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312" r:id="rId2"/>
    <p:sldId id="269" r:id="rId3"/>
    <p:sldId id="259" r:id="rId4"/>
    <p:sldId id="284" r:id="rId5"/>
    <p:sldId id="292" r:id="rId6"/>
    <p:sldId id="293" r:id="rId7"/>
    <p:sldId id="258" r:id="rId8"/>
    <p:sldId id="297" r:id="rId9"/>
    <p:sldId id="256" r:id="rId10"/>
    <p:sldId id="294" r:id="rId11"/>
    <p:sldId id="295" r:id="rId12"/>
    <p:sldId id="296" r:id="rId13"/>
    <p:sldId id="263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89" r:id="rId29"/>
    <p:sldId id="290" r:id="rId30"/>
    <p:sldId id="262" r:id="rId31"/>
    <p:sldId id="264" r:id="rId32"/>
    <p:sldId id="268" r:id="rId33"/>
    <p:sldId id="288" r:id="rId34"/>
    <p:sldId id="261" r:id="rId35"/>
    <p:sldId id="286" r:id="rId36"/>
    <p:sldId id="287" r:id="rId37"/>
    <p:sldId id="291" r:id="rId38"/>
    <p:sldId id="270" r:id="rId39"/>
    <p:sldId id="265" r:id="rId40"/>
    <p:sldId id="274" r:id="rId41"/>
    <p:sldId id="266" r:id="rId42"/>
    <p:sldId id="271" r:id="rId43"/>
    <p:sldId id="267" r:id="rId44"/>
    <p:sldId id="272" r:id="rId45"/>
    <p:sldId id="277" r:id="rId46"/>
    <p:sldId id="273" r:id="rId47"/>
    <p:sldId id="275" r:id="rId48"/>
    <p:sldId id="276" r:id="rId49"/>
    <p:sldId id="278" r:id="rId50"/>
    <p:sldId id="281" r:id="rId51"/>
    <p:sldId id="285" r:id="rId52"/>
    <p:sldId id="279" r:id="rId5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9" d="100"/>
          <a:sy n="119" d="100"/>
        </p:scale>
        <p:origin x="-76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668E-70F6-F94F-9106-20F83F7615B7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A6A3A-7127-744D-AC79-2B5FAFBB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Times New Roman" charset="0"/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7504218B-897F-4946-AB7B-57AD641F2FBA}" type="slidenum">
              <a:rPr kumimoji="0" lang="ru-RU" sz="1200">
                <a:latin typeface="Times New Roman" charset="0"/>
              </a:rPr>
              <a:pPr/>
              <a:t>3</a:t>
            </a:fld>
            <a:endParaRPr kumimoji="0" lang="ru-RU" sz="1200">
              <a:latin typeface="Times New Roman Cyr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eaLnBrk="1" hangingPunct="1"/>
            <a:fld id="{3457AA0A-8C44-4BB7-8295-8CBC4CD408F1}" type="slidenum">
              <a:rPr lang="en-US" altLang="ja-JP">
                <a:solidFill>
                  <a:prstClr val="black"/>
                </a:solidFill>
                <a:ea typeface="ＭＳ Ｐゴシック" pitchFamily="50" charset="-128"/>
              </a:rPr>
              <a:pPr eaLnBrk="1" hangingPunct="1"/>
              <a:t>22</a:t>
            </a:fld>
            <a:endParaRPr lang="en-US" altLang="ja-JP">
              <a:solidFill>
                <a:prstClr val="black"/>
              </a:solidFill>
              <a:ea typeface="ＭＳ Ｐゴシック" pitchFamily="50" charset="-128"/>
            </a:endParaRPr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813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4" tIns="45717" rIns="91434" bIns="45717"/>
          <a:lstStyle/>
          <a:p>
            <a:pPr eaLnBrk="1" hangingPunct="1"/>
            <a:endParaRPr lang="ja-JP" altLang="ja-JP" smtClean="0"/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783D46F-7D20-44A7-9FFC-B999244A260D}" type="slidenum">
              <a:rPr lang="en-US" altLang="ja-JP" sz="1200">
                <a:solidFill>
                  <a:prstClr val="black"/>
                </a:solidFill>
                <a:ea typeface="ＭＳ Ｐゴシック" pitchFamily="50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 sz="1200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977CE-AE8B-42F4-B163-61A52F5C4934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31" tIns="48316" rIns="96631" bIns="4831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defTabSz="9032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defTabSz="9032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defTabSz="9032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defTabSz="9032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eaLnBrk="1" hangingPunct="1"/>
            <a:fld id="{E5C698EB-2C6C-49D9-BD20-81E62A7233FB}" type="slidenum">
              <a:rPr lang="ja-JP" altLang="en-US">
                <a:solidFill>
                  <a:prstClr val="black"/>
                </a:solidFill>
                <a:ea typeface="ＭＳ Ｐゴシック" pitchFamily="50" charset="-128"/>
              </a:rPr>
              <a:pPr eaLnBrk="1" hangingPunct="1"/>
              <a:t>26</a:t>
            </a:fld>
            <a:endParaRPr lang="en-US" altLang="ja-JP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3587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3" y="4341746"/>
            <a:ext cx="5028338" cy="4116639"/>
          </a:xfrm>
          <a:noFill/>
        </p:spPr>
        <p:txBody>
          <a:bodyPr/>
          <a:lstStyle/>
          <a:p>
            <a:pPr eaLnBrk="1" hangingPunct="1"/>
            <a:endParaRPr lang="ja-JP" alt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5CBC4-A1F3-CA46-820B-198CCA7C8A4F}" type="slidenum">
              <a:rPr lang="ru-RU" smtClean="0"/>
              <a:pPr>
                <a:defRPr/>
              </a:pPr>
              <a:t>34</a:t>
            </a:fld>
            <a:endParaRPr lang="ru-RU">
              <a:latin typeface="Times New Roman Cyr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6A3A-7127-744D-AC79-2B5FAFBBB00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36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6A3A-7127-744D-AC79-2B5FAFBBB00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6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4A7D4-BAF7-214D-8F25-5271E5DE93A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17305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EE2CA-B18D-8A4D-8E50-04A28DC2CE66}" type="slidenum">
              <a:rPr lang="ru-RU" smtClean="0"/>
              <a:pPr>
                <a:defRPr/>
              </a:pPr>
              <a:t>5</a:t>
            </a:fld>
            <a:endParaRPr lang="ru-RU">
              <a:latin typeface="Times New Roman Cyr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B13A7-4C3E-4160-B791-0183B9F02DA6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00" y="4341745"/>
            <a:ext cx="5490601" cy="4116639"/>
          </a:xfrm>
        </p:spPr>
        <p:txBody>
          <a:bodyPr lIns="92566" tIns="46282" rIns="92566" bIns="46282"/>
          <a:lstStyle/>
          <a:p>
            <a:pPr>
              <a:lnSpc>
                <a:spcPct val="90000"/>
              </a:lnSpc>
            </a:pPr>
            <a:endParaRPr lang="ru-RU" sz="80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80A8B-4C44-4981-AFCE-28B703071FDE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558082" name="Rectangle 7"/>
          <p:cNvSpPr txBox="1">
            <a:spLocks noGrp="1" noChangeArrowheads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/>
            <a:fld id="{144C1DB5-28E1-42E7-AD53-AB3BE061A2C0}" type="slidenum">
              <a:rPr lang="en-US" altLang="ja-JP" sz="1200">
                <a:ea typeface="ＭＳ Ｐゴシック" pitchFamily="50" charset="-128"/>
              </a:rPr>
              <a:pPr algn="r"/>
              <a:t>11</a:t>
            </a:fld>
            <a:endParaRPr lang="en-US" altLang="ja-JP" sz="1200">
              <a:ea typeface="ＭＳ Ｐゴシック" pitchFamily="50" charset="-128"/>
            </a:endParaRPr>
          </a:p>
        </p:txBody>
      </p:sp>
      <p:sp>
        <p:nvSpPr>
          <p:cNvPr id="558083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1" tIns="46075" rIns="92151" bIns="46075" anchor="b"/>
          <a:lstStyle/>
          <a:p>
            <a:pPr algn="r"/>
            <a:fld id="{C902D5D1-BAF4-4FB9-BEED-F97F8A428B5A}" type="slidenum">
              <a:rPr lang="en-US" altLang="ja-JP" sz="800">
                <a:ea typeface="Osaka"/>
                <a:cs typeface="Osaka"/>
              </a:rPr>
              <a:pPr algn="r"/>
              <a:t>11</a:t>
            </a:fld>
            <a:endParaRPr lang="en-US" altLang="ja-JP" sz="800">
              <a:ea typeface="Osaka"/>
              <a:cs typeface="Osaka"/>
            </a:endParaRPr>
          </a:p>
        </p:txBody>
      </p:sp>
      <p:sp>
        <p:nvSpPr>
          <p:cNvPr id="558084" name="Rectangle 7"/>
          <p:cNvSpPr txBox="1">
            <a:spLocks noGrp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167" tIns="46084" rIns="92167" bIns="46084" anchor="b"/>
          <a:lstStyle/>
          <a:p>
            <a:pPr algn="r" defTabSz="912813"/>
            <a:fld id="{BDAFFE1B-C027-4FB5-93F8-25A7D9F9EB3F}" type="slidenum">
              <a:rPr kumimoji="0" lang="en-US" altLang="ja-JP" sz="1200">
                <a:solidFill>
                  <a:srgbClr val="000000"/>
                </a:solidFill>
                <a:ea typeface="ヒラギノ角ゴ ProN W3"/>
                <a:cs typeface="Osaka"/>
                <a:sym typeface="Arial" pitchFamily="34" charset="0"/>
              </a:rPr>
              <a:pPr algn="r" defTabSz="912813"/>
              <a:t>11</a:t>
            </a:fld>
            <a:endParaRPr kumimoji="0" lang="en-US" altLang="ja-JP" sz="1200">
              <a:solidFill>
                <a:srgbClr val="000000"/>
              </a:solidFill>
              <a:ea typeface="ヒラギノ角ゴ ProN W3"/>
              <a:cs typeface="Osaka"/>
              <a:sym typeface="Arial" pitchFamily="34" charset="0"/>
            </a:endParaRPr>
          </a:p>
        </p:txBody>
      </p:sp>
      <p:sp>
        <p:nvSpPr>
          <p:cNvPr id="558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2175"/>
          </a:xfrm>
          <a:ln/>
        </p:spPr>
      </p:sp>
      <p:sp>
        <p:nvSpPr>
          <p:cNvPr id="558086" name="Rectangle 3"/>
          <p:cNvSpPr>
            <a:spLocks noGrp="1"/>
          </p:cNvSpPr>
          <p:nvPr>
            <p:ph type="body" idx="1"/>
          </p:nvPr>
        </p:nvSpPr>
        <p:spPr>
          <a:xfrm>
            <a:off x="914832" y="4343216"/>
            <a:ext cx="5028338" cy="4116639"/>
          </a:xfrm>
        </p:spPr>
        <p:txBody>
          <a:bodyPr lIns="92167" tIns="46084" rIns="92167" bIns="46084"/>
          <a:lstStyle/>
          <a:p>
            <a:endParaRPr lang="ru-RU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F7BA1-72E5-44E3-B00B-DE399420F447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459778" name="Rectangle 7"/>
          <p:cNvSpPr txBox="1">
            <a:spLocks noGrp="1" noChangeArrowheads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E9DB15-2846-475E-8398-F01693AEE5FE}" type="slidenum">
              <a:rPr lang="en-US" altLang="ja-JP" sz="1200">
                <a:ea typeface="ＭＳ Ｐゴシック" pitchFamily="50" charset="-128"/>
              </a:rPr>
              <a:pPr algn="r"/>
              <a:t>12</a:t>
            </a:fld>
            <a:endParaRPr lang="en-US" altLang="ja-JP" sz="1200">
              <a:ea typeface="ＭＳ Ｐゴシック" pitchFamily="50" charset="-128"/>
            </a:endParaRPr>
          </a:p>
        </p:txBody>
      </p:sp>
      <p:sp>
        <p:nvSpPr>
          <p:cNvPr id="459779" name="Rectangle 10"/>
          <p:cNvSpPr txBox="1">
            <a:spLocks noGrp="1" noChangeArrowheads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 anchor="b"/>
          <a:lstStyle/>
          <a:p>
            <a:pPr algn="r"/>
            <a:fld id="{B4580862-0CE2-4785-A141-B5558DE3B015}" type="slidenum">
              <a:rPr lang="en-US" altLang="ja-JP" sz="1200" b="1"/>
              <a:pPr algn="r"/>
              <a:t>12</a:t>
            </a:fld>
            <a:endParaRPr lang="en-US" altLang="ja-JP" sz="1200" b="1"/>
          </a:p>
        </p:txBody>
      </p:sp>
      <p:sp>
        <p:nvSpPr>
          <p:cNvPr id="459780" name="Rectangle 7"/>
          <p:cNvSpPr txBox="1">
            <a:spLocks noGrp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148" tIns="46073" rIns="92148" bIns="46073" anchor="b"/>
          <a:lstStyle/>
          <a:p>
            <a:pPr algn="r" defTabSz="915988"/>
            <a:fld id="{BB2B12AD-58A5-4623-903E-F81D9183929C}" type="slidenum">
              <a:rPr kumimoji="0" lang="en-US" altLang="ja-JP" sz="1200" b="1">
                <a:solidFill>
                  <a:srgbClr val="000000"/>
                </a:solidFill>
                <a:ea typeface="ヒラギノ角ゴ ProN W3"/>
                <a:cs typeface="ヒラギノ角ゴ ProN W3"/>
                <a:sym typeface="Arial" pitchFamily="34" charset="0"/>
              </a:rPr>
              <a:pPr algn="r" defTabSz="915988"/>
              <a:t>12</a:t>
            </a:fld>
            <a:endParaRPr kumimoji="0" lang="en-US" altLang="ja-JP" sz="1200" b="1">
              <a:solidFill>
                <a:srgbClr val="000000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sp>
        <p:nvSpPr>
          <p:cNvPr id="459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2175"/>
          </a:xfrm>
          <a:ln/>
        </p:spPr>
      </p:sp>
      <p:sp>
        <p:nvSpPr>
          <p:cNvPr id="459782" name="Rectangle 3"/>
          <p:cNvSpPr>
            <a:spLocks noGrp="1"/>
          </p:cNvSpPr>
          <p:nvPr>
            <p:ph type="body" idx="1"/>
          </p:nvPr>
        </p:nvSpPr>
        <p:spPr>
          <a:xfrm>
            <a:off x="914832" y="4343216"/>
            <a:ext cx="5028338" cy="4116639"/>
          </a:xfrm>
        </p:spPr>
        <p:txBody>
          <a:bodyPr lIns="92148" tIns="46073" rIns="92148" bIns="46073"/>
          <a:lstStyle/>
          <a:p>
            <a:endParaRPr lang="ja-JP" altLang="ja-JP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33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6482" tIns="43242" rIns="86482" bIns="43242"/>
          <a:lstStyle/>
          <a:p>
            <a:pPr>
              <a:lnSpc>
                <a:spcPct val="90000"/>
              </a:lnSpc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BD0AB-EC8B-46CE-A1F4-222B7CABCCEB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4" tIns="45717" rIns="91434" bIns="45717"/>
          <a:lstStyle/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8198-51DE-6C47-ADB8-3EDF5D287DAC}" type="slidenum">
              <a:rPr lang="ru-RU" smtClean="0"/>
              <a:pPr>
                <a:defRPr/>
              </a:pPr>
              <a:t>20</a:t>
            </a:fld>
            <a:endParaRPr lang="ru-RU">
              <a:latin typeface="Times New Roman Cy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1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9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5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970433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6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9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9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5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2CA8A-74CF-064C-A200-BCCB0745F2D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4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4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48.png"/><Relationship Id="rId5" Type="http://schemas.openxmlformats.org/officeDocument/2006/relationships/image" Target="../media/image6.emf"/><Relationship Id="rId15" Type="http://schemas.openxmlformats.org/officeDocument/2006/relationships/image" Target="../media/image52.png"/><Relationship Id="rId10" Type="http://schemas.openxmlformats.org/officeDocument/2006/relationships/image" Target="../media/image28.emf"/><Relationship Id="rId19" Type="http://schemas.openxmlformats.org/officeDocument/2006/relationships/image" Target="../media/image56.png"/><Relationship Id="rId4" Type="http://schemas.openxmlformats.org/officeDocument/2006/relationships/image" Target="../media/image44.jpeg"/><Relationship Id="rId9" Type="http://schemas.openxmlformats.org/officeDocument/2006/relationships/image" Target="../media/image47.emf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0.png"/><Relationship Id="rId12" Type="http://schemas.openxmlformats.org/officeDocument/2006/relationships/image" Target="../media/image39.png"/><Relationship Id="rId2" Type="http://schemas.openxmlformats.org/officeDocument/2006/relationships/image" Target="../media/image57.jpeg"/><Relationship Id="rId16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wmf"/><Relationship Id="rId5" Type="http://schemas.openxmlformats.org/officeDocument/2006/relationships/image" Target="../media/image10.png"/><Relationship Id="rId15" Type="http://schemas.openxmlformats.org/officeDocument/2006/relationships/image" Target="../media/image8.wmf"/><Relationship Id="rId10" Type="http://schemas.openxmlformats.org/officeDocument/2006/relationships/image" Target="../media/image61.png"/><Relationship Id="rId4" Type="http://schemas.openxmlformats.org/officeDocument/2006/relationships/image" Target="../media/image29.emf"/><Relationship Id="rId9" Type="http://schemas.openxmlformats.org/officeDocument/2006/relationships/image" Target="../media/image13.emf"/><Relationship Id="rId14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3.emf"/><Relationship Id="rId3" Type="http://schemas.openxmlformats.org/officeDocument/2006/relationships/hyperlink" Target="http://www.express.nec.co.jp/products/100/120lf_sp.html" TargetMode="External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77.png"/><Relationship Id="rId7" Type="http://schemas.openxmlformats.org/officeDocument/2006/relationships/image" Target="../media/image6.emf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79.png"/><Relationship Id="rId5" Type="http://schemas.openxmlformats.org/officeDocument/2006/relationships/image" Target="../media/image70.png"/><Relationship Id="rId10" Type="http://schemas.openxmlformats.org/officeDocument/2006/relationships/image" Target="../media/image39.png"/><Relationship Id="rId4" Type="http://schemas.openxmlformats.org/officeDocument/2006/relationships/image" Target="../media/image68.pn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3" Type="http://schemas.openxmlformats.org/officeDocument/2006/relationships/image" Target="../media/image13.emf"/><Relationship Id="rId7" Type="http://schemas.openxmlformats.org/officeDocument/2006/relationships/image" Target="../media/image67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xpress.nec.co.jp/products/100/120lf_sp.html" TargetMode="External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0" Type="http://schemas.openxmlformats.org/officeDocument/2006/relationships/image" Target="../media/image21.jpe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.w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6.w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8.jpeg"/><Relationship Id="rId5" Type="http://schemas.openxmlformats.org/officeDocument/2006/relationships/image" Target="../media/image97.emf"/><Relationship Id="rId4" Type="http://schemas.openxmlformats.org/officeDocument/2006/relationships/oleObject" Target="../embeddings/_____Microsoft_Excel_97-20031.xls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openxmlformats.org/officeDocument/2006/relationships/image" Target="../media/image110.jpeg"/><Relationship Id="rId18" Type="http://schemas.openxmlformats.org/officeDocument/2006/relationships/image" Target="../media/image13.emf"/><Relationship Id="rId26" Type="http://schemas.openxmlformats.org/officeDocument/2006/relationships/image" Target="../media/image62.wmf"/><Relationship Id="rId3" Type="http://schemas.openxmlformats.org/officeDocument/2006/relationships/image" Target="../media/image9.emf"/><Relationship Id="rId21" Type="http://schemas.openxmlformats.org/officeDocument/2006/relationships/image" Target="../media/image8.wmf"/><Relationship Id="rId7" Type="http://schemas.openxmlformats.org/officeDocument/2006/relationships/image" Target="../media/image104.png"/><Relationship Id="rId12" Type="http://schemas.openxmlformats.org/officeDocument/2006/relationships/image" Target="../media/image109.jpeg"/><Relationship Id="rId17" Type="http://schemas.openxmlformats.org/officeDocument/2006/relationships/image" Target="../media/image6.emf"/><Relationship Id="rId25" Type="http://schemas.openxmlformats.org/officeDocument/2006/relationships/image" Target="../media/image117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3.png"/><Relationship Id="rId20" Type="http://schemas.openxmlformats.org/officeDocument/2006/relationships/image" Target="../media/image115.jpe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24" Type="http://schemas.openxmlformats.org/officeDocument/2006/relationships/image" Target="../media/image116.png"/><Relationship Id="rId5" Type="http://schemas.openxmlformats.org/officeDocument/2006/relationships/image" Target="../media/image102.jpeg"/><Relationship Id="rId15" Type="http://schemas.openxmlformats.org/officeDocument/2006/relationships/image" Target="../media/image112.png"/><Relationship Id="rId23" Type="http://schemas.openxmlformats.org/officeDocument/2006/relationships/hyperlink" Target="http://www.openflowswitch.org/" TargetMode="External"/><Relationship Id="rId28" Type="http://schemas.openxmlformats.org/officeDocument/2006/relationships/image" Target="../media/image119.png"/><Relationship Id="rId10" Type="http://schemas.openxmlformats.org/officeDocument/2006/relationships/image" Target="../media/image107.jpeg"/><Relationship Id="rId19" Type="http://schemas.openxmlformats.org/officeDocument/2006/relationships/image" Target="../media/image114.png"/><Relationship Id="rId4" Type="http://schemas.openxmlformats.org/officeDocument/2006/relationships/image" Target="../media/image101.png"/><Relationship Id="rId9" Type="http://schemas.openxmlformats.org/officeDocument/2006/relationships/image" Target="../media/image106.jpeg"/><Relationship Id="rId14" Type="http://schemas.openxmlformats.org/officeDocument/2006/relationships/image" Target="../media/image111.jpeg"/><Relationship Id="rId22" Type="http://schemas.openxmlformats.org/officeDocument/2006/relationships/image" Target="../media/image65.wmf"/><Relationship Id="rId27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13" Type="http://schemas.openxmlformats.org/officeDocument/2006/relationships/image" Target="../media/image141.jpeg"/><Relationship Id="rId18" Type="http://schemas.openxmlformats.org/officeDocument/2006/relationships/image" Target="../media/image146.gif"/><Relationship Id="rId3" Type="http://schemas.openxmlformats.org/officeDocument/2006/relationships/image" Target="../media/image131.jpeg"/><Relationship Id="rId21" Type="http://schemas.openxmlformats.org/officeDocument/2006/relationships/image" Target="../media/image149.png"/><Relationship Id="rId7" Type="http://schemas.openxmlformats.org/officeDocument/2006/relationships/image" Target="../media/image135.jpeg"/><Relationship Id="rId12" Type="http://schemas.openxmlformats.org/officeDocument/2006/relationships/image" Target="../media/image140.jpe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4.jpe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eg"/><Relationship Id="rId11" Type="http://schemas.openxmlformats.org/officeDocument/2006/relationships/image" Target="../media/image139.jpe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jpeg"/><Relationship Id="rId23" Type="http://schemas.openxmlformats.org/officeDocument/2006/relationships/image" Target="../media/image151.png"/><Relationship Id="rId10" Type="http://schemas.openxmlformats.org/officeDocument/2006/relationships/image" Target="../media/image138.jpeg"/><Relationship Id="rId19" Type="http://schemas.openxmlformats.org/officeDocument/2006/relationships/image" Target="../media/image147.png"/><Relationship Id="rId4" Type="http://schemas.openxmlformats.org/officeDocument/2006/relationships/image" Target="../media/image132.jpeg"/><Relationship Id="rId9" Type="http://schemas.openxmlformats.org/officeDocument/2006/relationships/image" Target="../media/image137.jpe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wmf"/><Relationship Id="rId15" Type="http://schemas.openxmlformats.org/officeDocument/2006/relationships/image" Target="../media/image1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10.png"/><Relationship Id="rId4" Type="http://schemas.openxmlformats.org/officeDocument/2006/relationships/hyperlink" Target="http://www.express.nec.co.jp/products/100/120lf_sp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524000"/>
            <a:ext cx="8137525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ru-RU" sz="2000" b="1" dirty="0">
                <a:latin typeface="Verdana" charset="0"/>
              </a:rPr>
              <a:t>Учебный курс</a:t>
            </a:r>
            <a:br>
              <a:rPr kumimoji="0" lang="ru-RU" sz="2000" b="1" dirty="0">
                <a:latin typeface="Verdana" charset="0"/>
              </a:rPr>
            </a:br>
            <a:r>
              <a:rPr kumimoji="0" lang="ru-RU" sz="500" b="1" dirty="0">
                <a:latin typeface="Verdana" charset="0"/>
              </a:rPr>
              <a:t/>
            </a:r>
            <a:br>
              <a:rPr kumimoji="0" lang="ru-RU" sz="500" b="1" dirty="0">
                <a:latin typeface="Verdana" charset="0"/>
              </a:rPr>
            </a:br>
            <a:r>
              <a:rPr lang="ru-RU" sz="3200" b="1" dirty="0">
                <a:latin typeface="Verdana" charset="0"/>
              </a:rPr>
              <a:t>Программное обеспечение инфокоммуникационных сетей и систем</a:t>
            </a:r>
            <a:endParaRPr kumimoji="0" lang="ru-RU" b="1" i="1" dirty="0">
              <a:latin typeface="Verdana" charset="0"/>
            </a:endParaRPr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9241" y="3962400"/>
            <a:ext cx="8270909" cy="1411288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ru-RU" sz="3800" u="sng" dirty="0">
                <a:latin typeface="Verdana" charset="0"/>
              </a:rPr>
              <a:t>Лекция </a:t>
            </a:r>
            <a:r>
              <a:rPr kumimoji="0" lang="ru-RU" sz="3800" u="sng" dirty="0" smtClean="0">
                <a:latin typeface="Verdana" charset="0"/>
              </a:rPr>
              <a:t>8-9</a:t>
            </a:r>
            <a:endParaRPr kumimoji="0" lang="ru-RU" sz="3800" u="sng" dirty="0">
              <a:latin typeface="Verdana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4600" b="1" dirty="0">
                <a:solidFill>
                  <a:schemeClr val="tx1"/>
                </a:solidFill>
                <a:cs typeface="Calibri"/>
              </a:rPr>
              <a:t>SDN/NFV + IoT/</a:t>
            </a:r>
            <a:r>
              <a:rPr lang="en-US" sz="4600" b="1" dirty="0" err="1">
                <a:solidFill>
                  <a:schemeClr val="tx1"/>
                </a:solidFill>
                <a:cs typeface="Calibri"/>
              </a:rPr>
              <a:t>IoE</a:t>
            </a:r>
            <a:r>
              <a:rPr lang="en-US" sz="4600" b="1" dirty="0">
                <a:solidFill>
                  <a:schemeClr val="tx1"/>
                </a:solidFill>
                <a:cs typeface="Calibri"/>
              </a:rPr>
              <a:t> + Cloud/Fog 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endParaRPr kumimoji="0" lang="ru-RU" sz="32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5003800" y="5661025"/>
            <a:ext cx="3816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rgbClr val="9A0000"/>
              </a:buClr>
              <a:buFont typeface="Wingdings" charset="0"/>
              <a:buNone/>
            </a:pPr>
            <a:r>
              <a:rPr lang="ru-RU" sz="2200">
                <a:latin typeface="Verdana" charset="0"/>
              </a:rPr>
              <a:t>Проф. Б.С. Гольдштейн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339975" y="333375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b="1"/>
              <a:t>СПбГУТ им. М.А.Бонч-Бруевича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195513" y="793750"/>
            <a:ext cx="6337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800" b="1" i="1"/>
              <a:t>Факультет ИКСС</a:t>
            </a:r>
          </a:p>
        </p:txBody>
      </p:sp>
      <p:pic>
        <p:nvPicPr>
          <p:cNvPr id="6150" name="Picture 14" descr="sk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9462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7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4962" name="AutoShape 2"/>
          <p:cNvCxnSpPr>
            <a:cxnSpLocks noChangeShapeType="1"/>
            <a:stCxn id="192" idx="2"/>
          </p:cNvCxnSpPr>
          <p:nvPr/>
        </p:nvCxnSpPr>
        <p:spPr bwMode="auto">
          <a:xfrm flipH="1">
            <a:off x="1050250" y="4641267"/>
            <a:ext cx="1270794" cy="11027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4963" name="AutoShape 3"/>
          <p:cNvCxnSpPr>
            <a:cxnSpLocks noChangeShapeType="1"/>
            <a:stCxn id="192" idx="2"/>
          </p:cNvCxnSpPr>
          <p:nvPr/>
        </p:nvCxnSpPr>
        <p:spPr bwMode="auto">
          <a:xfrm flipH="1">
            <a:off x="1966238" y="4641267"/>
            <a:ext cx="354806" cy="11043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4964" name="AutoShape 4"/>
          <p:cNvCxnSpPr>
            <a:cxnSpLocks noChangeShapeType="1"/>
            <a:stCxn id="192" idx="2"/>
          </p:cNvCxnSpPr>
          <p:nvPr/>
        </p:nvCxnSpPr>
        <p:spPr bwMode="auto">
          <a:xfrm>
            <a:off x="2321044" y="4641267"/>
            <a:ext cx="559594" cy="11027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4965" name="AutoShape 5"/>
          <p:cNvCxnSpPr>
            <a:cxnSpLocks noChangeShapeType="1"/>
            <a:stCxn id="192" idx="2"/>
          </p:cNvCxnSpPr>
          <p:nvPr/>
        </p:nvCxnSpPr>
        <p:spPr bwMode="auto">
          <a:xfrm>
            <a:off x="2321044" y="4641267"/>
            <a:ext cx="1473994" cy="11027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24966" name="AutoShape 5"/>
          <p:cNvSpPr>
            <a:spLocks/>
          </p:cNvSpPr>
          <p:nvPr/>
        </p:nvSpPr>
        <p:spPr bwMode="auto">
          <a:xfrm>
            <a:off x="815979" y="2781302"/>
            <a:ext cx="2951163" cy="2120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kumimoji="0" lang="ja-JP" altLang="ja-JP" sz="1600" b="1">
              <a:solidFill>
                <a:srgbClr val="000000"/>
              </a:solidFill>
              <a:ea typeface="Osaka"/>
              <a:cs typeface="Osaka"/>
              <a:sym typeface="Arial" pitchFamily="34" charset="0"/>
            </a:endParaRPr>
          </a:p>
        </p:txBody>
      </p:sp>
      <p:sp>
        <p:nvSpPr>
          <p:cNvPr id="191" name="Rectangle 23"/>
          <p:cNvSpPr>
            <a:spLocks/>
          </p:cNvSpPr>
          <p:nvPr/>
        </p:nvSpPr>
        <p:spPr bwMode="auto">
          <a:xfrm>
            <a:off x="1116013" y="3968751"/>
            <a:ext cx="2290762" cy="712788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kumimoji="0" lang="ja-JP" altLang="ja-JP" b="1">
              <a:solidFill>
                <a:srgbClr val="000000"/>
              </a:solidFill>
              <a:ea typeface="Osaka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424968" name="グループ化 78"/>
          <p:cNvGrpSpPr>
            <a:grpSpLocks/>
          </p:cNvGrpSpPr>
          <p:nvPr/>
        </p:nvGrpSpPr>
        <p:grpSpPr bwMode="auto">
          <a:xfrm>
            <a:off x="1236663" y="4060827"/>
            <a:ext cx="2051050" cy="169863"/>
            <a:chOff x="4227698" y="6750855"/>
            <a:chExt cx="2367769" cy="214290"/>
          </a:xfrm>
        </p:grpSpPr>
        <p:sp>
          <p:nvSpPr>
            <p:cNvPr id="216" name="Rounded Rectangle 85"/>
            <p:cNvSpPr/>
            <p:nvPr/>
          </p:nvSpPr>
          <p:spPr bwMode="auto">
            <a:xfrm>
              <a:off x="4227698" y="6750855"/>
              <a:ext cx="776488" cy="214290"/>
            </a:xfrm>
            <a:prstGeom prst="roundRect">
              <a:avLst>
                <a:gd name="adj" fmla="val 11703"/>
              </a:avLst>
            </a:prstGeom>
            <a:gradFill>
              <a:gsLst>
                <a:gs pos="0">
                  <a:schemeClr val="accent3">
                    <a:shade val="51000"/>
                    <a:satMod val="130000"/>
                    <a:alpha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lnSpc>
                  <a:spcPts val="1300"/>
                </a:lnSpc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tx1"/>
                  </a:solidFill>
                  <a:cs typeface="Arial" charset="0"/>
                  <a:sym typeface="Arial" charset="0"/>
                </a:rPr>
                <a:t>Rule</a:t>
              </a:r>
            </a:p>
          </p:txBody>
        </p:sp>
        <p:sp>
          <p:nvSpPr>
            <p:cNvPr id="217" name="Rounded Rectangle 87"/>
            <p:cNvSpPr/>
            <p:nvPr/>
          </p:nvSpPr>
          <p:spPr bwMode="auto">
            <a:xfrm>
              <a:off x="5017921" y="6750855"/>
              <a:ext cx="776054" cy="214290"/>
            </a:xfrm>
            <a:prstGeom prst="roundRect">
              <a:avLst>
                <a:gd name="adj" fmla="val 10048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bg1"/>
                  </a:solidFill>
                  <a:cs typeface="Arial" charset="0"/>
                  <a:sym typeface="Arial" charset="0"/>
                </a:rPr>
                <a:t>Action</a:t>
              </a:r>
            </a:p>
          </p:txBody>
        </p:sp>
        <p:sp>
          <p:nvSpPr>
            <p:cNvPr id="218" name="Rounded Rectangle 88"/>
            <p:cNvSpPr/>
            <p:nvPr/>
          </p:nvSpPr>
          <p:spPr bwMode="auto">
            <a:xfrm>
              <a:off x="5818979" y="6750855"/>
              <a:ext cx="776488" cy="214290"/>
            </a:xfrm>
            <a:prstGeom prst="roundRect">
              <a:avLst>
                <a:gd name="adj" fmla="val 8394"/>
              </a:avLst>
            </a:prstGeom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tx1"/>
                  </a:solidFill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grpSp>
        <p:nvGrpSpPr>
          <p:cNvPr id="424978" name="グループ化 79"/>
          <p:cNvGrpSpPr>
            <a:grpSpLocks/>
          </p:cNvGrpSpPr>
          <p:nvPr/>
        </p:nvGrpSpPr>
        <p:grpSpPr bwMode="auto">
          <a:xfrm>
            <a:off x="1236663" y="4230689"/>
            <a:ext cx="2051050" cy="168275"/>
            <a:chOff x="4227698" y="6750855"/>
            <a:chExt cx="2367769" cy="214290"/>
          </a:xfrm>
        </p:grpSpPr>
        <p:sp>
          <p:nvSpPr>
            <p:cNvPr id="220" name="Rounded Rectangle 85"/>
            <p:cNvSpPr/>
            <p:nvPr/>
          </p:nvSpPr>
          <p:spPr bwMode="auto">
            <a:xfrm>
              <a:off x="4227698" y="6750855"/>
              <a:ext cx="776488" cy="214290"/>
            </a:xfrm>
            <a:prstGeom prst="roundRect">
              <a:avLst>
                <a:gd name="adj" fmla="val 11703"/>
              </a:avLst>
            </a:prstGeom>
            <a:gradFill>
              <a:gsLst>
                <a:gs pos="0">
                  <a:schemeClr val="accent3">
                    <a:shade val="51000"/>
                    <a:satMod val="130000"/>
                    <a:alpha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lnSpc>
                  <a:spcPts val="1300"/>
                </a:lnSpc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tx1"/>
                  </a:solidFill>
                  <a:cs typeface="Arial" charset="0"/>
                  <a:sym typeface="Arial" charset="0"/>
                </a:rPr>
                <a:t>Rule</a:t>
              </a:r>
            </a:p>
          </p:txBody>
        </p:sp>
        <p:sp>
          <p:nvSpPr>
            <p:cNvPr id="221" name="Rounded Rectangle 87"/>
            <p:cNvSpPr/>
            <p:nvPr/>
          </p:nvSpPr>
          <p:spPr bwMode="auto">
            <a:xfrm>
              <a:off x="5017921" y="6750855"/>
              <a:ext cx="776054" cy="214290"/>
            </a:xfrm>
            <a:prstGeom prst="roundRect">
              <a:avLst>
                <a:gd name="adj" fmla="val 10048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bg1"/>
                  </a:solidFill>
                  <a:cs typeface="Arial" charset="0"/>
                  <a:sym typeface="Arial" charset="0"/>
                </a:rPr>
                <a:t>Action</a:t>
              </a:r>
            </a:p>
          </p:txBody>
        </p:sp>
        <p:sp>
          <p:nvSpPr>
            <p:cNvPr id="222" name="Rounded Rectangle 88"/>
            <p:cNvSpPr/>
            <p:nvPr/>
          </p:nvSpPr>
          <p:spPr bwMode="auto">
            <a:xfrm>
              <a:off x="5818979" y="6750855"/>
              <a:ext cx="776488" cy="214290"/>
            </a:xfrm>
            <a:prstGeom prst="roundRect">
              <a:avLst>
                <a:gd name="adj" fmla="val 8394"/>
              </a:avLst>
            </a:prstGeom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tx1"/>
                  </a:solidFill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sp>
        <p:nvSpPr>
          <p:cNvPr id="424988" name="AutoShape 5"/>
          <p:cNvSpPr>
            <a:spLocks/>
          </p:cNvSpPr>
          <p:nvPr/>
        </p:nvSpPr>
        <p:spPr bwMode="auto">
          <a:xfrm>
            <a:off x="5651500" y="2997200"/>
            <a:ext cx="2592388" cy="15843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kumimoji="0" lang="ja-JP" altLang="ja-JP" sz="1600" b="1">
              <a:solidFill>
                <a:srgbClr val="000000"/>
              </a:solidFill>
              <a:ea typeface="Osaka"/>
              <a:cs typeface="Osaka"/>
              <a:sym typeface="Arial" pitchFamily="34" charset="0"/>
            </a:endParaRPr>
          </a:p>
        </p:txBody>
      </p:sp>
      <p:sp>
        <p:nvSpPr>
          <p:cNvPr id="424990" name="Text Box 76"/>
          <p:cNvSpPr txBox="1">
            <a:spLocks noChangeArrowheads="1"/>
          </p:cNvSpPr>
          <p:nvPr/>
        </p:nvSpPr>
        <p:spPr bwMode="gray">
          <a:xfrm>
            <a:off x="7089478" y="509591"/>
            <a:ext cx="581625" cy="45875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288000" tIns="90000" rIns="288000" bIns="90000">
            <a:spAutoFit/>
          </a:bodyPr>
          <a:lstStyle/>
          <a:p>
            <a:endParaRPr lang="ja-JP" altLang="ja-JP" b="1"/>
          </a:p>
        </p:txBody>
      </p:sp>
      <p:sp>
        <p:nvSpPr>
          <p:cNvPr id="424991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ja-JP" dirty="0" smtClean="0"/>
              <a:t>Как работает</a:t>
            </a:r>
            <a:r>
              <a:rPr lang="en-US" altLang="ja-JP" dirty="0" smtClean="0"/>
              <a:t> OpenFlow</a:t>
            </a:r>
            <a:r>
              <a:rPr lang="ru-RU" altLang="ja-JP" dirty="0" smtClean="0"/>
              <a:t/>
            </a:r>
            <a:br>
              <a:rPr lang="ru-RU" altLang="ja-JP" dirty="0" smtClean="0"/>
            </a:br>
            <a:endParaRPr lang="en-US" altLang="ja-JP" dirty="0"/>
          </a:p>
        </p:txBody>
      </p:sp>
      <p:sp>
        <p:nvSpPr>
          <p:cNvPr id="424992" name="Rectangle 81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811213"/>
            <a:ext cx="8443664" cy="1219200"/>
          </a:xfrm>
        </p:spPr>
        <p:txBody>
          <a:bodyPr lIns="0" tIns="10800" rIns="0" bIns="10800"/>
          <a:lstStyle/>
          <a:p>
            <a:endParaRPr lang="ru-RU" altLang="ja-JP" sz="1400" dirty="0" smtClean="0"/>
          </a:p>
          <a:p>
            <a:r>
              <a:rPr lang="ru-RU" altLang="ja-JP" sz="1400" dirty="0" smtClean="0"/>
              <a:t>Передачи пакетов и функция управления маршрутизацией разделены с помощью протокола управления потоками (</a:t>
            </a:r>
            <a:r>
              <a:rPr lang="en-US" altLang="ja-JP" sz="1400" dirty="0" smtClean="0"/>
              <a:t>flow </a:t>
            </a:r>
            <a:r>
              <a:rPr lang="en-US" altLang="ja-JP" sz="1400" dirty="0"/>
              <a:t>control </a:t>
            </a:r>
            <a:r>
              <a:rPr lang="en-US" altLang="ja-JP" sz="1400" dirty="0" smtClean="0"/>
              <a:t>protocol</a:t>
            </a:r>
            <a:r>
              <a:rPr lang="ru-RU" altLang="ja-JP" sz="1400" dirty="0" smtClean="0"/>
              <a:t>)</a:t>
            </a:r>
            <a:r>
              <a:rPr lang="en-US" altLang="ja-JP" sz="1400" dirty="0" smtClean="0"/>
              <a:t>.</a:t>
            </a:r>
            <a:endParaRPr lang="en-US" altLang="ja-JP" sz="1400" dirty="0"/>
          </a:p>
          <a:p>
            <a:r>
              <a:rPr lang="ru-RU" altLang="ja-JP" sz="1400" dirty="0" smtClean="0"/>
              <a:t>Контролируя трафик на уровне отдельных потоков становятся возможными управление маршрутизацией</a:t>
            </a:r>
            <a:r>
              <a:rPr lang="en-US" altLang="ja-JP" sz="1400" dirty="0" smtClean="0"/>
              <a:t>,</a:t>
            </a:r>
            <a:r>
              <a:rPr lang="ru-RU" altLang="ja-JP" sz="1400" dirty="0" smtClean="0"/>
              <a:t> виртуализация и визуализация сети</a:t>
            </a:r>
            <a:r>
              <a:rPr lang="en-US" altLang="ja-JP" sz="1400" dirty="0" smtClean="0"/>
              <a:t>.</a:t>
            </a:r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None/>
            </a:pPr>
            <a:endParaRPr lang="en-US" altLang="ja-JP" sz="1400" dirty="0"/>
          </a:p>
        </p:txBody>
      </p:sp>
      <p:sp>
        <p:nvSpPr>
          <p:cNvPr id="77838" name="Rectangle 15"/>
          <p:cNvSpPr>
            <a:spLocks/>
          </p:cNvSpPr>
          <p:nvPr/>
        </p:nvSpPr>
        <p:spPr bwMode="auto">
          <a:xfrm>
            <a:off x="5893792" y="3113092"/>
            <a:ext cx="2282435" cy="2257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90000"/>
              </a:lnSpc>
            </a:pPr>
            <a:r>
              <a:rPr kumimoji="0" lang="en-US" altLang="ja-JP" sz="1600" b="1" dirty="0" err="1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OpenFlow</a:t>
            </a:r>
            <a:r>
              <a:rPr kumimoji="0" lang="en-US" altLang="ja-JP" sz="1600" b="1" dirty="0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 </a:t>
            </a:r>
            <a:r>
              <a:rPr kumimoji="0" lang="ru-RU" altLang="ja-JP" sz="1600" b="1" dirty="0" smtClean="0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контроллер</a:t>
            </a:r>
            <a:endParaRPr kumimoji="0" lang="en-US" altLang="ja-JP" sz="1600" b="1" dirty="0">
              <a:solidFill>
                <a:srgbClr val="333399"/>
              </a:solidFill>
              <a:cs typeface="Tahoma" pitchFamily="34" charset="0"/>
              <a:sym typeface="Tahoma" pitchFamily="34" charset="0"/>
            </a:endParaRPr>
          </a:p>
        </p:txBody>
      </p:sp>
      <p:sp>
        <p:nvSpPr>
          <p:cNvPr id="689188" name="Rectangle 28"/>
          <p:cNvSpPr>
            <a:spLocks/>
          </p:cNvSpPr>
          <p:nvPr/>
        </p:nvSpPr>
        <p:spPr bwMode="auto">
          <a:xfrm>
            <a:off x="6179413" y="3922716"/>
            <a:ext cx="9900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defRPr/>
            </a:pPr>
            <a:r>
              <a:rPr kumimoji="0" lang="en-US" altLang="ja-JP" sz="2000" b="1" dirty="0">
                <a:solidFill>
                  <a:srgbClr val="FFFFFF"/>
                </a:solidFill>
                <a:latin typeface="+mn-lt"/>
                <a:sym typeface="Arial" charset="0"/>
              </a:rPr>
              <a:t>Server</a:t>
            </a:r>
          </a:p>
        </p:txBody>
      </p:sp>
      <p:sp>
        <p:nvSpPr>
          <p:cNvPr id="689189" name="Rectangle 29"/>
          <p:cNvSpPr>
            <a:spLocks/>
          </p:cNvSpPr>
          <p:nvPr/>
        </p:nvSpPr>
        <p:spPr bwMode="auto">
          <a:xfrm rot="21026324">
            <a:off x="4227401" y="3205196"/>
            <a:ext cx="9003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defRPr/>
            </a:pPr>
            <a:r>
              <a:rPr kumimoji="0" lang="en-US" altLang="ja-JP" sz="1200" b="1" dirty="0">
                <a:solidFill>
                  <a:srgbClr val="FF0000"/>
                </a:solidFill>
                <a:latin typeface="+mn-lt"/>
                <a:sym typeface="Arial" charset="0"/>
              </a:rPr>
              <a:t>OpenFlow</a:t>
            </a:r>
            <a:br>
              <a:rPr kumimoji="0" lang="en-US" altLang="ja-JP" sz="1200" b="1" dirty="0">
                <a:solidFill>
                  <a:srgbClr val="FF0000"/>
                </a:solidFill>
                <a:latin typeface="+mn-lt"/>
                <a:sym typeface="Arial" charset="0"/>
              </a:rPr>
            </a:br>
            <a:r>
              <a:rPr kumimoji="0" lang="ru-RU" altLang="ja-JP" sz="1200" b="1" dirty="0" smtClean="0">
                <a:solidFill>
                  <a:srgbClr val="FF0000"/>
                </a:solidFill>
                <a:latin typeface="+mn-lt"/>
                <a:sym typeface="Arial" charset="0"/>
              </a:rPr>
              <a:t>протокол</a:t>
            </a:r>
            <a:endParaRPr kumimoji="0" lang="en-US" altLang="ja-JP" sz="1200" b="1" dirty="0">
              <a:solidFill>
                <a:srgbClr val="FF0000"/>
              </a:solidFill>
              <a:latin typeface="+mn-lt"/>
              <a:sym typeface="Arial" charset="0"/>
            </a:endParaRPr>
          </a:p>
        </p:txBody>
      </p:sp>
      <p:sp>
        <p:nvSpPr>
          <p:cNvPr id="689190" name="Rectangle 40"/>
          <p:cNvSpPr>
            <a:spLocks/>
          </p:cNvSpPr>
          <p:nvPr/>
        </p:nvSpPr>
        <p:spPr bwMode="auto">
          <a:xfrm>
            <a:off x="5143500" y="4846113"/>
            <a:ext cx="3749100" cy="13234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40639" bIns="0" anchor="ctr">
            <a:spAutoFit/>
          </a:bodyPr>
          <a:lstStyle/>
          <a:p>
            <a:pPr marL="39688" algn="l">
              <a:lnSpc>
                <a:spcPct val="120000"/>
              </a:lnSpc>
              <a:defRPr/>
            </a:pP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Режимы настроек потоков (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Flow </a:t>
            </a:r>
            <a:r>
              <a:rPr kumimoji="0" lang="en-US" altLang="ja-JP" sz="900" b="1" dirty="0">
                <a:ea typeface="HGP創英角ｺﾞｼｯｸUB" pitchFamily="50" charset="-128"/>
                <a:sym typeface="Arial" charset="0"/>
              </a:rPr>
              <a:t>Setup 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modes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)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:</a:t>
            </a:r>
            <a:endParaRPr kumimoji="0" lang="en-US" altLang="ja-JP" sz="900" b="1" dirty="0">
              <a:ea typeface="HGP創英角ｺﾞｼｯｸUB" pitchFamily="50" charset="-128"/>
              <a:sym typeface="Arial" charset="0"/>
            </a:endParaRPr>
          </a:p>
          <a:p>
            <a:pPr marL="39688" algn="l">
              <a:lnSpc>
                <a:spcPct val="120000"/>
              </a:lnSpc>
              <a:defRPr/>
            </a:pPr>
            <a:r>
              <a:rPr kumimoji="0" lang="ru-RU" altLang="ja-JP" sz="900" b="1" dirty="0" err="1" smtClean="0">
                <a:ea typeface="HGP創英角ｺﾞｼｯｸUB" pitchFamily="50" charset="-128"/>
                <a:sym typeface="Arial" charset="0"/>
              </a:rPr>
              <a:t>Проактивный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 (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Proactive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) 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– 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контроллер прописывает правила в таблицах потоков до начала передачи трафика</a:t>
            </a:r>
            <a:endParaRPr kumimoji="0" lang="en-US" altLang="ja-JP" sz="900" b="1" dirty="0">
              <a:ea typeface="HGP創英角ｺﾞｼｯｸUB" pitchFamily="50" charset="-128"/>
              <a:sym typeface="Arial" charset="0"/>
            </a:endParaRPr>
          </a:p>
          <a:p>
            <a:pPr marL="39688" algn="l">
              <a:lnSpc>
                <a:spcPct val="120000"/>
              </a:lnSpc>
              <a:defRPr/>
            </a:pP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Реактивный (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Reactive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)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 – 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если коммутатор 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 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принимает поток, запись о котором отсутствует в таблице, он запрашивает контроллер о правилах обработки данного потока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.</a:t>
            </a:r>
            <a:endParaRPr kumimoji="0" lang="en-US" altLang="ja-JP" sz="900" b="1" dirty="0">
              <a:ea typeface="HGP創英角ｺﾞｼｯｸUB" pitchFamily="50" charset="-128"/>
              <a:sym typeface="Arial" charset="0"/>
            </a:endParaRPr>
          </a:p>
        </p:txBody>
      </p:sp>
      <p:pic>
        <p:nvPicPr>
          <p:cNvPr id="424997" name="Picture 75" descr="r120a-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2163" y="3603627"/>
            <a:ext cx="21955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4998" name="Group 40"/>
          <p:cNvGrpSpPr>
            <a:grpSpLocks/>
          </p:cNvGrpSpPr>
          <p:nvPr/>
        </p:nvGrpSpPr>
        <p:grpSpPr bwMode="auto">
          <a:xfrm>
            <a:off x="3497267" y="3446465"/>
            <a:ext cx="2408237" cy="779463"/>
            <a:chOff x="2691" y="1949"/>
            <a:chExt cx="1517" cy="491"/>
          </a:xfrm>
        </p:grpSpPr>
        <p:pic>
          <p:nvPicPr>
            <p:cNvPr id="424999" name="Rounded Rectangle 8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0" y="2052"/>
              <a:ext cx="52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000" name="Rounded Rectangle 8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5" y="1949"/>
              <a:ext cx="5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001" name="Rounded Rectangle 8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171"/>
              <a:ext cx="53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9196" name="Text Box 44"/>
            <p:cNvSpPr txBox="1">
              <a:spLocks noChangeArrowheads="1"/>
            </p:cNvSpPr>
            <p:nvPr/>
          </p:nvSpPr>
          <p:spPr bwMode="auto">
            <a:xfrm rot="20895011">
              <a:off x="3205" y="2135"/>
              <a:ext cx="48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50" b="1" dirty="0">
                  <a:solidFill>
                    <a:schemeClr val="bg1"/>
                  </a:solidFill>
                  <a:latin typeface="+mn-lt"/>
                  <a:sym typeface="Arial" charset="0"/>
                </a:rPr>
                <a:t>Action</a:t>
              </a:r>
            </a:p>
          </p:txBody>
        </p:sp>
        <p:sp>
          <p:nvSpPr>
            <p:cNvPr id="689197" name="Text Box 45"/>
            <p:cNvSpPr txBox="1">
              <a:spLocks noChangeArrowheads="1"/>
            </p:cNvSpPr>
            <p:nvPr/>
          </p:nvSpPr>
          <p:spPr bwMode="auto">
            <a:xfrm rot="20895011">
              <a:off x="3699" y="2032"/>
              <a:ext cx="48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50" b="1" dirty="0">
                  <a:latin typeface="+mn-lt"/>
                  <a:sym typeface="Arial" charset="0"/>
                </a:rPr>
                <a:t>Statistics</a:t>
              </a:r>
            </a:p>
          </p:txBody>
        </p:sp>
        <p:sp>
          <p:nvSpPr>
            <p:cNvPr id="689198" name="Text Box 46"/>
            <p:cNvSpPr txBox="1">
              <a:spLocks noChangeArrowheads="1"/>
            </p:cNvSpPr>
            <p:nvPr/>
          </p:nvSpPr>
          <p:spPr bwMode="auto">
            <a:xfrm rot="20895011">
              <a:off x="2717" y="2237"/>
              <a:ext cx="4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90000" rIns="288000" bIns="90000" anchor="ctr"/>
            <a:lstStyle/>
            <a:p>
              <a:pPr marL="12700">
                <a:lnSpc>
                  <a:spcPts val="1300"/>
                </a:lnSpc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50" b="1" dirty="0">
                  <a:latin typeface="+mn-lt"/>
                  <a:sym typeface="Arial" charset="0"/>
                </a:rPr>
                <a:t>Rule</a:t>
              </a:r>
            </a:p>
          </p:txBody>
        </p:sp>
      </p:grpSp>
      <p:sp>
        <p:nvSpPr>
          <p:cNvPr id="689201" name="Line 42"/>
          <p:cNvSpPr>
            <a:spLocks noChangeShapeType="1"/>
          </p:cNvSpPr>
          <p:nvPr/>
        </p:nvSpPr>
        <p:spPr bwMode="auto">
          <a:xfrm rot="10800000" flipH="1">
            <a:off x="3581400" y="3821115"/>
            <a:ext cx="2319338" cy="536575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ja-JP" altLang="en-US" b="1" dirty="0">
              <a:latin typeface="+mn-lt"/>
              <a:cs typeface="Arial" pitchFamily="34" charset="0"/>
            </a:endParaRPr>
          </a:p>
        </p:txBody>
      </p:sp>
      <p:cxnSp>
        <p:nvCxnSpPr>
          <p:cNvPr id="425006" name="AutoShape 50"/>
          <p:cNvCxnSpPr>
            <a:cxnSpLocks noChangeShapeType="1"/>
          </p:cNvCxnSpPr>
          <p:nvPr/>
        </p:nvCxnSpPr>
        <p:spPr bwMode="auto">
          <a:xfrm rot="-5400000" flipH="1" flipV="1">
            <a:off x="2311402" y="4592697"/>
            <a:ext cx="1587" cy="2268420"/>
          </a:xfrm>
          <a:prstGeom prst="curvedConnector3">
            <a:avLst>
              <a:gd name="adj1" fmla="val -71900000"/>
            </a:avLst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92" name="Rectangle 24"/>
          <p:cNvSpPr>
            <a:spLocks/>
          </p:cNvSpPr>
          <p:nvPr/>
        </p:nvSpPr>
        <p:spPr bwMode="auto">
          <a:xfrm>
            <a:off x="1691600" y="4425823"/>
            <a:ext cx="1258888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>
              <a:defRPr/>
            </a:pPr>
            <a:r>
              <a:rPr kumimoji="0" lang="en-US" altLang="ja-JP" sz="1400" b="1" dirty="0">
                <a:latin typeface="+mn-lt"/>
                <a:sym typeface="Arial" charset="0"/>
              </a:rPr>
              <a:t>Flow Table</a:t>
            </a:r>
          </a:p>
        </p:txBody>
      </p:sp>
      <p:sp>
        <p:nvSpPr>
          <p:cNvPr id="425008" name="Rectangle 70"/>
          <p:cNvSpPr>
            <a:spLocks noChangeArrowheads="1"/>
          </p:cNvSpPr>
          <p:nvPr/>
        </p:nvSpPr>
        <p:spPr bwMode="auto">
          <a:xfrm rot="2499096">
            <a:off x="3308354" y="5157789"/>
            <a:ext cx="676275" cy="157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400" b="1"/>
              <a:t>Packet</a:t>
            </a:r>
          </a:p>
        </p:txBody>
      </p:sp>
      <p:sp>
        <p:nvSpPr>
          <p:cNvPr id="425009" name="Rectangle 69"/>
          <p:cNvSpPr>
            <a:spLocks noChangeArrowheads="1"/>
          </p:cNvSpPr>
          <p:nvPr/>
        </p:nvSpPr>
        <p:spPr bwMode="auto">
          <a:xfrm rot="-1704146">
            <a:off x="715967" y="4940302"/>
            <a:ext cx="7524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200" b="1"/>
              <a:t>Packet</a:t>
            </a:r>
          </a:p>
        </p:txBody>
      </p:sp>
      <p:pic>
        <p:nvPicPr>
          <p:cNvPr id="425010" name="Picture 54" descr="DSC00956------te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7763" y="2781300"/>
            <a:ext cx="19621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50" name="Text Box 71"/>
          <p:cNvSpPr txBox="1">
            <a:spLocks noChangeArrowheads="1"/>
          </p:cNvSpPr>
          <p:nvPr/>
        </p:nvSpPr>
        <p:spPr bwMode="auto">
          <a:xfrm>
            <a:off x="838200" y="2209800"/>
            <a:ext cx="2971800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342900" indent="-342900"/>
            <a:r>
              <a:rPr lang="ru-RU" altLang="ja-JP" sz="1400" b="1" dirty="0" smtClean="0">
                <a:solidFill>
                  <a:srgbClr val="FFFFFF"/>
                </a:solidFill>
                <a:latin typeface="Arial" pitchFamily="34" charset="0"/>
                <a:ea typeface="HGP創英角ｺﾞｼｯｸUB" pitchFamily="50" charset="-128"/>
              </a:rPr>
              <a:t>Передача пакетов</a:t>
            </a:r>
            <a:endParaRPr lang="en-US" altLang="ja-JP" sz="1400" b="1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</a:endParaRPr>
          </a:p>
          <a:p>
            <a:pPr marL="342900" indent="-342900"/>
            <a:endParaRPr lang="en-US" altLang="ja-JP" sz="1400" b="1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</a:endParaRPr>
          </a:p>
          <a:p>
            <a:pPr marL="342900" indent="-342900"/>
            <a:endParaRPr lang="en-US" altLang="ja-JP" sz="1400" b="1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</a:endParaRPr>
          </a:p>
        </p:txBody>
      </p:sp>
      <p:sp>
        <p:nvSpPr>
          <p:cNvPr id="77" name="Rectangle 28"/>
          <p:cNvSpPr>
            <a:spLocks/>
          </p:cNvSpPr>
          <p:nvPr/>
        </p:nvSpPr>
        <p:spPr bwMode="auto">
          <a:xfrm>
            <a:off x="1196726" y="2867027"/>
            <a:ext cx="229285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kumimoji="0" lang="en-US" altLang="ja-JP" sz="1600" b="1" dirty="0" err="1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OpenFlow</a:t>
            </a:r>
            <a:r>
              <a:rPr kumimoji="0" lang="en-US" altLang="ja-JP" sz="1600" b="1" dirty="0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 </a:t>
            </a:r>
            <a:r>
              <a:rPr kumimoji="0" lang="ru-RU" altLang="ja-JP" sz="1600" b="1" dirty="0" smtClean="0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коммутатор</a:t>
            </a:r>
            <a:endParaRPr kumimoji="0" lang="en-US" altLang="ja-JP" sz="1600" b="1" dirty="0">
              <a:solidFill>
                <a:srgbClr val="333399"/>
              </a:solidFill>
              <a:cs typeface="Tahoma" pitchFamily="34" charset="0"/>
              <a:sym typeface="Tahoma" pitchFamily="34" charset="0"/>
            </a:endParaRPr>
          </a:p>
        </p:txBody>
      </p:sp>
      <p:sp>
        <p:nvSpPr>
          <p:cNvPr id="180252" name="Text Box 71"/>
          <p:cNvSpPr txBox="1">
            <a:spLocks noChangeArrowheads="1"/>
          </p:cNvSpPr>
          <p:nvPr/>
        </p:nvSpPr>
        <p:spPr bwMode="auto">
          <a:xfrm>
            <a:off x="5375275" y="2208214"/>
            <a:ext cx="3205163" cy="5035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 marL="342900" indent="-342900"/>
            <a:r>
              <a:rPr lang="ru-RU" altLang="ja-JP" sz="1400" b="1" dirty="0" smtClean="0">
                <a:solidFill>
                  <a:srgbClr val="FFFFFF"/>
                </a:solidFill>
                <a:latin typeface="Arial" pitchFamily="34" charset="0"/>
                <a:ea typeface="HGP創英角ｺﾞｼｯｸUB" pitchFamily="50" charset="-128"/>
              </a:rPr>
              <a:t>Управление сетью</a:t>
            </a:r>
            <a:endParaRPr lang="en-US" altLang="ja-JP" sz="1400" b="1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</a:endParaRPr>
          </a:p>
          <a:p>
            <a:pPr marL="342900" indent="-342900"/>
            <a:endParaRPr lang="en-US" altLang="ja-JP" sz="1400" b="1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</a:endParaRPr>
          </a:p>
        </p:txBody>
      </p:sp>
      <p:pic>
        <p:nvPicPr>
          <p:cNvPr id="425018" name="Picture 3" descr="C:\Users\0000010973997\Desktop\it_010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" y="5734051"/>
            <a:ext cx="463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019" name="Picture 3" descr="C:\Users\0000010973997\Desktop\it_010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5734051"/>
            <a:ext cx="463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020" name="Picture 62" descr="it_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0575" y="5703891"/>
            <a:ext cx="7191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021" name="Picture 63" descr="it_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3475" y="5678491"/>
            <a:ext cx="7191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1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Line 2"/>
          <p:cNvSpPr>
            <a:spLocks noChangeShapeType="1"/>
          </p:cNvSpPr>
          <p:nvPr/>
        </p:nvSpPr>
        <p:spPr bwMode="auto">
          <a:xfrm>
            <a:off x="6167441" y="4294188"/>
            <a:ext cx="17684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rIns="0"/>
          <a:lstStyle/>
          <a:p>
            <a:endParaRPr lang="ru-RU"/>
          </a:p>
        </p:txBody>
      </p:sp>
      <p:sp>
        <p:nvSpPr>
          <p:cNvPr id="557059" name="Line 3"/>
          <p:cNvSpPr>
            <a:spLocks noChangeShapeType="1"/>
          </p:cNvSpPr>
          <p:nvPr/>
        </p:nvSpPr>
        <p:spPr bwMode="auto">
          <a:xfrm>
            <a:off x="3956054" y="4294188"/>
            <a:ext cx="221932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rIns="0"/>
          <a:lstStyle/>
          <a:p>
            <a:endParaRPr lang="ru-RU"/>
          </a:p>
        </p:txBody>
      </p:sp>
      <p:sp>
        <p:nvSpPr>
          <p:cNvPr id="557060" name="Line 4"/>
          <p:cNvSpPr>
            <a:spLocks noChangeShapeType="1"/>
          </p:cNvSpPr>
          <p:nvPr/>
        </p:nvSpPr>
        <p:spPr bwMode="auto">
          <a:xfrm>
            <a:off x="919167" y="4281491"/>
            <a:ext cx="3013075" cy="1428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rIns="0"/>
          <a:lstStyle/>
          <a:p>
            <a:endParaRPr lang="ru-RU"/>
          </a:p>
        </p:txBody>
      </p:sp>
      <p:sp>
        <p:nvSpPr>
          <p:cNvPr id="557061" name="Text Box 21"/>
          <p:cNvSpPr txBox="1">
            <a:spLocks noChangeArrowheads="1"/>
          </p:cNvSpPr>
          <p:nvPr/>
        </p:nvSpPr>
        <p:spPr bwMode="auto">
          <a:xfrm>
            <a:off x="107504" y="4941168"/>
            <a:ext cx="9036495" cy="1916832"/>
          </a:xfrm>
          <a:prstGeom prst="rect">
            <a:avLst/>
          </a:prstGeom>
          <a:solidFill>
            <a:srgbClr val="FF99FF">
              <a:alpha val="89999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algn="l"/>
            <a:r>
              <a:rPr lang="ru-RU" altLang="ja-JP" dirty="0" smtClean="0"/>
              <a:t>Поток (</a:t>
            </a:r>
            <a:r>
              <a:rPr lang="en-US" altLang="ja-JP" dirty="0" smtClean="0"/>
              <a:t>Flow</a:t>
            </a:r>
            <a:r>
              <a:rPr lang="ru-RU" altLang="ja-JP" dirty="0" smtClean="0"/>
              <a:t>) определяется комбинацией адреса и других полей </a:t>
            </a:r>
            <a:r>
              <a:rPr lang="en-US" altLang="ja-JP" dirty="0" smtClean="0"/>
              <a:t>(</a:t>
            </a:r>
            <a:r>
              <a:rPr lang="en-US" altLang="ja-JP" dirty="0"/>
              <a:t>L1, L2, L3, L4).</a:t>
            </a:r>
          </a:p>
          <a:p>
            <a:pPr algn="l"/>
            <a:r>
              <a:rPr lang="ru-RU" altLang="ja-JP" dirty="0" smtClean="0"/>
              <a:t>Оперируя  потоками</a:t>
            </a:r>
            <a:r>
              <a:rPr lang="en-US" altLang="ja-JP" dirty="0" smtClean="0"/>
              <a:t>, </a:t>
            </a:r>
            <a:r>
              <a:rPr lang="ru-RU" altLang="ja-JP" dirty="0" smtClean="0"/>
              <a:t>потоковая коммутация позволяет выбирать оптимальный маршрут из конца в конец основываясь на указанных политиках </a:t>
            </a:r>
            <a:r>
              <a:rPr lang="en-US" altLang="ja-JP" dirty="0" smtClean="0"/>
              <a:t>(</a:t>
            </a:r>
            <a:r>
              <a:rPr lang="en-US" altLang="ja-JP" dirty="0"/>
              <a:t>Action).   </a:t>
            </a:r>
            <a:endParaRPr lang="en-US" altLang="ja-JP" dirty="0">
              <a:latin typeface="HGP創英角ｺﾞｼｯｸUB" pitchFamily="50" charset="-128"/>
            </a:endParaRPr>
          </a:p>
        </p:txBody>
      </p:sp>
      <p:sp>
        <p:nvSpPr>
          <p:cNvPr id="557062" name="AutoShape 20"/>
          <p:cNvSpPr>
            <a:spLocks/>
          </p:cNvSpPr>
          <p:nvPr/>
        </p:nvSpPr>
        <p:spPr bwMode="auto">
          <a:xfrm rot="16200000" flipV="1">
            <a:off x="3884614" y="881063"/>
            <a:ext cx="328613" cy="7583488"/>
          </a:xfrm>
          <a:prstGeom prst="leftBrace">
            <a:avLst>
              <a:gd name="adj1" fmla="val 182802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 wrap="none" lIns="0" rIns="0" anchor="ctr"/>
          <a:lstStyle/>
          <a:p>
            <a:endParaRPr lang="ja-JP" altLang="ja-JP">
              <a:latin typeface="HGP創英角ｺﾞｼｯｸUB" pitchFamily="50" charset="-128"/>
            </a:endParaRPr>
          </a:p>
        </p:txBody>
      </p:sp>
      <p:sp>
        <p:nvSpPr>
          <p:cNvPr id="557063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77816"/>
            <a:ext cx="8964488" cy="1139825"/>
          </a:xfrm>
          <a:ln/>
        </p:spPr>
        <p:txBody>
          <a:bodyPr/>
          <a:lstStyle/>
          <a:p>
            <a:r>
              <a:rPr lang="en-US" altLang="ja-JP" dirty="0"/>
              <a:t> </a:t>
            </a:r>
            <a:r>
              <a:rPr lang="ru-RU" altLang="ja-JP" sz="2800" dirty="0" smtClean="0"/>
              <a:t>Определение коммутации потоков </a:t>
            </a:r>
            <a:r>
              <a:rPr lang="en-US" altLang="ja-JP" sz="2800" dirty="0" err="1" smtClean="0"/>
              <a:t>OpenFlow</a:t>
            </a:r>
            <a:endParaRPr lang="en-US" altLang="ja-JP" sz="2800" dirty="0"/>
          </a:p>
        </p:txBody>
      </p:sp>
      <p:sp>
        <p:nvSpPr>
          <p:cNvPr id="557065" name="Rectangle 9"/>
          <p:cNvSpPr>
            <a:spLocks noChangeArrowheads="1"/>
          </p:cNvSpPr>
          <p:nvPr/>
        </p:nvSpPr>
        <p:spPr bwMode="auto">
          <a:xfrm>
            <a:off x="225429" y="4149727"/>
            <a:ext cx="608013" cy="28892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ja-JP" altLang="en-US">
                <a:solidFill>
                  <a:schemeClr val="bg1"/>
                </a:solidFill>
              </a:rPr>
              <a:t>Ｌ１</a:t>
            </a:r>
          </a:p>
        </p:txBody>
      </p:sp>
      <p:sp>
        <p:nvSpPr>
          <p:cNvPr id="557066" name="Rectangle 10"/>
          <p:cNvSpPr>
            <a:spLocks noChangeArrowheads="1"/>
          </p:cNvSpPr>
          <p:nvPr/>
        </p:nvSpPr>
        <p:spPr bwMode="auto">
          <a:xfrm>
            <a:off x="2051054" y="4149727"/>
            <a:ext cx="720725" cy="288925"/>
          </a:xfrm>
          <a:prstGeom prst="rect">
            <a:avLst/>
          </a:prstGeom>
          <a:solidFill>
            <a:srgbClr val="0066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ja-JP" altLang="en-US">
                <a:solidFill>
                  <a:schemeClr val="bg1"/>
                </a:solidFill>
              </a:rPr>
              <a:t>Ｌ２</a:t>
            </a:r>
          </a:p>
        </p:txBody>
      </p:sp>
      <p:sp>
        <p:nvSpPr>
          <p:cNvPr id="557067" name="Rectangle 11"/>
          <p:cNvSpPr>
            <a:spLocks noChangeArrowheads="1"/>
          </p:cNvSpPr>
          <p:nvPr/>
        </p:nvSpPr>
        <p:spPr bwMode="auto">
          <a:xfrm>
            <a:off x="4759329" y="4149727"/>
            <a:ext cx="720725" cy="288925"/>
          </a:xfrm>
          <a:prstGeom prst="rect">
            <a:avLst/>
          </a:prstGeom>
          <a:solidFill>
            <a:srgbClr val="0000CC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ja-JP" altLang="en-US">
                <a:solidFill>
                  <a:schemeClr val="bg1"/>
                </a:solidFill>
              </a:rPr>
              <a:t>Ｌ３</a:t>
            </a:r>
          </a:p>
        </p:txBody>
      </p:sp>
      <p:sp>
        <p:nvSpPr>
          <p:cNvPr id="557068" name="Rectangle 12"/>
          <p:cNvSpPr>
            <a:spLocks noChangeArrowheads="1"/>
          </p:cNvSpPr>
          <p:nvPr/>
        </p:nvSpPr>
        <p:spPr bwMode="auto">
          <a:xfrm>
            <a:off x="6691316" y="4149727"/>
            <a:ext cx="720725" cy="288925"/>
          </a:xfrm>
          <a:prstGeom prst="rect">
            <a:avLst/>
          </a:prstGeom>
          <a:solidFill>
            <a:srgbClr val="FF66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ja-JP" altLang="en-US">
                <a:solidFill>
                  <a:schemeClr val="bg1"/>
                </a:solidFill>
              </a:rPr>
              <a:t>Ｌ４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49857" y="3092621"/>
            <a:ext cx="1077311" cy="991424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Data</a:t>
            </a:r>
            <a:endParaRPr lang="ja-JP" altLang="ja-JP"/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440916" y="3092621"/>
            <a:ext cx="545292" cy="991424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Src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MAC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221380" y="3092621"/>
            <a:ext cx="808090" cy="9914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VLAN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Priority</a:t>
            </a: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490288" y="3092621"/>
            <a:ext cx="423091" cy="991424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Src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IP</a:t>
            </a: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6227796" y="3092621"/>
            <a:ext cx="809618" cy="991424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TCP/UDP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Src Port</a:t>
            </a: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7038052" y="3092621"/>
            <a:ext cx="809618" cy="991424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TCP/UDP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Dst Port</a:t>
            </a: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879464" y="3092621"/>
            <a:ext cx="539824" cy="991424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Dst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MAC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013286" y="3092621"/>
            <a:ext cx="467479" cy="991424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Dst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IP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213627" y="3092621"/>
            <a:ext cx="648072" cy="99142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72000" rIns="72000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Ingress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Port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004496" y="3092621"/>
            <a:ext cx="504056" cy="991424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Ether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Type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527588" y="3092621"/>
            <a:ext cx="684648" cy="9914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VLAN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id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570407" y="3092621"/>
            <a:ext cx="648072" cy="991424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IP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ToS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922335" y="3092621"/>
            <a:ext cx="648072" cy="991424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IP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Proto</a:t>
            </a:r>
          </a:p>
        </p:txBody>
      </p:sp>
      <p:sp>
        <p:nvSpPr>
          <p:cNvPr id="557108" name="AutoShape 52"/>
          <p:cNvSpPr>
            <a:spLocks noChangeArrowheads="1"/>
          </p:cNvSpPr>
          <p:nvPr/>
        </p:nvSpPr>
        <p:spPr bwMode="auto">
          <a:xfrm>
            <a:off x="693742" y="1557337"/>
            <a:ext cx="7350125" cy="1223963"/>
          </a:xfrm>
          <a:prstGeom prst="roundRect">
            <a:avLst>
              <a:gd name="adj" fmla="val 11023"/>
            </a:avLst>
          </a:prstGeom>
          <a:solidFill>
            <a:srgbClr val="CCFFFF">
              <a:alpha val="89999"/>
            </a:srgbClr>
          </a:solidFill>
          <a:ln w="1905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09" name="Text Box 9"/>
          <p:cNvSpPr txBox="1">
            <a:spLocks noChangeArrowheads="1"/>
          </p:cNvSpPr>
          <p:nvPr/>
        </p:nvSpPr>
        <p:spPr bwMode="auto">
          <a:xfrm>
            <a:off x="755650" y="1557341"/>
            <a:ext cx="46497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ja-JP" sz="1400" dirty="0" smtClean="0"/>
              <a:t>Существующая сеть</a:t>
            </a:r>
            <a:r>
              <a:rPr lang="en-US" altLang="ja-JP" sz="1400" dirty="0" smtClean="0"/>
              <a:t>:</a:t>
            </a:r>
            <a:endParaRPr lang="en-US" altLang="ja-JP" sz="1400" dirty="0"/>
          </a:p>
        </p:txBody>
      </p:sp>
      <p:sp>
        <p:nvSpPr>
          <p:cNvPr id="557110" name="Text Box 16"/>
          <p:cNvSpPr txBox="1">
            <a:spLocks noChangeArrowheads="1"/>
          </p:cNvSpPr>
          <p:nvPr/>
        </p:nvSpPr>
        <p:spPr bwMode="auto">
          <a:xfrm>
            <a:off x="860425" y="2349500"/>
            <a:ext cx="2228850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L2 (MAC) Switching</a:t>
            </a:r>
          </a:p>
        </p:txBody>
      </p:sp>
      <p:sp>
        <p:nvSpPr>
          <p:cNvPr id="557111" name="Text Box 17"/>
          <p:cNvSpPr txBox="1">
            <a:spLocks noChangeArrowheads="1"/>
          </p:cNvSpPr>
          <p:nvPr/>
        </p:nvSpPr>
        <p:spPr bwMode="auto">
          <a:xfrm>
            <a:off x="3619500" y="2349500"/>
            <a:ext cx="1866900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L3 (IP) Routing</a:t>
            </a:r>
            <a:endParaRPr lang="en-US" altLang="ja-JP" sz="1600">
              <a:solidFill>
                <a:schemeClr val="accent2"/>
              </a:solidFill>
              <a:latin typeface="HGP創英角ｺﾞｼｯｸUB" pitchFamily="50" charset="-128"/>
            </a:endParaRPr>
          </a:p>
        </p:txBody>
      </p:sp>
      <p:sp>
        <p:nvSpPr>
          <p:cNvPr id="557112" name="Text Box 24"/>
          <p:cNvSpPr txBox="1">
            <a:spLocks noChangeArrowheads="1"/>
          </p:cNvSpPr>
          <p:nvPr/>
        </p:nvSpPr>
        <p:spPr bwMode="auto">
          <a:xfrm>
            <a:off x="769476" y="1846153"/>
            <a:ext cx="496802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ja-JP" sz="1400" dirty="0" smtClean="0"/>
              <a:t>Управление передачей осуществляется по </a:t>
            </a:r>
            <a:r>
              <a:rPr lang="en-US" altLang="ja-JP" sz="1400" dirty="0"/>
              <a:t>L2/L3 </a:t>
            </a:r>
            <a:r>
              <a:rPr lang="ru-RU" altLang="ja-JP" sz="1400" dirty="0" smtClean="0"/>
              <a:t> адресу </a:t>
            </a:r>
          </a:p>
          <a:p>
            <a:pPr algn="l"/>
            <a:r>
              <a:rPr lang="ru-RU" altLang="ja-JP" sz="1400" dirty="0" smtClean="0"/>
              <a:t>получателя на каждом узле сети</a:t>
            </a:r>
            <a:endParaRPr lang="en-US" altLang="ja-JP" sz="1400" dirty="0">
              <a:latin typeface="HGP創英角ｺﾞｼｯｸUB" pitchFamily="50" charset="-128"/>
            </a:endParaRPr>
          </a:p>
        </p:txBody>
      </p:sp>
      <p:sp>
        <p:nvSpPr>
          <p:cNvPr id="557113" name="AutoShape 57"/>
          <p:cNvSpPr>
            <a:spLocks noChangeArrowheads="1"/>
          </p:cNvSpPr>
          <p:nvPr/>
        </p:nvSpPr>
        <p:spPr bwMode="auto">
          <a:xfrm>
            <a:off x="6646863" y="2663827"/>
            <a:ext cx="647700" cy="407988"/>
          </a:xfrm>
          <a:prstGeom prst="upArrow">
            <a:avLst>
              <a:gd name="adj1" fmla="val 50000"/>
              <a:gd name="adj2" fmla="val 44495"/>
            </a:avLst>
          </a:prstGeom>
          <a:solidFill>
            <a:srgbClr val="FF66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14" name="Text Box 17"/>
          <p:cNvSpPr txBox="1">
            <a:spLocks noChangeArrowheads="1"/>
          </p:cNvSpPr>
          <p:nvPr/>
        </p:nvSpPr>
        <p:spPr bwMode="auto">
          <a:xfrm>
            <a:off x="6034092" y="2349500"/>
            <a:ext cx="2003425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FF6600"/>
                </a:solidFill>
              </a:rPr>
              <a:t>Fire wall etc...</a:t>
            </a:r>
          </a:p>
        </p:txBody>
      </p:sp>
      <p:sp>
        <p:nvSpPr>
          <p:cNvPr id="557115" name="Rectangle 59"/>
          <p:cNvSpPr>
            <a:spLocks noChangeArrowheads="1"/>
          </p:cNvSpPr>
          <p:nvPr/>
        </p:nvSpPr>
        <p:spPr bwMode="auto">
          <a:xfrm>
            <a:off x="847725" y="3070227"/>
            <a:ext cx="3132138" cy="1008063"/>
          </a:xfrm>
          <a:prstGeom prst="rect">
            <a:avLst/>
          </a:prstGeom>
          <a:noFill/>
          <a:ln w="57150" algn="ctr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16" name="Rectangle 60"/>
          <p:cNvSpPr>
            <a:spLocks noChangeArrowheads="1"/>
          </p:cNvSpPr>
          <p:nvPr/>
        </p:nvSpPr>
        <p:spPr bwMode="auto">
          <a:xfrm>
            <a:off x="214313" y="3070227"/>
            <a:ext cx="627062" cy="1008063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17" name="Rectangle 61"/>
          <p:cNvSpPr>
            <a:spLocks noChangeArrowheads="1"/>
          </p:cNvSpPr>
          <p:nvPr/>
        </p:nvSpPr>
        <p:spPr bwMode="auto">
          <a:xfrm>
            <a:off x="3990979" y="3070227"/>
            <a:ext cx="2225675" cy="1008063"/>
          </a:xfrm>
          <a:prstGeom prst="rect">
            <a:avLst/>
          </a:prstGeom>
          <a:noFill/>
          <a:ln w="57150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18" name="Rectangle 62"/>
          <p:cNvSpPr>
            <a:spLocks noChangeArrowheads="1"/>
          </p:cNvSpPr>
          <p:nvPr/>
        </p:nvSpPr>
        <p:spPr bwMode="auto">
          <a:xfrm>
            <a:off x="6219825" y="3068639"/>
            <a:ext cx="1627188" cy="1008063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19" name="Rectangle 63"/>
          <p:cNvSpPr>
            <a:spLocks noChangeArrowheads="1"/>
          </p:cNvSpPr>
          <p:nvPr/>
        </p:nvSpPr>
        <p:spPr bwMode="auto">
          <a:xfrm>
            <a:off x="914404" y="3117853"/>
            <a:ext cx="1063625" cy="911225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20" name="AutoShape 64"/>
          <p:cNvSpPr>
            <a:spLocks noChangeArrowheads="1"/>
          </p:cNvSpPr>
          <p:nvPr/>
        </p:nvSpPr>
        <p:spPr bwMode="auto">
          <a:xfrm>
            <a:off x="1260475" y="2684465"/>
            <a:ext cx="647700" cy="407987"/>
          </a:xfrm>
          <a:prstGeom prst="upArrow">
            <a:avLst>
              <a:gd name="adj1" fmla="val 50000"/>
              <a:gd name="adj2" fmla="val 44495"/>
            </a:avLst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21" name="Rectangle 65"/>
          <p:cNvSpPr>
            <a:spLocks noChangeArrowheads="1"/>
          </p:cNvSpPr>
          <p:nvPr/>
        </p:nvSpPr>
        <p:spPr bwMode="auto">
          <a:xfrm>
            <a:off x="4048125" y="3108328"/>
            <a:ext cx="825500" cy="911225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22" name="AutoShape 66"/>
          <p:cNvSpPr>
            <a:spLocks noChangeArrowheads="1"/>
          </p:cNvSpPr>
          <p:nvPr/>
        </p:nvSpPr>
        <p:spPr bwMode="auto">
          <a:xfrm>
            <a:off x="4114800" y="2684465"/>
            <a:ext cx="647700" cy="407987"/>
          </a:xfrm>
          <a:prstGeom prst="upArrow">
            <a:avLst>
              <a:gd name="adj1" fmla="val 50000"/>
              <a:gd name="adj2" fmla="val 44495"/>
            </a:avLst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 175"/>
          <p:cNvSpPr/>
          <p:nvPr/>
        </p:nvSpPr>
        <p:spPr bwMode="auto">
          <a:xfrm>
            <a:off x="179512" y="4310065"/>
            <a:ext cx="8964488" cy="2359295"/>
          </a:xfrm>
          <a:prstGeom prst="roundRect">
            <a:avLst>
              <a:gd name="adj" fmla="val 5252"/>
            </a:avLst>
          </a:prstGeom>
          <a:solidFill>
            <a:schemeClr val="bg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 b="1"/>
          </a:p>
        </p:txBody>
      </p:sp>
      <p:sp>
        <p:nvSpPr>
          <p:cNvPr id="167" name="Rounded Rectangle 166"/>
          <p:cNvSpPr/>
          <p:nvPr/>
        </p:nvSpPr>
        <p:spPr bwMode="auto">
          <a:xfrm>
            <a:off x="2859092" y="3039768"/>
            <a:ext cx="3024187" cy="1265237"/>
          </a:xfrm>
          <a:prstGeom prst="roundRect">
            <a:avLst>
              <a:gd name="adj" fmla="val 10048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/>
            <a:endParaRPr kumimoji="0" lang="ru-RU" sz="1200" b="1">
              <a:solidFill>
                <a:schemeClr val="bg1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68" name="Rounded Rectangle 167"/>
          <p:cNvSpPr/>
          <p:nvPr/>
        </p:nvSpPr>
        <p:spPr bwMode="auto">
          <a:xfrm>
            <a:off x="5922966" y="3039770"/>
            <a:ext cx="2609587" cy="1265236"/>
          </a:xfrm>
          <a:prstGeom prst="roundRect">
            <a:avLst>
              <a:gd name="adj" fmla="val 10048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/>
            <a:endParaRPr kumimoji="0" lang="ru-RU" sz="1200" b="1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487363" y="911227"/>
            <a:ext cx="7853362" cy="1795463"/>
          </a:xfrm>
          <a:prstGeom prst="roundRect">
            <a:avLst>
              <a:gd name="adj" fmla="val 5252"/>
            </a:avLst>
          </a:prstGeom>
          <a:solidFill>
            <a:schemeClr val="bg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 b="1"/>
          </a:p>
        </p:txBody>
      </p:sp>
      <p:sp>
        <p:nvSpPr>
          <p:cNvPr id="86" name="Rounded Rectangle 85"/>
          <p:cNvSpPr/>
          <p:nvPr/>
        </p:nvSpPr>
        <p:spPr bwMode="auto">
          <a:xfrm>
            <a:off x="1498603" y="1073149"/>
            <a:ext cx="2125663" cy="515939"/>
          </a:xfrm>
          <a:prstGeom prst="roundRect">
            <a:avLst>
              <a:gd name="adj" fmla="val 11703"/>
            </a:avLst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lnSpc>
                <a:spcPts val="1300"/>
              </a:lnSpc>
              <a:defRPr/>
            </a:pP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Правила</a:t>
            </a:r>
            <a:endParaRPr kumimoji="0" lang="en-US" altLang="ja-JP" sz="1200" b="1" dirty="0">
              <a:solidFill>
                <a:schemeClr val="tx1"/>
              </a:solidFill>
              <a:cs typeface="Arial" charset="0"/>
              <a:sym typeface="Arial" charset="0"/>
            </a:endParaRPr>
          </a:p>
          <a:p>
            <a:pPr marL="12700">
              <a:lnSpc>
                <a:spcPts val="1300"/>
              </a:lnSpc>
              <a:defRPr/>
            </a:pPr>
            <a:r>
              <a:rPr kumimoji="0" lang="en-US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(</a:t>
            </a: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точные и</a:t>
            </a:r>
            <a:r>
              <a:rPr kumimoji="0" lang="en-US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 </a:t>
            </a: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исключения</a:t>
            </a:r>
            <a:r>
              <a:rPr kumimoji="0" lang="en-US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)</a:t>
            </a:r>
            <a:endParaRPr kumimoji="0" lang="en-US" altLang="ja-JP" sz="1200" b="1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3678238" y="1073149"/>
            <a:ext cx="2125662" cy="515939"/>
          </a:xfrm>
          <a:prstGeom prst="roundRect">
            <a:avLst>
              <a:gd name="adj" fmla="val 10048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r>
              <a:rPr kumimoji="0" lang="ru-RU" altLang="ja-JP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Действие</a:t>
            </a:r>
            <a:endParaRPr kumimoji="0" lang="en-US" altLang="ja-JP" sz="12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5857879" y="1073149"/>
            <a:ext cx="2125663" cy="515939"/>
          </a:xfrm>
          <a:prstGeom prst="roundRect">
            <a:avLst>
              <a:gd name="adj" fmla="val 8394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Статистика</a:t>
            </a:r>
            <a:endParaRPr kumimoji="0" lang="en-US" altLang="ja-JP" sz="1200" b="1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458761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10805"/>
          </a:xfrm>
        </p:spPr>
        <p:txBody>
          <a:bodyPr>
            <a:noAutofit/>
          </a:bodyPr>
          <a:lstStyle/>
          <a:p>
            <a:r>
              <a:rPr lang="ru-RU" altLang="ja-JP" sz="3200" dirty="0" smtClean="0"/>
              <a:t>Определение потока и программируемость</a:t>
            </a:r>
            <a:endParaRPr lang="en-US" altLang="ja-JP" sz="3200" dirty="0"/>
          </a:p>
        </p:txBody>
      </p:sp>
      <p:sp>
        <p:nvSpPr>
          <p:cNvPr id="10252" name="Rectangle 46"/>
          <p:cNvSpPr>
            <a:spLocks/>
          </p:cNvSpPr>
          <p:nvPr/>
        </p:nvSpPr>
        <p:spPr bwMode="auto">
          <a:xfrm>
            <a:off x="714379" y="1193800"/>
            <a:ext cx="7334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>
              <a:defRPr/>
            </a:pPr>
            <a:r>
              <a:rPr kumimoji="0" lang="ru-RU" altLang="ja-JP" sz="1200" b="1" dirty="0" smtClean="0">
                <a:latin typeface="+mn-lt"/>
                <a:cs typeface="Arial" charset="0"/>
                <a:sym typeface="Arial" charset="0"/>
              </a:rPr>
              <a:t>Поток</a:t>
            </a:r>
            <a:r>
              <a:rPr kumimoji="0" lang="en-US" altLang="ja-JP" sz="1200" b="1" dirty="0" smtClean="0">
                <a:latin typeface="+mn-lt"/>
                <a:cs typeface="Arial" charset="0"/>
                <a:sym typeface="Arial" charset="0"/>
              </a:rPr>
              <a:t> 1.</a:t>
            </a:r>
            <a:endParaRPr kumimoji="0" lang="en-US" altLang="ja-JP" sz="1200" b="1" dirty="0">
              <a:latin typeface="+mn-lt"/>
              <a:cs typeface="Arial" charset="0"/>
              <a:sym typeface="Arial" charset="0"/>
            </a:endParaRPr>
          </a:p>
        </p:txBody>
      </p:sp>
      <p:sp>
        <p:nvSpPr>
          <p:cNvPr id="10253" name="Rectangle 49"/>
          <p:cNvSpPr>
            <a:spLocks/>
          </p:cNvSpPr>
          <p:nvPr/>
        </p:nvSpPr>
        <p:spPr bwMode="auto">
          <a:xfrm>
            <a:off x="714379" y="2259014"/>
            <a:ext cx="7334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>
              <a:defRPr/>
            </a:pPr>
            <a:r>
              <a:rPr kumimoji="0" lang="ru-RU" altLang="ja-JP" sz="1200" b="1" dirty="0" smtClean="0">
                <a:latin typeface="+mn-lt"/>
                <a:cs typeface="Arial" charset="0"/>
                <a:sym typeface="Arial" charset="0"/>
              </a:rPr>
              <a:t>Поток </a:t>
            </a:r>
            <a:r>
              <a:rPr kumimoji="0" lang="en-US" altLang="ja-JP" sz="1200" b="1" dirty="0" smtClean="0">
                <a:latin typeface="+mn-lt"/>
                <a:cs typeface="Arial" charset="0"/>
                <a:sym typeface="Arial" charset="0"/>
              </a:rPr>
              <a:t>N</a:t>
            </a:r>
            <a:r>
              <a:rPr kumimoji="0" lang="en-US" altLang="ja-JP" sz="1200" b="1" dirty="0">
                <a:latin typeface="+mn-lt"/>
                <a:cs typeface="Arial" charset="0"/>
                <a:sym typeface="Arial" charset="0"/>
              </a:rPr>
              <a:t>.</a:t>
            </a:r>
          </a:p>
        </p:txBody>
      </p:sp>
      <p:sp>
        <p:nvSpPr>
          <p:cNvPr id="10254" name="Rectangle 14"/>
          <p:cNvSpPr>
            <a:spLocks/>
          </p:cNvSpPr>
          <p:nvPr/>
        </p:nvSpPr>
        <p:spPr bwMode="auto">
          <a:xfrm>
            <a:off x="2999595" y="3101681"/>
            <a:ext cx="2883680" cy="1082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defRPr/>
            </a:pP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Операции с потоками</a:t>
            </a:r>
            <a:endParaRPr kumimoji="0" lang="en-US" altLang="ja-JP" sz="1000" b="1" dirty="0">
              <a:solidFill>
                <a:schemeClr val="bg1"/>
              </a:solidFill>
              <a:latin typeface="+mn-lt"/>
              <a:cs typeface="Arial" charset="0"/>
              <a:sym typeface="Arial" charset="0"/>
            </a:endParaRPr>
          </a:p>
          <a:p>
            <a:pPr marL="39688">
              <a:defRPr/>
            </a:pP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На уровне коммутатора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: </a:t>
            </a:r>
            <a:r>
              <a:rPr kumimoji="0" lang="en-US" altLang="ja-JP" sz="1000" b="1" dirty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Unicast, </a:t>
            </a:r>
            <a:r>
              <a:rPr kumimoji="0" lang="en-US" altLang="ja-JP" sz="1000" b="1" dirty="0" err="1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Multcast</a:t>
            </a:r>
            <a:r>
              <a:rPr kumimoji="0" lang="en-US" altLang="ja-JP" sz="1000" b="1" dirty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 </a:t>
            </a: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управление полосой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 </a:t>
            </a: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фильтрация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 </a:t>
            </a: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балансировка нагрузки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 </a:t>
            </a: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обнаружение неисправностей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 </a:t>
            </a:r>
            <a:r>
              <a:rPr kumimoji="0" lang="ru-RU" altLang="ja-JP" sz="1000" b="1" dirty="0" err="1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тунелирование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</a:t>
            </a: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 кодирование</a:t>
            </a:r>
            <a:endParaRPr kumimoji="0" lang="en-US" altLang="ja-JP" sz="1000" b="1" dirty="0">
              <a:solidFill>
                <a:schemeClr val="bg1"/>
              </a:solidFill>
              <a:latin typeface="+mn-lt"/>
              <a:cs typeface="Arial" charset="0"/>
              <a:sym typeface="Arial" charset="0"/>
            </a:endParaRPr>
          </a:p>
        </p:txBody>
      </p:sp>
      <p:sp>
        <p:nvSpPr>
          <p:cNvPr id="458765" name="Rectangle 17"/>
          <p:cNvSpPr>
            <a:spLocks/>
          </p:cNvSpPr>
          <p:nvPr/>
        </p:nvSpPr>
        <p:spPr bwMode="auto">
          <a:xfrm>
            <a:off x="252413" y="3217866"/>
            <a:ext cx="2584450" cy="800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/>
            <a:r>
              <a:rPr kumimoji="0" lang="ru-RU" altLang="ja-JP" sz="1400" b="1" dirty="0" smtClean="0">
                <a:solidFill>
                  <a:srgbClr val="0070C0"/>
                </a:solidFill>
                <a:cs typeface="Arial" pitchFamily="34" charset="0"/>
                <a:sym typeface="Arial" pitchFamily="34" charset="0"/>
              </a:rPr>
              <a:t>Определение фильтрации потоков</a:t>
            </a:r>
          </a:p>
          <a:p>
            <a:pPr marL="39688"/>
            <a:r>
              <a:rPr kumimoji="0" lang="ru-RU" altLang="ja-JP" sz="1200" b="1" dirty="0" smtClean="0">
                <a:cs typeface="Arial" pitchFamily="34" charset="0"/>
                <a:sym typeface="Arial" pitchFamily="34" charset="0"/>
              </a:rPr>
              <a:t>Коммутатор</a:t>
            </a:r>
            <a:r>
              <a:rPr kumimoji="0" lang="en-US" altLang="ja-JP" sz="1200" b="1" dirty="0" smtClean="0"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ja-JP" sz="1200" b="1" dirty="0">
                <a:cs typeface="Arial" pitchFamily="34" charset="0"/>
                <a:sym typeface="Arial" pitchFamily="34" charset="0"/>
              </a:rPr>
              <a:t>Port, VLAN ID, L2, L3, L4 …</a:t>
            </a:r>
          </a:p>
        </p:txBody>
      </p:sp>
      <p:sp>
        <p:nvSpPr>
          <p:cNvPr id="10258" name="Rectangle 20"/>
          <p:cNvSpPr>
            <a:spLocks/>
          </p:cNvSpPr>
          <p:nvPr/>
        </p:nvSpPr>
        <p:spPr bwMode="auto">
          <a:xfrm>
            <a:off x="5943602" y="3290593"/>
            <a:ext cx="2588949" cy="7048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defRPr/>
            </a:pPr>
            <a:r>
              <a:rPr kumimoji="0" lang="ru-RU" altLang="ja-JP" sz="1000" b="1" dirty="0" smtClean="0">
                <a:latin typeface="+mn-lt"/>
                <a:cs typeface="Arial" charset="0"/>
                <a:sym typeface="Arial" charset="0"/>
              </a:rPr>
              <a:t>Статистика потоков</a:t>
            </a:r>
            <a:endParaRPr kumimoji="0" lang="en-US" altLang="ja-JP" sz="1000" b="1" dirty="0">
              <a:latin typeface="+mn-lt"/>
              <a:cs typeface="Arial" charset="0"/>
              <a:sym typeface="Arial" charset="0"/>
            </a:endParaRPr>
          </a:p>
          <a:p>
            <a:pPr marL="39688">
              <a:defRPr/>
            </a:pPr>
            <a:r>
              <a:rPr kumimoji="0" lang="ru-RU" altLang="ja-JP" sz="1000" b="1" dirty="0" smtClean="0">
                <a:latin typeface="+mn-lt"/>
                <a:cs typeface="Arial" charset="0"/>
                <a:sym typeface="Arial" charset="0"/>
              </a:rPr>
              <a:t>На уровне коммутатора</a:t>
            </a:r>
            <a:r>
              <a:rPr kumimoji="0" lang="en-US" altLang="ja-JP" sz="1000" b="1" dirty="0" smtClean="0">
                <a:latin typeface="+mn-lt"/>
                <a:cs typeface="Arial" charset="0"/>
                <a:sym typeface="Arial" charset="0"/>
              </a:rPr>
              <a:t>:</a:t>
            </a:r>
            <a:endParaRPr kumimoji="0" lang="ru-RU" altLang="ja-JP" sz="1000" b="1" dirty="0" smtClean="0">
              <a:latin typeface="+mn-lt"/>
              <a:cs typeface="Arial" charset="0"/>
              <a:sym typeface="Arial" charset="0"/>
            </a:endParaRPr>
          </a:p>
          <a:p>
            <a:pPr marL="39688">
              <a:defRPr/>
            </a:pPr>
            <a:r>
              <a:rPr kumimoji="0" lang="ru-RU" altLang="ja-JP" sz="1000" b="1" dirty="0" smtClean="0">
                <a:latin typeface="+mn-lt"/>
                <a:cs typeface="Arial" charset="0"/>
                <a:sym typeface="Arial" charset="0"/>
              </a:rPr>
              <a:t>Кол-во пакетов и байтов, время соединения.</a:t>
            </a:r>
            <a:endParaRPr kumimoji="0" lang="en-US" altLang="ja-JP" sz="1000" b="1" dirty="0">
              <a:latin typeface="+mn-lt"/>
              <a:cs typeface="Arial" charset="0"/>
              <a:sym typeface="Arial" charset="0"/>
            </a:endParaRPr>
          </a:p>
        </p:txBody>
      </p:sp>
      <p:sp>
        <p:nvSpPr>
          <p:cNvPr id="10262" name="テキスト ボックス 39"/>
          <p:cNvSpPr txBox="1">
            <a:spLocks noChangeArrowheads="1"/>
          </p:cNvSpPr>
          <p:nvPr/>
        </p:nvSpPr>
        <p:spPr bwMode="auto">
          <a:xfrm>
            <a:off x="639763" y="5021263"/>
            <a:ext cx="124936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ja-JP" sz="1400" b="1" dirty="0" smtClean="0">
                <a:latin typeface="+mn-lt"/>
              </a:rPr>
              <a:t>Пример операций с потоками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458768" name="Freeform 24"/>
          <p:cNvSpPr>
            <a:spLocks noEditPoints="1"/>
          </p:cNvSpPr>
          <p:nvPr/>
        </p:nvSpPr>
        <p:spPr bwMode="auto">
          <a:xfrm>
            <a:off x="2940054" y="5162549"/>
            <a:ext cx="1192213" cy="501651"/>
          </a:xfrm>
          <a:custGeom>
            <a:avLst/>
            <a:gdLst>
              <a:gd name="T0" fmla="*/ 2147483647 w 4102"/>
              <a:gd name="T1" fmla="*/ 2147483647 h 1725"/>
              <a:gd name="T2" fmla="*/ 2147483647 w 4102"/>
              <a:gd name="T3" fmla="*/ 2147483647 h 1725"/>
              <a:gd name="T4" fmla="*/ 0 w 4102"/>
              <a:gd name="T5" fmla="*/ 2147483647 h 1725"/>
              <a:gd name="T6" fmla="*/ 2147483647 w 4102"/>
              <a:gd name="T7" fmla="*/ 2147483647 h 1725"/>
              <a:gd name="T8" fmla="*/ 2147483647 w 4102"/>
              <a:gd name="T9" fmla="*/ 2147483647 h 1725"/>
              <a:gd name="T10" fmla="*/ 2147483647 w 4102"/>
              <a:gd name="T11" fmla="*/ 2147483647 h 1725"/>
              <a:gd name="T12" fmla="*/ 2147483647 w 4102"/>
              <a:gd name="T13" fmla="*/ 2147483647 h 1725"/>
              <a:gd name="T14" fmla="*/ 2147483647 w 4102"/>
              <a:gd name="T15" fmla="*/ 2147483647 h 1725"/>
              <a:gd name="T16" fmla="*/ 2147483647 w 4102"/>
              <a:gd name="T17" fmla="*/ 2147483647 h 1725"/>
              <a:gd name="T18" fmla="*/ 2147483647 w 4102"/>
              <a:gd name="T19" fmla="*/ 2147483647 h 1725"/>
              <a:gd name="T20" fmla="*/ 2147483647 w 4102"/>
              <a:gd name="T21" fmla="*/ 2147483647 h 1725"/>
              <a:gd name="T22" fmla="*/ 2147483647 w 4102"/>
              <a:gd name="T23" fmla="*/ 2147483647 h 1725"/>
              <a:gd name="T24" fmla="*/ 2147483647 w 4102"/>
              <a:gd name="T25" fmla="*/ 2147483647 h 1725"/>
              <a:gd name="T26" fmla="*/ 2147483647 w 4102"/>
              <a:gd name="T27" fmla="*/ 2147483647 h 1725"/>
              <a:gd name="T28" fmla="*/ 2147483647 w 4102"/>
              <a:gd name="T29" fmla="*/ 2147483647 h 1725"/>
              <a:gd name="T30" fmla="*/ 2147483647 w 4102"/>
              <a:gd name="T31" fmla="*/ 2147483647 h 1725"/>
              <a:gd name="T32" fmla="*/ 2147483647 w 4102"/>
              <a:gd name="T33" fmla="*/ 2147483647 h 1725"/>
              <a:gd name="T34" fmla="*/ 2147483647 w 4102"/>
              <a:gd name="T35" fmla="*/ 2147483647 h 1725"/>
              <a:gd name="T36" fmla="*/ 2147483647 w 4102"/>
              <a:gd name="T37" fmla="*/ 2147483647 h 1725"/>
              <a:gd name="T38" fmla="*/ 2147483647 w 4102"/>
              <a:gd name="T39" fmla="*/ 2147483647 h 1725"/>
              <a:gd name="T40" fmla="*/ 2147483647 w 4102"/>
              <a:gd name="T41" fmla="*/ 2147483647 h 1725"/>
              <a:gd name="T42" fmla="*/ 2147483647 w 4102"/>
              <a:gd name="T43" fmla="*/ 2147483647 h 1725"/>
              <a:gd name="T44" fmla="*/ 2147483647 w 4102"/>
              <a:gd name="T45" fmla="*/ 2147483647 h 1725"/>
              <a:gd name="T46" fmla="*/ 2147483647 w 4102"/>
              <a:gd name="T47" fmla="*/ 2147483647 h 1725"/>
              <a:gd name="T48" fmla="*/ 2147483647 w 4102"/>
              <a:gd name="T49" fmla="*/ 2147483647 h 1725"/>
              <a:gd name="T50" fmla="*/ 2147483647 w 4102"/>
              <a:gd name="T51" fmla="*/ 2147483647 h 1725"/>
              <a:gd name="T52" fmla="*/ 2147483647 w 4102"/>
              <a:gd name="T53" fmla="*/ 2147483647 h 1725"/>
              <a:gd name="T54" fmla="*/ 2147483647 w 4102"/>
              <a:gd name="T55" fmla="*/ 2147483647 h 1725"/>
              <a:gd name="T56" fmla="*/ 2147483647 w 4102"/>
              <a:gd name="T57" fmla="*/ 2147483647 h 1725"/>
              <a:gd name="T58" fmla="*/ 2147483647 w 4102"/>
              <a:gd name="T59" fmla="*/ 2147483647 h 1725"/>
              <a:gd name="T60" fmla="*/ 2147483647 w 4102"/>
              <a:gd name="T61" fmla="*/ 2147483647 h 1725"/>
              <a:gd name="T62" fmla="*/ 2147483647 w 4102"/>
              <a:gd name="T63" fmla="*/ 2147483647 h 1725"/>
              <a:gd name="T64" fmla="*/ 2147483647 w 4102"/>
              <a:gd name="T65" fmla="*/ 2147483647 h 1725"/>
              <a:gd name="T66" fmla="*/ 2147483647 w 4102"/>
              <a:gd name="T67" fmla="*/ 2147483647 h 1725"/>
              <a:gd name="T68" fmla="*/ 2147483647 w 4102"/>
              <a:gd name="T69" fmla="*/ 2147483647 h 1725"/>
              <a:gd name="T70" fmla="*/ 2147483647 w 4102"/>
              <a:gd name="T71" fmla="*/ 2147483647 h 1725"/>
              <a:gd name="T72" fmla="*/ 2147483647 w 4102"/>
              <a:gd name="T73" fmla="*/ 2147483647 h 1725"/>
              <a:gd name="T74" fmla="*/ 2147483647 w 4102"/>
              <a:gd name="T75" fmla="*/ 2147483647 h 1725"/>
              <a:gd name="T76" fmla="*/ 2147483647 w 4102"/>
              <a:gd name="T77" fmla="*/ 2147483647 h 1725"/>
              <a:gd name="T78" fmla="*/ 2147483647 w 4102"/>
              <a:gd name="T79" fmla="*/ 2147483647 h 1725"/>
              <a:gd name="T80" fmla="*/ 2147483647 w 4102"/>
              <a:gd name="T81" fmla="*/ 2147483647 h 1725"/>
              <a:gd name="T82" fmla="*/ 2147483647 w 4102"/>
              <a:gd name="T83" fmla="*/ 2147483647 h 1725"/>
              <a:gd name="T84" fmla="*/ 2147483647 w 4102"/>
              <a:gd name="T85" fmla="*/ 2147483647 h 1725"/>
              <a:gd name="T86" fmla="*/ 2147483647 w 4102"/>
              <a:gd name="T87" fmla="*/ 2147483647 h 1725"/>
              <a:gd name="T88" fmla="*/ 2147483647 w 4102"/>
              <a:gd name="T89" fmla="*/ 2147483647 h 1725"/>
              <a:gd name="T90" fmla="*/ 2147483647 w 4102"/>
              <a:gd name="T91" fmla="*/ 2147483647 h 1725"/>
              <a:gd name="T92" fmla="*/ 2147483647 w 4102"/>
              <a:gd name="T93" fmla="*/ 2147483647 h 1725"/>
              <a:gd name="T94" fmla="*/ 2147483647 w 4102"/>
              <a:gd name="T95" fmla="*/ 2147483647 h 1725"/>
              <a:gd name="T96" fmla="*/ 2147483647 w 4102"/>
              <a:gd name="T97" fmla="*/ 2147483647 h 1725"/>
              <a:gd name="T98" fmla="*/ 2147483647 w 4102"/>
              <a:gd name="T99" fmla="*/ 2147483647 h 1725"/>
              <a:gd name="T100" fmla="*/ 2147483647 w 4102"/>
              <a:gd name="T101" fmla="*/ 2147483647 h 1725"/>
              <a:gd name="T102" fmla="*/ 2147483647 w 4102"/>
              <a:gd name="T103" fmla="*/ 2147483647 h 1725"/>
              <a:gd name="T104" fmla="*/ 2147483647 w 4102"/>
              <a:gd name="T105" fmla="*/ 2147483647 h 1725"/>
              <a:gd name="T106" fmla="*/ 2147483647 w 4102"/>
              <a:gd name="T107" fmla="*/ 2147483647 h 1725"/>
              <a:gd name="T108" fmla="*/ 2147483647 w 4102"/>
              <a:gd name="T109" fmla="*/ 2147483647 h 1725"/>
              <a:gd name="T110" fmla="*/ 2147483647 w 4102"/>
              <a:gd name="T111" fmla="*/ 2147483647 h 1725"/>
              <a:gd name="T112" fmla="*/ 2147483647 w 4102"/>
              <a:gd name="T113" fmla="*/ 2147483647 h 1725"/>
              <a:gd name="T114" fmla="*/ 2147483647 w 4102"/>
              <a:gd name="T115" fmla="*/ 2147483647 h 1725"/>
              <a:gd name="T116" fmla="*/ 2147483647 w 4102"/>
              <a:gd name="T117" fmla="*/ 2147483647 h 1725"/>
              <a:gd name="T118" fmla="*/ 2147483647 w 4102"/>
              <a:gd name="T119" fmla="*/ 0 h 1725"/>
              <a:gd name="T120" fmla="*/ 2147483647 w 4102"/>
              <a:gd name="T121" fmla="*/ 2147483647 h 17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102"/>
              <a:gd name="T184" fmla="*/ 0 h 1725"/>
              <a:gd name="T185" fmla="*/ 4102 w 4102"/>
              <a:gd name="T186" fmla="*/ 1725 h 172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102" h="1725">
                <a:moveTo>
                  <a:pt x="63" y="1596"/>
                </a:moveTo>
                <a:lnTo>
                  <a:pt x="63" y="1596"/>
                </a:lnTo>
                <a:cubicBezTo>
                  <a:pt x="98" y="1596"/>
                  <a:pt x="128" y="1623"/>
                  <a:pt x="129" y="1659"/>
                </a:cubicBezTo>
                <a:cubicBezTo>
                  <a:pt x="130" y="1694"/>
                  <a:pt x="102" y="1724"/>
                  <a:pt x="66" y="1724"/>
                </a:cubicBezTo>
                <a:cubicBezTo>
                  <a:pt x="31" y="1725"/>
                  <a:pt x="1" y="1697"/>
                  <a:pt x="0" y="1662"/>
                </a:cubicBezTo>
                <a:cubicBezTo>
                  <a:pt x="0" y="1627"/>
                  <a:pt x="27" y="1597"/>
                  <a:pt x="63" y="1596"/>
                </a:cubicBezTo>
                <a:close/>
                <a:moveTo>
                  <a:pt x="316" y="1588"/>
                </a:moveTo>
                <a:lnTo>
                  <a:pt x="316" y="1588"/>
                </a:lnTo>
                <a:cubicBezTo>
                  <a:pt x="351" y="1585"/>
                  <a:pt x="382" y="1612"/>
                  <a:pt x="384" y="1647"/>
                </a:cubicBezTo>
                <a:cubicBezTo>
                  <a:pt x="387" y="1682"/>
                  <a:pt x="360" y="1713"/>
                  <a:pt x="325" y="1716"/>
                </a:cubicBezTo>
                <a:cubicBezTo>
                  <a:pt x="290" y="1718"/>
                  <a:pt x="259" y="1692"/>
                  <a:pt x="257" y="1656"/>
                </a:cubicBezTo>
                <a:cubicBezTo>
                  <a:pt x="254" y="1621"/>
                  <a:pt x="281" y="1591"/>
                  <a:pt x="316" y="1588"/>
                </a:cubicBezTo>
                <a:close/>
                <a:moveTo>
                  <a:pt x="568" y="1565"/>
                </a:moveTo>
                <a:lnTo>
                  <a:pt x="568" y="1565"/>
                </a:lnTo>
                <a:cubicBezTo>
                  <a:pt x="604" y="1561"/>
                  <a:pt x="635" y="1587"/>
                  <a:pt x="639" y="1622"/>
                </a:cubicBezTo>
                <a:cubicBezTo>
                  <a:pt x="643" y="1657"/>
                  <a:pt x="618" y="1689"/>
                  <a:pt x="583" y="1692"/>
                </a:cubicBezTo>
                <a:lnTo>
                  <a:pt x="583" y="1693"/>
                </a:lnTo>
                <a:cubicBezTo>
                  <a:pt x="547" y="1696"/>
                  <a:pt x="516" y="1671"/>
                  <a:pt x="512" y="1636"/>
                </a:cubicBezTo>
                <a:cubicBezTo>
                  <a:pt x="508" y="1601"/>
                  <a:pt x="533" y="1569"/>
                  <a:pt x="568" y="1565"/>
                </a:cubicBezTo>
                <a:close/>
                <a:moveTo>
                  <a:pt x="816" y="1529"/>
                </a:moveTo>
                <a:lnTo>
                  <a:pt x="816" y="1529"/>
                </a:lnTo>
                <a:cubicBezTo>
                  <a:pt x="851" y="1522"/>
                  <a:pt x="885" y="1545"/>
                  <a:pt x="892" y="1579"/>
                </a:cubicBezTo>
                <a:cubicBezTo>
                  <a:pt x="899" y="1614"/>
                  <a:pt x="876" y="1648"/>
                  <a:pt x="842" y="1655"/>
                </a:cubicBezTo>
                <a:lnTo>
                  <a:pt x="841" y="1655"/>
                </a:lnTo>
                <a:cubicBezTo>
                  <a:pt x="807" y="1662"/>
                  <a:pt x="773" y="1639"/>
                  <a:pt x="766" y="1605"/>
                </a:cubicBezTo>
                <a:cubicBezTo>
                  <a:pt x="759" y="1570"/>
                  <a:pt x="782" y="1536"/>
                  <a:pt x="816" y="1529"/>
                </a:cubicBezTo>
                <a:close/>
                <a:moveTo>
                  <a:pt x="1065" y="1477"/>
                </a:moveTo>
                <a:lnTo>
                  <a:pt x="1065" y="1477"/>
                </a:lnTo>
                <a:cubicBezTo>
                  <a:pt x="1099" y="1469"/>
                  <a:pt x="1134" y="1490"/>
                  <a:pt x="1142" y="1525"/>
                </a:cubicBezTo>
                <a:cubicBezTo>
                  <a:pt x="1150" y="1559"/>
                  <a:pt x="1129" y="1593"/>
                  <a:pt x="1094" y="1602"/>
                </a:cubicBezTo>
                <a:cubicBezTo>
                  <a:pt x="1060" y="1610"/>
                  <a:pt x="1025" y="1588"/>
                  <a:pt x="1017" y="1554"/>
                </a:cubicBezTo>
                <a:cubicBezTo>
                  <a:pt x="1009" y="1520"/>
                  <a:pt x="1030" y="1485"/>
                  <a:pt x="1065" y="1477"/>
                </a:cubicBezTo>
                <a:close/>
                <a:moveTo>
                  <a:pt x="1305" y="1411"/>
                </a:moveTo>
                <a:lnTo>
                  <a:pt x="1305" y="1411"/>
                </a:lnTo>
                <a:cubicBezTo>
                  <a:pt x="1339" y="1399"/>
                  <a:pt x="1375" y="1417"/>
                  <a:pt x="1387" y="1450"/>
                </a:cubicBezTo>
                <a:cubicBezTo>
                  <a:pt x="1398" y="1484"/>
                  <a:pt x="1381" y="1520"/>
                  <a:pt x="1347" y="1532"/>
                </a:cubicBezTo>
                <a:cubicBezTo>
                  <a:pt x="1314" y="1543"/>
                  <a:pt x="1277" y="1526"/>
                  <a:pt x="1266" y="1492"/>
                </a:cubicBezTo>
                <a:cubicBezTo>
                  <a:pt x="1254" y="1459"/>
                  <a:pt x="1272" y="1423"/>
                  <a:pt x="1305" y="1411"/>
                </a:cubicBezTo>
                <a:close/>
                <a:moveTo>
                  <a:pt x="1542" y="1323"/>
                </a:moveTo>
                <a:lnTo>
                  <a:pt x="1542" y="1323"/>
                </a:lnTo>
                <a:cubicBezTo>
                  <a:pt x="1575" y="1310"/>
                  <a:pt x="1612" y="1325"/>
                  <a:pt x="1626" y="1358"/>
                </a:cubicBezTo>
                <a:cubicBezTo>
                  <a:pt x="1639" y="1391"/>
                  <a:pt x="1624" y="1428"/>
                  <a:pt x="1591" y="1442"/>
                </a:cubicBezTo>
                <a:cubicBezTo>
                  <a:pt x="1558" y="1455"/>
                  <a:pt x="1521" y="1439"/>
                  <a:pt x="1507" y="1407"/>
                </a:cubicBezTo>
                <a:cubicBezTo>
                  <a:pt x="1494" y="1374"/>
                  <a:pt x="1509" y="1337"/>
                  <a:pt x="1542" y="1323"/>
                </a:cubicBezTo>
                <a:close/>
                <a:moveTo>
                  <a:pt x="1763" y="1212"/>
                </a:moveTo>
                <a:lnTo>
                  <a:pt x="1764" y="1212"/>
                </a:lnTo>
                <a:cubicBezTo>
                  <a:pt x="1794" y="1194"/>
                  <a:pt x="1833" y="1205"/>
                  <a:pt x="1851" y="1236"/>
                </a:cubicBezTo>
                <a:cubicBezTo>
                  <a:pt x="1868" y="1267"/>
                  <a:pt x="1858" y="1306"/>
                  <a:pt x="1827" y="1323"/>
                </a:cubicBezTo>
                <a:cubicBezTo>
                  <a:pt x="1796" y="1341"/>
                  <a:pt x="1757" y="1330"/>
                  <a:pt x="1739" y="1299"/>
                </a:cubicBezTo>
                <a:cubicBezTo>
                  <a:pt x="1722" y="1269"/>
                  <a:pt x="1733" y="1229"/>
                  <a:pt x="1763" y="1212"/>
                </a:cubicBezTo>
                <a:close/>
                <a:moveTo>
                  <a:pt x="1945" y="1069"/>
                </a:moveTo>
                <a:lnTo>
                  <a:pt x="1945" y="1069"/>
                </a:lnTo>
                <a:cubicBezTo>
                  <a:pt x="1967" y="1042"/>
                  <a:pt x="2007" y="1037"/>
                  <a:pt x="2035" y="1059"/>
                </a:cubicBezTo>
                <a:cubicBezTo>
                  <a:pt x="2063" y="1081"/>
                  <a:pt x="2067" y="1122"/>
                  <a:pt x="2045" y="1149"/>
                </a:cubicBezTo>
                <a:cubicBezTo>
                  <a:pt x="2023" y="1177"/>
                  <a:pt x="1982" y="1181"/>
                  <a:pt x="1955" y="1159"/>
                </a:cubicBezTo>
                <a:cubicBezTo>
                  <a:pt x="1927" y="1137"/>
                  <a:pt x="1923" y="1097"/>
                  <a:pt x="1945" y="1069"/>
                </a:cubicBezTo>
                <a:close/>
                <a:moveTo>
                  <a:pt x="2027" y="867"/>
                </a:moveTo>
                <a:lnTo>
                  <a:pt x="2027" y="867"/>
                </a:lnTo>
                <a:cubicBezTo>
                  <a:pt x="2033" y="832"/>
                  <a:pt x="2066" y="809"/>
                  <a:pt x="2101" y="815"/>
                </a:cubicBezTo>
                <a:cubicBezTo>
                  <a:pt x="2136" y="821"/>
                  <a:pt x="2159" y="854"/>
                  <a:pt x="2153" y="889"/>
                </a:cubicBezTo>
                <a:cubicBezTo>
                  <a:pt x="2147" y="924"/>
                  <a:pt x="2114" y="947"/>
                  <a:pt x="2079" y="941"/>
                </a:cubicBezTo>
                <a:cubicBezTo>
                  <a:pt x="2045" y="935"/>
                  <a:pt x="2021" y="902"/>
                  <a:pt x="2027" y="867"/>
                </a:cubicBezTo>
                <a:close/>
                <a:moveTo>
                  <a:pt x="2186" y="622"/>
                </a:moveTo>
                <a:lnTo>
                  <a:pt x="2186" y="622"/>
                </a:lnTo>
                <a:cubicBezTo>
                  <a:pt x="2212" y="598"/>
                  <a:pt x="2253" y="600"/>
                  <a:pt x="2277" y="626"/>
                </a:cubicBezTo>
                <a:cubicBezTo>
                  <a:pt x="2301" y="652"/>
                  <a:pt x="2299" y="692"/>
                  <a:pt x="2273" y="716"/>
                </a:cubicBezTo>
                <a:cubicBezTo>
                  <a:pt x="2247" y="740"/>
                  <a:pt x="2206" y="739"/>
                  <a:pt x="2182" y="713"/>
                </a:cubicBezTo>
                <a:cubicBezTo>
                  <a:pt x="2158" y="687"/>
                  <a:pt x="2160" y="646"/>
                  <a:pt x="2186" y="622"/>
                </a:cubicBezTo>
                <a:close/>
                <a:moveTo>
                  <a:pt x="2410" y="472"/>
                </a:moveTo>
                <a:lnTo>
                  <a:pt x="2410" y="472"/>
                </a:lnTo>
                <a:cubicBezTo>
                  <a:pt x="2441" y="454"/>
                  <a:pt x="2480" y="465"/>
                  <a:pt x="2498" y="496"/>
                </a:cubicBezTo>
                <a:cubicBezTo>
                  <a:pt x="2515" y="527"/>
                  <a:pt x="2504" y="566"/>
                  <a:pt x="2474" y="583"/>
                </a:cubicBezTo>
                <a:cubicBezTo>
                  <a:pt x="2443" y="601"/>
                  <a:pt x="2404" y="590"/>
                  <a:pt x="2386" y="559"/>
                </a:cubicBezTo>
                <a:cubicBezTo>
                  <a:pt x="2369" y="529"/>
                  <a:pt x="2380" y="489"/>
                  <a:pt x="2410" y="472"/>
                </a:cubicBezTo>
                <a:close/>
                <a:moveTo>
                  <a:pt x="2651" y="363"/>
                </a:moveTo>
                <a:lnTo>
                  <a:pt x="2651" y="363"/>
                </a:lnTo>
                <a:cubicBezTo>
                  <a:pt x="2684" y="350"/>
                  <a:pt x="2721" y="365"/>
                  <a:pt x="2735" y="398"/>
                </a:cubicBezTo>
                <a:cubicBezTo>
                  <a:pt x="2748" y="431"/>
                  <a:pt x="2732" y="468"/>
                  <a:pt x="2700" y="482"/>
                </a:cubicBezTo>
                <a:lnTo>
                  <a:pt x="2699" y="482"/>
                </a:lnTo>
                <a:cubicBezTo>
                  <a:pt x="2667" y="495"/>
                  <a:pt x="2629" y="479"/>
                  <a:pt x="2616" y="446"/>
                </a:cubicBezTo>
                <a:cubicBezTo>
                  <a:pt x="2603" y="414"/>
                  <a:pt x="2618" y="376"/>
                  <a:pt x="2651" y="363"/>
                </a:cubicBezTo>
                <a:close/>
                <a:moveTo>
                  <a:pt x="2900" y="279"/>
                </a:moveTo>
                <a:lnTo>
                  <a:pt x="2900" y="279"/>
                </a:lnTo>
                <a:cubicBezTo>
                  <a:pt x="2934" y="269"/>
                  <a:pt x="2970" y="289"/>
                  <a:pt x="2979" y="323"/>
                </a:cubicBezTo>
                <a:cubicBezTo>
                  <a:pt x="2989" y="357"/>
                  <a:pt x="2970" y="392"/>
                  <a:pt x="2936" y="402"/>
                </a:cubicBezTo>
                <a:lnTo>
                  <a:pt x="2935" y="402"/>
                </a:lnTo>
                <a:cubicBezTo>
                  <a:pt x="2902" y="412"/>
                  <a:pt x="2866" y="392"/>
                  <a:pt x="2856" y="358"/>
                </a:cubicBezTo>
                <a:cubicBezTo>
                  <a:pt x="2847" y="324"/>
                  <a:pt x="2866" y="289"/>
                  <a:pt x="2900" y="279"/>
                </a:cubicBezTo>
                <a:close/>
                <a:moveTo>
                  <a:pt x="3151" y="215"/>
                </a:moveTo>
                <a:lnTo>
                  <a:pt x="3151" y="215"/>
                </a:lnTo>
                <a:cubicBezTo>
                  <a:pt x="3186" y="207"/>
                  <a:pt x="3220" y="228"/>
                  <a:pt x="3228" y="263"/>
                </a:cubicBezTo>
                <a:cubicBezTo>
                  <a:pt x="3236" y="297"/>
                  <a:pt x="3215" y="331"/>
                  <a:pt x="3181" y="340"/>
                </a:cubicBezTo>
                <a:cubicBezTo>
                  <a:pt x="3146" y="348"/>
                  <a:pt x="3112" y="326"/>
                  <a:pt x="3104" y="292"/>
                </a:cubicBezTo>
                <a:cubicBezTo>
                  <a:pt x="3096" y="258"/>
                  <a:pt x="3117" y="223"/>
                  <a:pt x="3151" y="215"/>
                </a:cubicBezTo>
                <a:close/>
                <a:moveTo>
                  <a:pt x="3408" y="167"/>
                </a:moveTo>
                <a:lnTo>
                  <a:pt x="3408" y="167"/>
                </a:lnTo>
                <a:cubicBezTo>
                  <a:pt x="3443" y="161"/>
                  <a:pt x="3476" y="185"/>
                  <a:pt x="3481" y="220"/>
                </a:cubicBezTo>
                <a:cubicBezTo>
                  <a:pt x="3486" y="255"/>
                  <a:pt x="3462" y="288"/>
                  <a:pt x="3427" y="293"/>
                </a:cubicBezTo>
                <a:cubicBezTo>
                  <a:pt x="3392" y="298"/>
                  <a:pt x="3360" y="274"/>
                  <a:pt x="3354" y="239"/>
                </a:cubicBezTo>
                <a:cubicBezTo>
                  <a:pt x="3349" y="204"/>
                  <a:pt x="3373" y="172"/>
                  <a:pt x="3408" y="167"/>
                </a:cubicBezTo>
                <a:close/>
                <a:moveTo>
                  <a:pt x="3666" y="136"/>
                </a:moveTo>
                <a:lnTo>
                  <a:pt x="3666" y="136"/>
                </a:lnTo>
                <a:cubicBezTo>
                  <a:pt x="3701" y="132"/>
                  <a:pt x="3732" y="158"/>
                  <a:pt x="3736" y="194"/>
                </a:cubicBezTo>
                <a:cubicBezTo>
                  <a:pt x="3739" y="229"/>
                  <a:pt x="3713" y="260"/>
                  <a:pt x="3678" y="263"/>
                </a:cubicBezTo>
                <a:cubicBezTo>
                  <a:pt x="3643" y="266"/>
                  <a:pt x="3611" y="241"/>
                  <a:pt x="3608" y="205"/>
                </a:cubicBezTo>
                <a:cubicBezTo>
                  <a:pt x="3605" y="170"/>
                  <a:pt x="3631" y="139"/>
                  <a:pt x="3666" y="136"/>
                </a:cubicBezTo>
                <a:close/>
                <a:moveTo>
                  <a:pt x="3710" y="0"/>
                </a:moveTo>
                <a:lnTo>
                  <a:pt x="4102" y="174"/>
                </a:lnTo>
                <a:lnTo>
                  <a:pt x="3728" y="384"/>
                </a:lnTo>
                <a:lnTo>
                  <a:pt x="3710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876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29" y="5484813"/>
            <a:ext cx="44291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70" name="Freeform 27"/>
          <p:cNvSpPr>
            <a:spLocks noEditPoints="1"/>
          </p:cNvSpPr>
          <p:nvPr/>
        </p:nvSpPr>
        <p:spPr bwMode="auto">
          <a:xfrm>
            <a:off x="2681288" y="5513388"/>
            <a:ext cx="296862" cy="153987"/>
          </a:xfrm>
          <a:custGeom>
            <a:avLst/>
            <a:gdLst>
              <a:gd name="T0" fmla="*/ 2147483647 w 1021"/>
              <a:gd name="T1" fmla="*/ 2147483647 h 532"/>
              <a:gd name="T2" fmla="*/ 2147483647 w 1021"/>
              <a:gd name="T3" fmla="*/ 2147483647 h 532"/>
              <a:gd name="T4" fmla="*/ 2147483647 w 1021"/>
              <a:gd name="T5" fmla="*/ 2147483647 h 532"/>
              <a:gd name="T6" fmla="*/ 2147483647 w 1021"/>
              <a:gd name="T7" fmla="*/ 2147483647 h 532"/>
              <a:gd name="T8" fmla="*/ 2147483647 w 1021"/>
              <a:gd name="T9" fmla="*/ 2147483647 h 532"/>
              <a:gd name="T10" fmla="*/ 2147483647 w 1021"/>
              <a:gd name="T11" fmla="*/ 2147483647 h 532"/>
              <a:gd name="T12" fmla="*/ 2147483647 w 1021"/>
              <a:gd name="T13" fmla="*/ 2147483647 h 532"/>
              <a:gd name="T14" fmla="*/ 2147483647 w 1021"/>
              <a:gd name="T15" fmla="*/ 2147483647 h 532"/>
              <a:gd name="T16" fmla="*/ 2147483647 w 1021"/>
              <a:gd name="T17" fmla="*/ 2147483647 h 532"/>
              <a:gd name="T18" fmla="*/ 2147483647 w 1021"/>
              <a:gd name="T19" fmla="*/ 2147483647 h 532"/>
              <a:gd name="T20" fmla="*/ 2147483647 w 1021"/>
              <a:gd name="T21" fmla="*/ 2147483647 h 532"/>
              <a:gd name="T22" fmla="*/ 2147483647 w 1021"/>
              <a:gd name="T23" fmla="*/ 2147483647 h 532"/>
              <a:gd name="T24" fmla="*/ 2147483647 w 1021"/>
              <a:gd name="T25" fmla="*/ 2147483647 h 532"/>
              <a:gd name="T26" fmla="*/ 2147483647 w 1021"/>
              <a:gd name="T27" fmla="*/ 2147483647 h 532"/>
              <a:gd name="T28" fmla="*/ 2147483647 w 1021"/>
              <a:gd name="T29" fmla="*/ 2147483647 h 532"/>
              <a:gd name="T30" fmla="*/ 2147483647 w 1021"/>
              <a:gd name="T31" fmla="*/ 2147483647 h 532"/>
              <a:gd name="T32" fmla="*/ 2147483647 w 1021"/>
              <a:gd name="T33" fmla="*/ 2147483647 h 532"/>
              <a:gd name="T34" fmla="*/ 2147483647 w 1021"/>
              <a:gd name="T35" fmla="*/ 2147483647 h 532"/>
              <a:gd name="T36" fmla="*/ 2147483647 w 1021"/>
              <a:gd name="T37" fmla="*/ 2147483647 h 532"/>
              <a:gd name="T38" fmla="*/ 2147483647 w 1021"/>
              <a:gd name="T39" fmla="*/ 2147483647 h 532"/>
              <a:gd name="T40" fmla="*/ 2147483647 w 1021"/>
              <a:gd name="T41" fmla="*/ 2147483647 h 532"/>
              <a:gd name="T42" fmla="*/ 2147483647 w 1021"/>
              <a:gd name="T43" fmla="*/ 2147483647 h 532"/>
              <a:gd name="T44" fmla="*/ 2147483647 w 1021"/>
              <a:gd name="T45" fmla="*/ 2147483647 h 532"/>
              <a:gd name="T46" fmla="*/ 2147483647 w 1021"/>
              <a:gd name="T47" fmla="*/ 2147483647 h 532"/>
              <a:gd name="T48" fmla="*/ 2147483647 w 1021"/>
              <a:gd name="T49" fmla="*/ 2147483647 h 532"/>
              <a:gd name="T50" fmla="*/ 2147483647 w 1021"/>
              <a:gd name="T51" fmla="*/ 2147483647 h 532"/>
              <a:gd name="T52" fmla="*/ 2147483647 w 1021"/>
              <a:gd name="T53" fmla="*/ 2147483647 h 532"/>
              <a:gd name="T54" fmla="*/ 2147483647 w 1021"/>
              <a:gd name="T55" fmla="*/ 2147483647 h 532"/>
              <a:gd name="T56" fmla="*/ 2147483647 w 1021"/>
              <a:gd name="T57" fmla="*/ 2147483647 h 532"/>
              <a:gd name="T58" fmla="*/ 2147483647 w 1021"/>
              <a:gd name="T59" fmla="*/ 2147483647 h 532"/>
              <a:gd name="T60" fmla="*/ 2147483647 w 1021"/>
              <a:gd name="T61" fmla="*/ 2147483647 h 532"/>
              <a:gd name="T62" fmla="*/ 2147483647 w 1021"/>
              <a:gd name="T63" fmla="*/ 2147483647 h 532"/>
              <a:gd name="T64" fmla="*/ 2147483647 w 1021"/>
              <a:gd name="T65" fmla="*/ 2147483647 h 532"/>
              <a:gd name="T66" fmla="*/ 2147483647 w 1021"/>
              <a:gd name="T67" fmla="*/ 2147483647 h 532"/>
              <a:gd name="T68" fmla="*/ 2147483647 w 1021"/>
              <a:gd name="T69" fmla="*/ 2147483647 h 5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21"/>
              <a:gd name="T106" fmla="*/ 0 h 532"/>
              <a:gd name="T107" fmla="*/ 1021 w 1021"/>
              <a:gd name="T108" fmla="*/ 532 h 53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21" h="532">
                <a:moveTo>
                  <a:pt x="952" y="530"/>
                </a:moveTo>
                <a:lnTo>
                  <a:pt x="952" y="530"/>
                </a:lnTo>
                <a:cubicBezTo>
                  <a:pt x="917" y="529"/>
                  <a:pt x="890" y="498"/>
                  <a:pt x="891" y="463"/>
                </a:cubicBezTo>
                <a:cubicBezTo>
                  <a:pt x="893" y="428"/>
                  <a:pt x="923" y="401"/>
                  <a:pt x="959" y="403"/>
                </a:cubicBezTo>
                <a:cubicBezTo>
                  <a:pt x="994" y="404"/>
                  <a:pt x="1021" y="435"/>
                  <a:pt x="1019" y="470"/>
                </a:cubicBezTo>
                <a:cubicBezTo>
                  <a:pt x="1018" y="505"/>
                  <a:pt x="987" y="532"/>
                  <a:pt x="952" y="530"/>
                </a:cubicBezTo>
                <a:close/>
                <a:moveTo>
                  <a:pt x="688" y="501"/>
                </a:moveTo>
                <a:lnTo>
                  <a:pt x="687" y="501"/>
                </a:lnTo>
                <a:cubicBezTo>
                  <a:pt x="653" y="493"/>
                  <a:pt x="631" y="459"/>
                  <a:pt x="639" y="425"/>
                </a:cubicBezTo>
                <a:cubicBezTo>
                  <a:pt x="646" y="390"/>
                  <a:pt x="681" y="368"/>
                  <a:pt x="715" y="376"/>
                </a:cubicBezTo>
                <a:cubicBezTo>
                  <a:pt x="750" y="384"/>
                  <a:pt x="771" y="418"/>
                  <a:pt x="764" y="452"/>
                </a:cubicBezTo>
                <a:cubicBezTo>
                  <a:pt x="756" y="487"/>
                  <a:pt x="722" y="509"/>
                  <a:pt x="688" y="501"/>
                </a:cubicBezTo>
                <a:close/>
                <a:moveTo>
                  <a:pt x="428" y="404"/>
                </a:moveTo>
                <a:lnTo>
                  <a:pt x="428" y="404"/>
                </a:lnTo>
                <a:cubicBezTo>
                  <a:pt x="398" y="384"/>
                  <a:pt x="390" y="345"/>
                  <a:pt x="409" y="315"/>
                </a:cubicBezTo>
                <a:cubicBezTo>
                  <a:pt x="428" y="285"/>
                  <a:pt x="468" y="277"/>
                  <a:pt x="497" y="296"/>
                </a:cubicBezTo>
                <a:cubicBezTo>
                  <a:pt x="527" y="315"/>
                  <a:pt x="536" y="355"/>
                  <a:pt x="516" y="385"/>
                </a:cubicBezTo>
                <a:cubicBezTo>
                  <a:pt x="497" y="414"/>
                  <a:pt x="458" y="423"/>
                  <a:pt x="428" y="404"/>
                </a:cubicBezTo>
                <a:close/>
                <a:moveTo>
                  <a:pt x="274" y="212"/>
                </a:moveTo>
                <a:lnTo>
                  <a:pt x="274" y="212"/>
                </a:lnTo>
                <a:cubicBezTo>
                  <a:pt x="244" y="193"/>
                  <a:pt x="236" y="153"/>
                  <a:pt x="255" y="123"/>
                </a:cubicBezTo>
                <a:cubicBezTo>
                  <a:pt x="274" y="94"/>
                  <a:pt x="314" y="85"/>
                  <a:pt x="344" y="104"/>
                </a:cubicBezTo>
                <a:cubicBezTo>
                  <a:pt x="373" y="124"/>
                  <a:pt x="382" y="163"/>
                  <a:pt x="363" y="193"/>
                </a:cubicBezTo>
                <a:cubicBezTo>
                  <a:pt x="344" y="223"/>
                  <a:pt x="304" y="231"/>
                  <a:pt x="274" y="212"/>
                </a:cubicBezTo>
                <a:close/>
                <a:moveTo>
                  <a:pt x="56" y="133"/>
                </a:moveTo>
                <a:lnTo>
                  <a:pt x="56" y="133"/>
                </a:lnTo>
                <a:cubicBezTo>
                  <a:pt x="22" y="125"/>
                  <a:pt x="0" y="91"/>
                  <a:pt x="7" y="56"/>
                </a:cubicBezTo>
                <a:cubicBezTo>
                  <a:pt x="15" y="22"/>
                  <a:pt x="49" y="0"/>
                  <a:pt x="84" y="8"/>
                </a:cubicBezTo>
                <a:cubicBezTo>
                  <a:pt x="118" y="15"/>
                  <a:pt x="140" y="49"/>
                  <a:pt x="133" y="84"/>
                </a:cubicBezTo>
                <a:cubicBezTo>
                  <a:pt x="125" y="118"/>
                  <a:pt x="91" y="140"/>
                  <a:pt x="56" y="133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8771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6954" y="5480053"/>
            <a:ext cx="428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72" name="Freeform 30"/>
          <p:cNvSpPr>
            <a:spLocks noEditPoints="1"/>
          </p:cNvSpPr>
          <p:nvPr/>
        </p:nvSpPr>
        <p:spPr bwMode="auto">
          <a:xfrm>
            <a:off x="2287592" y="5500689"/>
            <a:ext cx="357187" cy="298451"/>
          </a:xfrm>
          <a:custGeom>
            <a:avLst/>
            <a:gdLst>
              <a:gd name="T0" fmla="*/ 2147483647 w 1227"/>
              <a:gd name="T1" fmla="*/ 2147483647 h 1022"/>
              <a:gd name="T2" fmla="*/ 2147483647 w 1227"/>
              <a:gd name="T3" fmla="*/ 2147483647 h 1022"/>
              <a:gd name="T4" fmla="*/ 2147483647 w 1227"/>
              <a:gd name="T5" fmla="*/ 2147483647 h 1022"/>
              <a:gd name="T6" fmla="*/ 2147483647 w 1227"/>
              <a:gd name="T7" fmla="*/ 2147483647 h 1022"/>
              <a:gd name="T8" fmla="*/ 2147483647 w 1227"/>
              <a:gd name="T9" fmla="*/ 2147483647 h 1022"/>
              <a:gd name="T10" fmla="*/ 2147483647 w 1227"/>
              <a:gd name="T11" fmla="*/ 2147483647 h 1022"/>
              <a:gd name="T12" fmla="*/ 2147483647 w 1227"/>
              <a:gd name="T13" fmla="*/ 2147483647 h 1022"/>
              <a:gd name="T14" fmla="*/ 2147483647 w 1227"/>
              <a:gd name="T15" fmla="*/ 2147483647 h 1022"/>
              <a:gd name="T16" fmla="*/ 2147483647 w 1227"/>
              <a:gd name="T17" fmla="*/ 2147483647 h 1022"/>
              <a:gd name="T18" fmla="*/ 2147483647 w 1227"/>
              <a:gd name="T19" fmla="*/ 2147483647 h 1022"/>
              <a:gd name="T20" fmla="*/ 2147483647 w 1227"/>
              <a:gd name="T21" fmla="*/ 2147483647 h 1022"/>
              <a:gd name="T22" fmla="*/ 2147483647 w 1227"/>
              <a:gd name="T23" fmla="*/ 2147483647 h 1022"/>
              <a:gd name="T24" fmla="*/ 2147483647 w 1227"/>
              <a:gd name="T25" fmla="*/ 2147483647 h 1022"/>
              <a:gd name="T26" fmla="*/ 2147483647 w 1227"/>
              <a:gd name="T27" fmla="*/ 2147483647 h 1022"/>
              <a:gd name="T28" fmla="*/ 2147483647 w 1227"/>
              <a:gd name="T29" fmla="*/ 2147483647 h 1022"/>
              <a:gd name="T30" fmla="*/ 2147483647 w 1227"/>
              <a:gd name="T31" fmla="*/ 2147483647 h 1022"/>
              <a:gd name="T32" fmla="*/ 2147483647 w 1227"/>
              <a:gd name="T33" fmla="*/ 2147483647 h 1022"/>
              <a:gd name="T34" fmla="*/ 2147483647 w 1227"/>
              <a:gd name="T35" fmla="*/ 2147483647 h 1022"/>
              <a:gd name="T36" fmla="*/ 2147483647 w 1227"/>
              <a:gd name="T37" fmla="*/ 2147483647 h 1022"/>
              <a:gd name="T38" fmla="*/ 2147483647 w 1227"/>
              <a:gd name="T39" fmla="*/ 2147483647 h 1022"/>
              <a:gd name="T40" fmla="*/ 2147483647 w 1227"/>
              <a:gd name="T41" fmla="*/ 2147483647 h 1022"/>
              <a:gd name="T42" fmla="*/ 2147483647 w 1227"/>
              <a:gd name="T43" fmla="*/ 2147483647 h 1022"/>
              <a:gd name="T44" fmla="*/ 2147483647 w 1227"/>
              <a:gd name="T45" fmla="*/ 2147483647 h 1022"/>
              <a:gd name="T46" fmla="*/ 2147483647 w 1227"/>
              <a:gd name="T47" fmla="*/ 2147483647 h 1022"/>
              <a:gd name="T48" fmla="*/ 2147483647 w 1227"/>
              <a:gd name="T49" fmla="*/ 2147483647 h 1022"/>
              <a:gd name="T50" fmla="*/ 2147483647 w 1227"/>
              <a:gd name="T51" fmla="*/ 2147483647 h 1022"/>
              <a:gd name="T52" fmla="*/ 2147483647 w 1227"/>
              <a:gd name="T53" fmla="*/ 2147483647 h 1022"/>
              <a:gd name="T54" fmla="*/ 2147483647 w 1227"/>
              <a:gd name="T55" fmla="*/ 2147483647 h 1022"/>
              <a:gd name="T56" fmla="*/ 2147483647 w 1227"/>
              <a:gd name="T57" fmla="*/ 2147483647 h 1022"/>
              <a:gd name="T58" fmla="*/ 2147483647 w 1227"/>
              <a:gd name="T59" fmla="*/ 2147483647 h 1022"/>
              <a:gd name="T60" fmla="*/ 2147483647 w 1227"/>
              <a:gd name="T61" fmla="*/ 2147483647 h 1022"/>
              <a:gd name="T62" fmla="*/ 2147483647 w 1227"/>
              <a:gd name="T63" fmla="*/ 2147483647 h 1022"/>
              <a:gd name="T64" fmla="*/ 2147483647 w 1227"/>
              <a:gd name="T65" fmla="*/ 2147483647 h 1022"/>
              <a:gd name="T66" fmla="*/ 2147483647 w 1227"/>
              <a:gd name="T67" fmla="*/ 2147483647 h 1022"/>
              <a:gd name="T68" fmla="*/ 2147483647 w 1227"/>
              <a:gd name="T69" fmla="*/ 2147483647 h 1022"/>
              <a:gd name="T70" fmla="*/ 2147483647 w 1227"/>
              <a:gd name="T71" fmla="*/ 2147483647 h 1022"/>
              <a:gd name="T72" fmla="*/ 2147483647 w 1227"/>
              <a:gd name="T73" fmla="*/ 2147483647 h 1022"/>
              <a:gd name="T74" fmla="*/ 2147483647 w 1227"/>
              <a:gd name="T75" fmla="*/ 2147483647 h 1022"/>
              <a:gd name="T76" fmla="*/ 2147483647 w 1227"/>
              <a:gd name="T77" fmla="*/ 2147483647 h 1022"/>
              <a:gd name="T78" fmla="*/ 2147483647 w 1227"/>
              <a:gd name="T79" fmla="*/ 2147483647 h 1022"/>
              <a:gd name="T80" fmla="*/ 2147483647 w 1227"/>
              <a:gd name="T81" fmla="*/ 2147483647 h 1022"/>
              <a:gd name="T82" fmla="*/ 2147483647 w 1227"/>
              <a:gd name="T83" fmla="*/ 2147483647 h 1022"/>
              <a:gd name="T84" fmla="*/ 2147483647 w 1227"/>
              <a:gd name="T85" fmla="*/ 2147483647 h 1022"/>
              <a:gd name="T86" fmla="*/ 2147483647 w 1227"/>
              <a:gd name="T87" fmla="*/ 2147483647 h 1022"/>
              <a:gd name="T88" fmla="*/ 2147483647 w 1227"/>
              <a:gd name="T89" fmla="*/ 2147483647 h 1022"/>
              <a:gd name="T90" fmla="*/ 2147483647 w 1227"/>
              <a:gd name="T91" fmla="*/ 2147483647 h 1022"/>
              <a:gd name="T92" fmla="*/ 2147483647 w 1227"/>
              <a:gd name="T93" fmla="*/ 2147483647 h 1022"/>
              <a:gd name="T94" fmla="*/ 2147483647 w 1227"/>
              <a:gd name="T95" fmla="*/ 2147483647 h 1022"/>
              <a:gd name="T96" fmla="*/ 2147483647 w 1227"/>
              <a:gd name="T97" fmla="*/ 2147483647 h 10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27"/>
              <a:gd name="T148" fmla="*/ 0 h 1022"/>
              <a:gd name="T149" fmla="*/ 1227 w 1227"/>
              <a:gd name="T150" fmla="*/ 1022 h 102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27" h="1022">
                <a:moveTo>
                  <a:pt x="1164" y="129"/>
                </a:moveTo>
                <a:lnTo>
                  <a:pt x="1164" y="129"/>
                </a:lnTo>
                <a:cubicBezTo>
                  <a:pt x="1129" y="131"/>
                  <a:pt x="1099" y="104"/>
                  <a:pt x="1097" y="68"/>
                </a:cubicBezTo>
                <a:cubicBezTo>
                  <a:pt x="1096" y="33"/>
                  <a:pt x="1123" y="3"/>
                  <a:pt x="1158" y="2"/>
                </a:cubicBezTo>
                <a:lnTo>
                  <a:pt x="1159" y="2"/>
                </a:lnTo>
                <a:cubicBezTo>
                  <a:pt x="1194" y="0"/>
                  <a:pt x="1224" y="27"/>
                  <a:pt x="1225" y="63"/>
                </a:cubicBezTo>
                <a:cubicBezTo>
                  <a:pt x="1227" y="98"/>
                  <a:pt x="1200" y="128"/>
                  <a:pt x="1164" y="129"/>
                </a:cubicBezTo>
                <a:close/>
                <a:moveTo>
                  <a:pt x="923" y="160"/>
                </a:moveTo>
                <a:lnTo>
                  <a:pt x="923" y="160"/>
                </a:lnTo>
                <a:cubicBezTo>
                  <a:pt x="889" y="168"/>
                  <a:pt x="854" y="147"/>
                  <a:pt x="846" y="113"/>
                </a:cubicBezTo>
                <a:cubicBezTo>
                  <a:pt x="837" y="79"/>
                  <a:pt x="858" y="44"/>
                  <a:pt x="893" y="36"/>
                </a:cubicBezTo>
                <a:cubicBezTo>
                  <a:pt x="927" y="27"/>
                  <a:pt x="962" y="48"/>
                  <a:pt x="970" y="83"/>
                </a:cubicBezTo>
                <a:cubicBezTo>
                  <a:pt x="979" y="117"/>
                  <a:pt x="958" y="152"/>
                  <a:pt x="923" y="160"/>
                </a:cubicBezTo>
                <a:close/>
                <a:moveTo>
                  <a:pt x="692" y="242"/>
                </a:moveTo>
                <a:lnTo>
                  <a:pt x="692" y="242"/>
                </a:lnTo>
                <a:cubicBezTo>
                  <a:pt x="660" y="256"/>
                  <a:pt x="622" y="241"/>
                  <a:pt x="608" y="209"/>
                </a:cubicBezTo>
                <a:cubicBezTo>
                  <a:pt x="594" y="176"/>
                  <a:pt x="609" y="138"/>
                  <a:pt x="642" y="125"/>
                </a:cubicBezTo>
                <a:lnTo>
                  <a:pt x="642" y="124"/>
                </a:lnTo>
                <a:cubicBezTo>
                  <a:pt x="674" y="111"/>
                  <a:pt x="712" y="126"/>
                  <a:pt x="726" y="158"/>
                </a:cubicBezTo>
                <a:cubicBezTo>
                  <a:pt x="740" y="191"/>
                  <a:pt x="725" y="228"/>
                  <a:pt x="692" y="242"/>
                </a:cubicBezTo>
                <a:close/>
                <a:moveTo>
                  <a:pt x="488" y="369"/>
                </a:moveTo>
                <a:lnTo>
                  <a:pt x="488" y="369"/>
                </a:lnTo>
                <a:cubicBezTo>
                  <a:pt x="460" y="390"/>
                  <a:pt x="420" y="385"/>
                  <a:pt x="399" y="357"/>
                </a:cubicBezTo>
                <a:cubicBezTo>
                  <a:pt x="377" y="328"/>
                  <a:pt x="383" y="288"/>
                  <a:pt x="411" y="267"/>
                </a:cubicBezTo>
                <a:cubicBezTo>
                  <a:pt x="439" y="246"/>
                  <a:pt x="480" y="251"/>
                  <a:pt x="501" y="279"/>
                </a:cubicBezTo>
                <a:cubicBezTo>
                  <a:pt x="522" y="307"/>
                  <a:pt x="517" y="348"/>
                  <a:pt x="488" y="369"/>
                </a:cubicBezTo>
                <a:close/>
                <a:moveTo>
                  <a:pt x="314" y="532"/>
                </a:moveTo>
                <a:lnTo>
                  <a:pt x="314" y="532"/>
                </a:lnTo>
                <a:cubicBezTo>
                  <a:pt x="292" y="560"/>
                  <a:pt x="252" y="565"/>
                  <a:pt x="224" y="543"/>
                </a:cubicBezTo>
                <a:cubicBezTo>
                  <a:pt x="196" y="522"/>
                  <a:pt x="191" y="481"/>
                  <a:pt x="213" y="453"/>
                </a:cubicBezTo>
                <a:cubicBezTo>
                  <a:pt x="235" y="426"/>
                  <a:pt x="275" y="421"/>
                  <a:pt x="303" y="442"/>
                </a:cubicBezTo>
                <a:cubicBezTo>
                  <a:pt x="331" y="464"/>
                  <a:pt x="336" y="504"/>
                  <a:pt x="314" y="532"/>
                </a:cubicBezTo>
                <a:close/>
                <a:moveTo>
                  <a:pt x="184" y="737"/>
                </a:moveTo>
                <a:lnTo>
                  <a:pt x="184" y="737"/>
                </a:lnTo>
                <a:cubicBezTo>
                  <a:pt x="168" y="768"/>
                  <a:pt x="130" y="781"/>
                  <a:pt x="98" y="766"/>
                </a:cubicBezTo>
                <a:cubicBezTo>
                  <a:pt x="66" y="750"/>
                  <a:pt x="53" y="712"/>
                  <a:pt x="69" y="680"/>
                </a:cubicBezTo>
                <a:cubicBezTo>
                  <a:pt x="85" y="648"/>
                  <a:pt x="123" y="635"/>
                  <a:pt x="155" y="651"/>
                </a:cubicBezTo>
                <a:cubicBezTo>
                  <a:pt x="187" y="667"/>
                  <a:pt x="200" y="705"/>
                  <a:pt x="184" y="737"/>
                </a:cubicBezTo>
                <a:close/>
                <a:moveTo>
                  <a:pt x="131" y="960"/>
                </a:moveTo>
                <a:lnTo>
                  <a:pt x="131" y="960"/>
                </a:lnTo>
                <a:cubicBezTo>
                  <a:pt x="128" y="996"/>
                  <a:pt x="97" y="1022"/>
                  <a:pt x="62" y="1020"/>
                </a:cubicBezTo>
                <a:cubicBezTo>
                  <a:pt x="27" y="1017"/>
                  <a:pt x="0" y="986"/>
                  <a:pt x="3" y="951"/>
                </a:cubicBezTo>
                <a:cubicBezTo>
                  <a:pt x="6" y="916"/>
                  <a:pt x="36" y="889"/>
                  <a:pt x="71" y="892"/>
                </a:cubicBezTo>
                <a:cubicBezTo>
                  <a:pt x="107" y="894"/>
                  <a:pt x="133" y="925"/>
                  <a:pt x="131" y="960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8773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130800"/>
            <a:ext cx="1905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8" name="Freeform 36"/>
          <p:cNvSpPr>
            <a:spLocks/>
          </p:cNvSpPr>
          <p:nvPr/>
        </p:nvSpPr>
        <p:spPr bwMode="auto">
          <a:xfrm>
            <a:off x="4135442" y="5153027"/>
            <a:ext cx="117475" cy="125413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16"/>
              </a:cxn>
              <a:cxn ang="0">
                <a:pos x="400" y="216"/>
              </a:cxn>
              <a:cxn ang="0">
                <a:pos x="400" y="216"/>
              </a:cxn>
              <a:cxn ang="0">
                <a:pos x="200" y="432"/>
              </a:cxn>
              <a:cxn ang="0">
                <a:pos x="200" y="432"/>
              </a:cxn>
              <a:cxn ang="0">
                <a:pos x="200" y="432"/>
              </a:cxn>
              <a:cxn ang="0">
                <a:pos x="0" y="216"/>
              </a:cxn>
              <a:cxn ang="0">
                <a:pos x="0" y="216"/>
              </a:cxn>
            </a:cxnLst>
            <a:rect l="0" t="0" r="r" b="b"/>
            <a:pathLst>
              <a:path w="400" h="432">
                <a:moveTo>
                  <a:pt x="0" y="216"/>
                </a:moveTo>
                <a:cubicBezTo>
                  <a:pt x="0" y="97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7"/>
                  <a:pt x="400" y="216"/>
                </a:cubicBezTo>
                <a:cubicBezTo>
                  <a:pt x="400" y="216"/>
                  <a:pt x="400" y="216"/>
                  <a:pt x="400" y="216"/>
                </a:cubicBezTo>
                <a:lnTo>
                  <a:pt x="400" y="216"/>
                </a:lnTo>
                <a:cubicBezTo>
                  <a:pt x="400" y="336"/>
                  <a:pt x="311" y="432"/>
                  <a:pt x="200" y="432"/>
                </a:cubicBezTo>
                <a:cubicBezTo>
                  <a:pt x="200" y="432"/>
                  <a:pt x="200" y="432"/>
                  <a:pt x="200" y="432"/>
                </a:cubicBezTo>
                <a:lnTo>
                  <a:pt x="200" y="432"/>
                </a:lnTo>
                <a:cubicBezTo>
                  <a:pt x="90" y="432"/>
                  <a:pt x="0" y="336"/>
                  <a:pt x="0" y="216"/>
                </a:cubicBezTo>
                <a:cubicBezTo>
                  <a:pt x="0" y="216"/>
                  <a:pt x="0" y="216"/>
                  <a:pt x="0" y="21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  <p:sp>
        <p:nvSpPr>
          <p:cNvPr id="458775" name="Picture 37"/>
          <p:cNvSpPr>
            <a:spLocks noChangeAspect="1" noChangeArrowheads="1"/>
          </p:cNvSpPr>
          <p:nvPr/>
        </p:nvSpPr>
        <p:spPr bwMode="auto">
          <a:xfrm>
            <a:off x="4114800" y="5503865"/>
            <a:ext cx="1905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33831" name="Freeform 39"/>
          <p:cNvSpPr>
            <a:spLocks/>
          </p:cNvSpPr>
          <p:nvPr/>
        </p:nvSpPr>
        <p:spPr bwMode="auto">
          <a:xfrm>
            <a:off x="4135442" y="5524502"/>
            <a:ext cx="117475" cy="122239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08"/>
              </a:cxn>
              <a:cxn ang="0">
                <a:pos x="400" y="208"/>
              </a:cxn>
              <a:cxn ang="0">
                <a:pos x="400" y="208"/>
              </a:cxn>
              <a:cxn ang="0">
                <a:pos x="200" y="416"/>
              </a:cxn>
              <a:cxn ang="0">
                <a:pos x="200" y="416"/>
              </a:cxn>
              <a:cxn ang="0">
                <a:pos x="200" y="416"/>
              </a:cxn>
              <a:cxn ang="0">
                <a:pos x="0" y="208"/>
              </a:cxn>
              <a:cxn ang="0">
                <a:pos x="0" y="208"/>
              </a:cxn>
            </a:cxnLst>
            <a:rect l="0" t="0" r="r" b="b"/>
            <a:pathLst>
              <a:path w="400" h="416">
                <a:moveTo>
                  <a:pt x="0" y="208"/>
                </a:moveTo>
                <a:cubicBezTo>
                  <a:pt x="0" y="94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4"/>
                  <a:pt x="400" y="208"/>
                </a:cubicBezTo>
                <a:cubicBezTo>
                  <a:pt x="400" y="208"/>
                  <a:pt x="400" y="208"/>
                  <a:pt x="400" y="208"/>
                </a:cubicBezTo>
                <a:lnTo>
                  <a:pt x="400" y="208"/>
                </a:lnTo>
                <a:cubicBezTo>
                  <a:pt x="400" y="323"/>
                  <a:pt x="311" y="416"/>
                  <a:pt x="200" y="416"/>
                </a:cubicBezTo>
                <a:cubicBezTo>
                  <a:pt x="200" y="416"/>
                  <a:pt x="200" y="416"/>
                  <a:pt x="200" y="416"/>
                </a:cubicBezTo>
                <a:lnTo>
                  <a:pt x="200" y="416"/>
                </a:lnTo>
                <a:cubicBezTo>
                  <a:pt x="90" y="416"/>
                  <a:pt x="0" y="323"/>
                  <a:pt x="0" y="208"/>
                </a:cubicBezTo>
                <a:cubicBezTo>
                  <a:pt x="0" y="208"/>
                  <a:pt x="0" y="208"/>
                  <a:pt x="0" y="20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  <p:sp>
        <p:nvSpPr>
          <p:cNvPr id="458777" name="Picture 40"/>
          <p:cNvSpPr>
            <a:spLocks noChangeAspect="1" noChangeArrowheads="1"/>
          </p:cNvSpPr>
          <p:nvPr/>
        </p:nvSpPr>
        <p:spPr bwMode="auto">
          <a:xfrm>
            <a:off x="4114800" y="5903913"/>
            <a:ext cx="190500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33834" name="Freeform 42"/>
          <p:cNvSpPr>
            <a:spLocks/>
          </p:cNvSpPr>
          <p:nvPr/>
        </p:nvSpPr>
        <p:spPr bwMode="auto">
          <a:xfrm>
            <a:off x="4135442" y="5926137"/>
            <a:ext cx="117475" cy="120651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08"/>
              </a:cxn>
              <a:cxn ang="0">
                <a:pos x="400" y="208"/>
              </a:cxn>
              <a:cxn ang="0">
                <a:pos x="400" y="208"/>
              </a:cxn>
              <a:cxn ang="0">
                <a:pos x="200" y="416"/>
              </a:cxn>
              <a:cxn ang="0">
                <a:pos x="200" y="416"/>
              </a:cxn>
              <a:cxn ang="0">
                <a:pos x="200" y="416"/>
              </a:cxn>
              <a:cxn ang="0">
                <a:pos x="0" y="208"/>
              </a:cxn>
              <a:cxn ang="0">
                <a:pos x="0" y="208"/>
              </a:cxn>
            </a:cxnLst>
            <a:rect l="0" t="0" r="r" b="b"/>
            <a:pathLst>
              <a:path w="400" h="416">
                <a:moveTo>
                  <a:pt x="0" y="208"/>
                </a:moveTo>
                <a:cubicBezTo>
                  <a:pt x="0" y="94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4"/>
                  <a:pt x="400" y="208"/>
                </a:cubicBezTo>
                <a:cubicBezTo>
                  <a:pt x="400" y="208"/>
                  <a:pt x="400" y="208"/>
                  <a:pt x="400" y="208"/>
                </a:cubicBezTo>
                <a:lnTo>
                  <a:pt x="400" y="208"/>
                </a:lnTo>
                <a:cubicBezTo>
                  <a:pt x="400" y="323"/>
                  <a:pt x="311" y="416"/>
                  <a:pt x="200" y="416"/>
                </a:cubicBezTo>
                <a:cubicBezTo>
                  <a:pt x="200" y="416"/>
                  <a:pt x="200" y="416"/>
                  <a:pt x="200" y="416"/>
                </a:cubicBezTo>
                <a:lnTo>
                  <a:pt x="200" y="416"/>
                </a:lnTo>
                <a:cubicBezTo>
                  <a:pt x="90" y="416"/>
                  <a:pt x="0" y="323"/>
                  <a:pt x="0" y="208"/>
                </a:cubicBezTo>
                <a:cubicBezTo>
                  <a:pt x="0" y="208"/>
                  <a:pt x="0" y="208"/>
                  <a:pt x="0" y="20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  <p:sp>
        <p:nvSpPr>
          <p:cNvPr id="458779" name="Freeform 45"/>
          <p:cNvSpPr>
            <a:spLocks noEditPoints="1"/>
          </p:cNvSpPr>
          <p:nvPr/>
        </p:nvSpPr>
        <p:spPr bwMode="auto">
          <a:xfrm>
            <a:off x="2940054" y="5627690"/>
            <a:ext cx="1209675" cy="530225"/>
          </a:xfrm>
          <a:custGeom>
            <a:avLst/>
            <a:gdLst>
              <a:gd name="T0" fmla="*/ 2147483647 w 4160"/>
              <a:gd name="T1" fmla="*/ 2147483647 h 1823"/>
              <a:gd name="T2" fmla="*/ 0 w 4160"/>
              <a:gd name="T3" fmla="*/ 2147483647 h 1823"/>
              <a:gd name="T4" fmla="*/ 2147483647 w 4160"/>
              <a:gd name="T5" fmla="*/ 2147483647 h 1823"/>
              <a:gd name="T6" fmla="*/ 2147483647 w 4160"/>
              <a:gd name="T7" fmla="*/ 2147483647 h 1823"/>
              <a:gd name="T8" fmla="*/ 2147483647 w 4160"/>
              <a:gd name="T9" fmla="*/ 2147483647 h 1823"/>
              <a:gd name="T10" fmla="*/ 2147483647 w 4160"/>
              <a:gd name="T11" fmla="*/ 2147483647 h 1823"/>
              <a:gd name="T12" fmla="*/ 2147483647 w 4160"/>
              <a:gd name="T13" fmla="*/ 2147483647 h 1823"/>
              <a:gd name="T14" fmla="*/ 2147483647 w 4160"/>
              <a:gd name="T15" fmla="*/ 2147483647 h 1823"/>
              <a:gd name="T16" fmla="*/ 2147483647 w 4160"/>
              <a:gd name="T17" fmla="*/ 2147483647 h 1823"/>
              <a:gd name="T18" fmla="*/ 2147483647 w 4160"/>
              <a:gd name="T19" fmla="*/ 2147483647 h 1823"/>
              <a:gd name="T20" fmla="*/ 2147483647 w 4160"/>
              <a:gd name="T21" fmla="*/ 2147483647 h 1823"/>
              <a:gd name="T22" fmla="*/ 2147483647 w 4160"/>
              <a:gd name="T23" fmla="*/ 2147483647 h 1823"/>
              <a:gd name="T24" fmla="*/ 2147483647 w 4160"/>
              <a:gd name="T25" fmla="*/ 2147483647 h 1823"/>
              <a:gd name="T26" fmla="*/ 2147483647 w 4160"/>
              <a:gd name="T27" fmla="*/ 2147483647 h 1823"/>
              <a:gd name="T28" fmla="*/ 2147483647 w 4160"/>
              <a:gd name="T29" fmla="*/ 2147483647 h 1823"/>
              <a:gd name="T30" fmla="*/ 2147483647 w 4160"/>
              <a:gd name="T31" fmla="*/ 2147483647 h 1823"/>
              <a:gd name="T32" fmla="*/ 2147483647 w 4160"/>
              <a:gd name="T33" fmla="*/ 2147483647 h 1823"/>
              <a:gd name="T34" fmla="*/ 2147483647 w 4160"/>
              <a:gd name="T35" fmla="*/ 2147483647 h 1823"/>
              <a:gd name="T36" fmla="*/ 2147483647 w 4160"/>
              <a:gd name="T37" fmla="*/ 2147483647 h 1823"/>
              <a:gd name="T38" fmla="*/ 2147483647 w 4160"/>
              <a:gd name="T39" fmla="*/ 2147483647 h 1823"/>
              <a:gd name="T40" fmla="*/ 2147483647 w 4160"/>
              <a:gd name="T41" fmla="*/ 2147483647 h 1823"/>
              <a:gd name="T42" fmla="*/ 2147483647 w 4160"/>
              <a:gd name="T43" fmla="*/ 2147483647 h 1823"/>
              <a:gd name="T44" fmla="*/ 2147483647 w 4160"/>
              <a:gd name="T45" fmla="*/ 2147483647 h 1823"/>
              <a:gd name="T46" fmla="*/ 2147483647 w 4160"/>
              <a:gd name="T47" fmla="*/ 2147483647 h 1823"/>
              <a:gd name="T48" fmla="*/ 2147483647 w 4160"/>
              <a:gd name="T49" fmla="*/ 2147483647 h 1823"/>
              <a:gd name="T50" fmla="*/ 2147483647 w 4160"/>
              <a:gd name="T51" fmla="*/ 2147483647 h 1823"/>
              <a:gd name="T52" fmla="*/ 2147483647 w 4160"/>
              <a:gd name="T53" fmla="*/ 2147483647 h 1823"/>
              <a:gd name="T54" fmla="*/ 2147483647 w 4160"/>
              <a:gd name="T55" fmla="*/ 2147483647 h 1823"/>
              <a:gd name="T56" fmla="*/ 2147483647 w 4160"/>
              <a:gd name="T57" fmla="*/ 2147483647 h 1823"/>
              <a:gd name="T58" fmla="*/ 2147483647 w 4160"/>
              <a:gd name="T59" fmla="*/ 2147483647 h 1823"/>
              <a:gd name="T60" fmla="*/ 2147483647 w 4160"/>
              <a:gd name="T61" fmla="*/ 2147483647 h 1823"/>
              <a:gd name="T62" fmla="*/ 2147483647 w 4160"/>
              <a:gd name="T63" fmla="*/ 2147483647 h 1823"/>
              <a:gd name="T64" fmla="*/ 2147483647 w 4160"/>
              <a:gd name="T65" fmla="*/ 2147483647 h 1823"/>
              <a:gd name="T66" fmla="*/ 2147483647 w 4160"/>
              <a:gd name="T67" fmla="*/ 2147483647 h 1823"/>
              <a:gd name="T68" fmla="*/ 2147483647 w 4160"/>
              <a:gd name="T69" fmla="*/ 2147483647 h 1823"/>
              <a:gd name="T70" fmla="*/ 2147483647 w 4160"/>
              <a:gd name="T71" fmla="*/ 2147483647 h 1823"/>
              <a:gd name="T72" fmla="*/ 2147483647 w 4160"/>
              <a:gd name="T73" fmla="*/ 2147483647 h 1823"/>
              <a:gd name="T74" fmla="*/ 2147483647 w 4160"/>
              <a:gd name="T75" fmla="*/ 2147483647 h 1823"/>
              <a:gd name="T76" fmla="*/ 2147483647 w 4160"/>
              <a:gd name="T77" fmla="*/ 2147483647 h 1823"/>
              <a:gd name="T78" fmla="*/ 2147483647 w 4160"/>
              <a:gd name="T79" fmla="*/ 2147483647 h 1823"/>
              <a:gd name="T80" fmla="*/ 2147483647 w 4160"/>
              <a:gd name="T81" fmla="*/ 2147483647 h 1823"/>
              <a:gd name="T82" fmla="*/ 2147483647 w 4160"/>
              <a:gd name="T83" fmla="*/ 2147483647 h 1823"/>
              <a:gd name="T84" fmla="*/ 2147483647 w 4160"/>
              <a:gd name="T85" fmla="*/ 2147483647 h 1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60"/>
              <a:gd name="T130" fmla="*/ 0 h 1823"/>
              <a:gd name="T131" fmla="*/ 4160 w 4160"/>
              <a:gd name="T132" fmla="*/ 1823 h 18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60" h="1823">
                <a:moveTo>
                  <a:pt x="66" y="0"/>
                </a:moveTo>
                <a:lnTo>
                  <a:pt x="66" y="0"/>
                </a:lnTo>
                <a:cubicBezTo>
                  <a:pt x="102" y="1"/>
                  <a:pt x="130" y="31"/>
                  <a:pt x="129" y="66"/>
                </a:cubicBezTo>
                <a:cubicBezTo>
                  <a:pt x="128" y="101"/>
                  <a:pt x="98" y="129"/>
                  <a:pt x="63" y="128"/>
                </a:cubicBezTo>
                <a:cubicBezTo>
                  <a:pt x="27" y="128"/>
                  <a:pt x="0" y="98"/>
                  <a:pt x="0" y="63"/>
                </a:cubicBezTo>
                <a:cubicBezTo>
                  <a:pt x="1" y="27"/>
                  <a:pt x="31" y="0"/>
                  <a:pt x="66" y="0"/>
                </a:cubicBezTo>
                <a:close/>
                <a:moveTo>
                  <a:pt x="325" y="11"/>
                </a:moveTo>
                <a:lnTo>
                  <a:pt x="325" y="11"/>
                </a:lnTo>
                <a:cubicBezTo>
                  <a:pt x="360" y="13"/>
                  <a:pt x="387" y="44"/>
                  <a:pt x="384" y="79"/>
                </a:cubicBezTo>
                <a:cubicBezTo>
                  <a:pt x="382" y="114"/>
                  <a:pt x="351" y="141"/>
                  <a:pt x="316" y="138"/>
                </a:cubicBezTo>
                <a:cubicBezTo>
                  <a:pt x="280" y="136"/>
                  <a:pt x="254" y="105"/>
                  <a:pt x="257" y="70"/>
                </a:cubicBezTo>
                <a:cubicBezTo>
                  <a:pt x="259" y="35"/>
                  <a:pt x="290" y="8"/>
                  <a:pt x="325" y="11"/>
                </a:cubicBezTo>
                <a:close/>
                <a:moveTo>
                  <a:pt x="583" y="37"/>
                </a:moveTo>
                <a:lnTo>
                  <a:pt x="583" y="37"/>
                </a:lnTo>
                <a:cubicBezTo>
                  <a:pt x="618" y="41"/>
                  <a:pt x="643" y="73"/>
                  <a:pt x="639" y="108"/>
                </a:cubicBezTo>
                <a:cubicBezTo>
                  <a:pt x="635" y="143"/>
                  <a:pt x="603" y="168"/>
                  <a:pt x="568" y="164"/>
                </a:cubicBezTo>
                <a:cubicBezTo>
                  <a:pt x="532" y="160"/>
                  <a:pt x="507" y="128"/>
                  <a:pt x="512" y="93"/>
                </a:cubicBezTo>
                <a:cubicBezTo>
                  <a:pt x="516" y="58"/>
                  <a:pt x="548" y="32"/>
                  <a:pt x="583" y="37"/>
                </a:cubicBezTo>
                <a:close/>
                <a:moveTo>
                  <a:pt x="841" y="80"/>
                </a:moveTo>
                <a:lnTo>
                  <a:pt x="841" y="80"/>
                </a:lnTo>
                <a:cubicBezTo>
                  <a:pt x="876" y="87"/>
                  <a:pt x="898" y="121"/>
                  <a:pt x="890" y="156"/>
                </a:cubicBezTo>
                <a:cubicBezTo>
                  <a:pt x="883" y="190"/>
                  <a:pt x="849" y="212"/>
                  <a:pt x="814" y="205"/>
                </a:cubicBezTo>
                <a:cubicBezTo>
                  <a:pt x="780" y="197"/>
                  <a:pt x="758" y="163"/>
                  <a:pt x="765" y="129"/>
                </a:cubicBezTo>
                <a:cubicBezTo>
                  <a:pt x="773" y="94"/>
                  <a:pt x="807" y="72"/>
                  <a:pt x="841" y="80"/>
                </a:cubicBezTo>
                <a:close/>
                <a:moveTo>
                  <a:pt x="1094" y="140"/>
                </a:moveTo>
                <a:lnTo>
                  <a:pt x="1094" y="141"/>
                </a:lnTo>
                <a:cubicBezTo>
                  <a:pt x="1128" y="150"/>
                  <a:pt x="1148" y="185"/>
                  <a:pt x="1138" y="219"/>
                </a:cubicBezTo>
                <a:cubicBezTo>
                  <a:pt x="1129" y="253"/>
                  <a:pt x="1094" y="273"/>
                  <a:pt x="1060" y="264"/>
                </a:cubicBezTo>
                <a:cubicBezTo>
                  <a:pt x="1026" y="255"/>
                  <a:pt x="1006" y="219"/>
                  <a:pt x="1015" y="185"/>
                </a:cubicBezTo>
                <a:cubicBezTo>
                  <a:pt x="1024" y="151"/>
                  <a:pt x="1059" y="131"/>
                  <a:pt x="1094" y="140"/>
                </a:cubicBezTo>
                <a:close/>
                <a:moveTo>
                  <a:pt x="1344" y="219"/>
                </a:moveTo>
                <a:lnTo>
                  <a:pt x="1344" y="219"/>
                </a:lnTo>
                <a:cubicBezTo>
                  <a:pt x="1377" y="232"/>
                  <a:pt x="1393" y="269"/>
                  <a:pt x="1381" y="302"/>
                </a:cubicBezTo>
                <a:cubicBezTo>
                  <a:pt x="1368" y="335"/>
                  <a:pt x="1331" y="351"/>
                  <a:pt x="1298" y="339"/>
                </a:cubicBezTo>
                <a:cubicBezTo>
                  <a:pt x="1265" y="326"/>
                  <a:pt x="1248" y="289"/>
                  <a:pt x="1261" y="256"/>
                </a:cubicBezTo>
                <a:cubicBezTo>
                  <a:pt x="1274" y="223"/>
                  <a:pt x="1311" y="206"/>
                  <a:pt x="1344" y="219"/>
                </a:cubicBezTo>
                <a:close/>
                <a:moveTo>
                  <a:pt x="1584" y="319"/>
                </a:moveTo>
                <a:lnTo>
                  <a:pt x="1584" y="319"/>
                </a:lnTo>
                <a:cubicBezTo>
                  <a:pt x="1616" y="334"/>
                  <a:pt x="1630" y="372"/>
                  <a:pt x="1615" y="404"/>
                </a:cubicBezTo>
                <a:cubicBezTo>
                  <a:pt x="1601" y="436"/>
                  <a:pt x="1563" y="451"/>
                  <a:pt x="1531" y="436"/>
                </a:cubicBezTo>
                <a:cubicBezTo>
                  <a:pt x="1498" y="421"/>
                  <a:pt x="1484" y="383"/>
                  <a:pt x="1499" y="351"/>
                </a:cubicBezTo>
                <a:cubicBezTo>
                  <a:pt x="1514" y="319"/>
                  <a:pt x="1552" y="305"/>
                  <a:pt x="1584" y="319"/>
                </a:cubicBezTo>
                <a:close/>
                <a:moveTo>
                  <a:pt x="1815" y="449"/>
                </a:moveTo>
                <a:lnTo>
                  <a:pt x="1815" y="449"/>
                </a:lnTo>
                <a:cubicBezTo>
                  <a:pt x="1845" y="469"/>
                  <a:pt x="1853" y="508"/>
                  <a:pt x="1834" y="538"/>
                </a:cubicBezTo>
                <a:cubicBezTo>
                  <a:pt x="1814" y="568"/>
                  <a:pt x="1775" y="576"/>
                  <a:pt x="1745" y="557"/>
                </a:cubicBezTo>
                <a:cubicBezTo>
                  <a:pt x="1715" y="537"/>
                  <a:pt x="1707" y="498"/>
                  <a:pt x="1726" y="468"/>
                </a:cubicBezTo>
                <a:cubicBezTo>
                  <a:pt x="1746" y="438"/>
                  <a:pt x="1785" y="430"/>
                  <a:pt x="1815" y="449"/>
                </a:cubicBezTo>
                <a:close/>
                <a:moveTo>
                  <a:pt x="2020" y="624"/>
                </a:moveTo>
                <a:lnTo>
                  <a:pt x="2021" y="624"/>
                </a:lnTo>
                <a:cubicBezTo>
                  <a:pt x="2045" y="649"/>
                  <a:pt x="2045" y="690"/>
                  <a:pt x="2019" y="714"/>
                </a:cubicBezTo>
                <a:cubicBezTo>
                  <a:pt x="1994" y="739"/>
                  <a:pt x="1953" y="738"/>
                  <a:pt x="1929" y="713"/>
                </a:cubicBezTo>
                <a:cubicBezTo>
                  <a:pt x="1904" y="688"/>
                  <a:pt x="1905" y="647"/>
                  <a:pt x="1930" y="622"/>
                </a:cubicBezTo>
                <a:cubicBezTo>
                  <a:pt x="1955" y="598"/>
                  <a:pt x="1996" y="598"/>
                  <a:pt x="2020" y="624"/>
                </a:cubicBezTo>
                <a:close/>
                <a:moveTo>
                  <a:pt x="2143" y="887"/>
                </a:moveTo>
                <a:lnTo>
                  <a:pt x="2143" y="887"/>
                </a:lnTo>
                <a:cubicBezTo>
                  <a:pt x="2149" y="922"/>
                  <a:pt x="2124" y="955"/>
                  <a:pt x="2089" y="960"/>
                </a:cubicBezTo>
                <a:cubicBezTo>
                  <a:pt x="2054" y="965"/>
                  <a:pt x="2022" y="941"/>
                  <a:pt x="2017" y="906"/>
                </a:cubicBezTo>
                <a:cubicBezTo>
                  <a:pt x="2012" y="871"/>
                  <a:pt x="2036" y="838"/>
                  <a:pt x="2071" y="833"/>
                </a:cubicBezTo>
                <a:cubicBezTo>
                  <a:pt x="2106" y="828"/>
                  <a:pt x="2138" y="852"/>
                  <a:pt x="2143" y="887"/>
                </a:cubicBezTo>
                <a:close/>
                <a:moveTo>
                  <a:pt x="2193" y="1124"/>
                </a:moveTo>
                <a:lnTo>
                  <a:pt x="2193" y="1124"/>
                </a:lnTo>
                <a:cubicBezTo>
                  <a:pt x="2205" y="1157"/>
                  <a:pt x="2188" y="1194"/>
                  <a:pt x="2155" y="1206"/>
                </a:cubicBezTo>
                <a:cubicBezTo>
                  <a:pt x="2121" y="1218"/>
                  <a:pt x="2085" y="1201"/>
                  <a:pt x="2073" y="1168"/>
                </a:cubicBezTo>
                <a:lnTo>
                  <a:pt x="2073" y="1167"/>
                </a:lnTo>
                <a:cubicBezTo>
                  <a:pt x="2061" y="1134"/>
                  <a:pt x="2078" y="1098"/>
                  <a:pt x="2111" y="1085"/>
                </a:cubicBezTo>
                <a:cubicBezTo>
                  <a:pt x="2144" y="1073"/>
                  <a:pt x="2181" y="1091"/>
                  <a:pt x="2193" y="1124"/>
                </a:cubicBezTo>
                <a:close/>
                <a:moveTo>
                  <a:pt x="2320" y="1321"/>
                </a:moveTo>
                <a:lnTo>
                  <a:pt x="2320" y="1321"/>
                </a:lnTo>
                <a:cubicBezTo>
                  <a:pt x="2342" y="1349"/>
                  <a:pt x="2338" y="1389"/>
                  <a:pt x="2310" y="1411"/>
                </a:cubicBezTo>
                <a:cubicBezTo>
                  <a:pt x="2282" y="1433"/>
                  <a:pt x="2242" y="1428"/>
                  <a:pt x="2220" y="1401"/>
                </a:cubicBezTo>
                <a:cubicBezTo>
                  <a:pt x="2198" y="1373"/>
                  <a:pt x="2202" y="1333"/>
                  <a:pt x="2230" y="1311"/>
                </a:cubicBezTo>
                <a:cubicBezTo>
                  <a:pt x="2258" y="1289"/>
                  <a:pt x="2298" y="1293"/>
                  <a:pt x="2320" y="1321"/>
                </a:cubicBezTo>
                <a:close/>
                <a:moveTo>
                  <a:pt x="2497" y="1482"/>
                </a:moveTo>
                <a:lnTo>
                  <a:pt x="2497" y="1482"/>
                </a:lnTo>
                <a:cubicBezTo>
                  <a:pt x="2526" y="1503"/>
                  <a:pt x="2531" y="1543"/>
                  <a:pt x="2510" y="1571"/>
                </a:cubicBezTo>
                <a:cubicBezTo>
                  <a:pt x="2489" y="1600"/>
                  <a:pt x="2449" y="1605"/>
                  <a:pt x="2420" y="1584"/>
                </a:cubicBezTo>
                <a:cubicBezTo>
                  <a:pt x="2392" y="1563"/>
                  <a:pt x="2386" y="1523"/>
                  <a:pt x="2408" y="1494"/>
                </a:cubicBezTo>
                <a:cubicBezTo>
                  <a:pt x="2429" y="1466"/>
                  <a:pt x="2469" y="1461"/>
                  <a:pt x="2497" y="1482"/>
                </a:cubicBezTo>
                <a:close/>
                <a:moveTo>
                  <a:pt x="2705" y="1602"/>
                </a:moveTo>
                <a:lnTo>
                  <a:pt x="2705" y="1602"/>
                </a:lnTo>
                <a:cubicBezTo>
                  <a:pt x="2737" y="1616"/>
                  <a:pt x="2753" y="1653"/>
                  <a:pt x="2739" y="1686"/>
                </a:cubicBezTo>
                <a:cubicBezTo>
                  <a:pt x="2725" y="1718"/>
                  <a:pt x="2688" y="1734"/>
                  <a:pt x="2655" y="1720"/>
                </a:cubicBezTo>
                <a:cubicBezTo>
                  <a:pt x="2622" y="1706"/>
                  <a:pt x="2607" y="1669"/>
                  <a:pt x="2621" y="1636"/>
                </a:cubicBezTo>
                <a:cubicBezTo>
                  <a:pt x="2635" y="1603"/>
                  <a:pt x="2672" y="1588"/>
                  <a:pt x="2705" y="1602"/>
                </a:cubicBezTo>
                <a:close/>
                <a:moveTo>
                  <a:pt x="2938" y="1677"/>
                </a:moveTo>
                <a:lnTo>
                  <a:pt x="2938" y="1677"/>
                </a:lnTo>
                <a:cubicBezTo>
                  <a:pt x="2972" y="1685"/>
                  <a:pt x="2994" y="1720"/>
                  <a:pt x="2986" y="1754"/>
                </a:cubicBezTo>
                <a:cubicBezTo>
                  <a:pt x="2977" y="1789"/>
                  <a:pt x="2943" y="1810"/>
                  <a:pt x="2908" y="1802"/>
                </a:cubicBezTo>
                <a:cubicBezTo>
                  <a:pt x="2874" y="1794"/>
                  <a:pt x="2853" y="1759"/>
                  <a:pt x="2861" y="1725"/>
                </a:cubicBezTo>
                <a:cubicBezTo>
                  <a:pt x="2869" y="1690"/>
                  <a:pt x="2903" y="1669"/>
                  <a:pt x="2938" y="1677"/>
                </a:cubicBezTo>
                <a:close/>
                <a:moveTo>
                  <a:pt x="3175" y="1693"/>
                </a:moveTo>
                <a:lnTo>
                  <a:pt x="3175" y="1693"/>
                </a:lnTo>
                <a:cubicBezTo>
                  <a:pt x="3210" y="1691"/>
                  <a:pt x="3240" y="1718"/>
                  <a:pt x="3242" y="1753"/>
                </a:cubicBezTo>
                <a:cubicBezTo>
                  <a:pt x="3244" y="1789"/>
                  <a:pt x="3217" y="1819"/>
                  <a:pt x="3181" y="1821"/>
                </a:cubicBezTo>
                <a:cubicBezTo>
                  <a:pt x="3146" y="1823"/>
                  <a:pt x="3116" y="1796"/>
                  <a:pt x="3114" y="1760"/>
                </a:cubicBezTo>
                <a:cubicBezTo>
                  <a:pt x="3112" y="1725"/>
                  <a:pt x="3139" y="1695"/>
                  <a:pt x="3175" y="1693"/>
                </a:cubicBezTo>
                <a:close/>
                <a:moveTo>
                  <a:pt x="3425" y="1672"/>
                </a:moveTo>
                <a:lnTo>
                  <a:pt x="3425" y="1672"/>
                </a:lnTo>
                <a:cubicBezTo>
                  <a:pt x="3460" y="1667"/>
                  <a:pt x="3492" y="1692"/>
                  <a:pt x="3497" y="1727"/>
                </a:cubicBezTo>
                <a:cubicBezTo>
                  <a:pt x="3501" y="1762"/>
                  <a:pt x="3477" y="1794"/>
                  <a:pt x="3441" y="1799"/>
                </a:cubicBezTo>
                <a:cubicBezTo>
                  <a:pt x="3406" y="1804"/>
                  <a:pt x="3374" y="1779"/>
                  <a:pt x="3369" y="1744"/>
                </a:cubicBezTo>
                <a:cubicBezTo>
                  <a:pt x="3365" y="1709"/>
                  <a:pt x="3389" y="1677"/>
                  <a:pt x="3425" y="1672"/>
                </a:cubicBezTo>
                <a:close/>
                <a:moveTo>
                  <a:pt x="3667" y="1626"/>
                </a:moveTo>
                <a:lnTo>
                  <a:pt x="3667" y="1626"/>
                </a:lnTo>
                <a:cubicBezTo>
                  <a:pt x="3701" y="1616"/>
                  <a:pt x="3736" y="1636"/>
                  <a:pt x="3746" y="1670"/>
                </a:cubicBezTo>
                <a:cubicBezTo>
                  <a:pt x="3756" y="1704"/>
                  <a:pt x="3736" y="1739"/>
                  <a:pt x="3702" y="1749"/>
                </a:cubicBezTo>
                <a:cubicBezTo>
                  <a:pt x="3668" y="1759"/>
                  <a:pt x="3633" y="1739"/>
                  <a:pt x="3623" y="1705"/>
                </a:cubicBezTo>
                <a:cubicBezTo>
                  <a:pt x="3613" y="1672"/>
                  <a:pt x="3633" y="1636"/>
                  <a:pt x="3667" y="1626"/>
                </a:cubicBezTo>
                <a:close/>
                <a:moveTo>
                  <a:pt x="3743" y="1481"/>
                </a:moveTo>
                <a:lnTo>
                  <a:pt x="4160" y="1379"/>
                </a:lnTo>
                <a:lnTo>
                  <a:pt x="3992" y="1774"/>
                </a:lnTo>
                <a:lnTo>
                  <a:pt x="3743" y="1481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780" name="Freeform 48"/>
          <p:cNvSpPr>
            <a:spLocks noEditPoints="1"/>
          </p:cNvSpPr>
          <p:nvPr/>
        </p:nvSpPr>
        <p:spPr bwMode="auto">
          <a:xfrm>
            <a:off x="3451225" y="5507039"/>
            <a:ext cx="681038" cy="133351"/>
          </a:xfrm>
          <a:custGeom>
            <a:avLst/>
            <a:gdLst>
              <a:gd name="T0" fmla="*/ 2147483647 w 2342"/>
              <a:gd name="T1" fmla="*/ 0 h 460"/>
              <a:gd name="T2" fmla="*/ 2147483647 w 2342"/>
              <a:gd name="T3" fmla="*/ 0 h 460"/>
              <a:gd name="T4" fmla="*/ 2147483647 w 2342"/>
              <a:gd name="T5" fmla="*/ 2147483647 h 460"/>
              <a:gd name="T6" fmla="*/ 2147483647 w 2342"/>
              <a:gd name="T7" fmla="*/ 2147483647 h 460"/>
              <a:gd name="T8" fmla="*/ 2147483647 w 2342"/>
              <a:gd name="T9" fmla="*/ 2147483647 h 460"/>
              <a:gd name="T10" fmla="*/ 0 w 2342"/>
              <a:gd name="T11" fmla="*/ 2147483647 h 460"/>
              <a:gd name="T12" fmla="*/ 2147483647 w 2342"/>
              <a:gd name="T13" fmla="*/ 0 h 460"/>
              <a:gd name="T14" fmla="*/ 2147483647 w 2342"/>
              <a:gd name="T15" fmla="*/ 2147483647 h 460"/>
              <a:gd name="T16" fmla="*/ 2147483647 w 2342"/>
              <a:gd name="T17" fmla="*/ 2147483647 h 460"/>
              <a:gd name="T18" fmla="*/ 2147483647 w 2342"/>
              <a:gd name="T19" fmla="*/ 2147483647 h 460"/>
              <a:gd name="T20" fmla="*/ 2147483647 w 2342"/>
              <a:gd name="T21" fmla="*/ 2147483647 h 460"/>
              <a:gd name="T22" fmla="*/ 2147483647 w 2342"/>
              <a:gd name="T23" fmla="*/ 2147483647 h 460"/>
              <a:gd name="T24" fmla="*/ 2147483647 w 2342"/>
              <a:gd name="T25" fmla="*/ 2147483647 h 460"/>
              <a:gd name="T26" fmla="*/ 2147483647 w 2342"/>
              <a:gd name="T27" fmla="*/ 2147483647 h 460"/>
              <a:gd name="T28" fmla="*/ 2147483647 w 2342"/>
              <a:gd name="T29" fmla="*/ 2147483647 h 460"/>
              <a:gd name="T30" fmla="*/ 2147483647 w 2342"/>
              <a:gd name="T31" fmla="*/ 2147483647 h 460"/>
              <a:gd name="T32" fmla="*/ 2147483647 w 2342"/>
              <a:gd name="T33" fmla="*/ 2147483647 h 460"/>
              <a:gd name="T34" fmla="*/ 2147483647 w 2342"/>
              <a:gd name="T35" fmla="*/ 2147483647 h 460"/>
              <a:gd name="T36" fmla="*/ 2147483647 w 2342"/>
              <a:gd name="T37" fmla="*/ 2147483647 h 460"/>
              <a:gd name="T38" fmla="*/ 2147483647 w 2342"/>
              <a:gd name="T39" fmla="*/ 2147483647 h 460"/>
              <a:gd name="T40" fmla="*/ 2147483647 w 2342"/>
              <a:gd name="T41" fmla="*/ 2147483647 h 460"/>
              <a:gd name="T42" fmla="*/ 2147483647 w 2342"/>
              <a:gd name="T43" fmla="*/ 2147483647 h 460"/>
              <a:gd name="T44" fmla="*/ 2147483647 w 2342"/>
              <a:gd name="T45" fmla="*/ 2147483647 h 460"/>
              <a:gd name="T46" fmla="*/ 2147483647 w 2342"/>
              <a:gd name="T47" fmla="*/ 2147483647 h 460"/>
              <a:gd name="T48" fmla="*/ 2147483647 w 2342"/>
              <a:gd name="T49" fmla="*/ 2147483647 h 460"/>
              <a:gd name="T50" fmla="*/ 2147483647 w 2342"/>
              <a:gd name="T51" fmla="*/ 2147483647 h 460"/>
              <a:gd name="T52" fmla="*/ 2147483647 w 2342"/>
              <a:gd name="T53" fmla="*/ 2147483647 h 460"/>
              <a:gd name="T54" fmla="*/ 2147483647 w 2342"/>
              <a:gd name="T55" fmla="*/ 2147483647 h 460"/>
              <a:gd name="T56" fmla="*/ 2147483647 w 2342"/>
              <a:gd name="T57" fmla="*/ 2147483647 h 460"/>
              <a:gd name="T58" fmla="*/ 2147483647 w 2342"/>
              <a:gd name="T59" fmla="*/ 2147483647 h 460"/>
              <a:gd name="T60" fmla="*/ 2147483647 w 2342"/>
              <a:gd name="T61" fmla="*/ 2147483647 h 460"/>
              <a:gd name="T62" fmla="*/ 2147483647 w 2342"/>
              <a:gd name="T63" fmla="*/ 2147483647 h 460"/>
              <a:gd name="T64" fmla="*/ 2147483647 w 2342"/>
              <a:gd name="T65" fmla="*/ 2147483647 h 460"/>
              <a:gd name="T66" fmla="*/ 2147483647 w 2342"/>
              <a:gd name="T67" fmla="*/ 2147483647 h 460"/>
              <a:gd name="T68" fmla="*/ 2147483647 w 2342"/>
              <a:gd name="T69" fmla="*/ 2147483647 h 460"/>
              <a:gd name="T70" fmla="*/ 2147483647 w 2342"/>
              <a:gd name="T71" fmla="*/ 2147483647 h 460"/>
              <a:gd name="T72" fmla="*/ 2147483647 w 2342"/>
              <a:gd name="T73" fmla="*/ 2147483647 h 460"/>
              <a:gd name="T74" fmla="*/ 2147483647 w 2342"/>
              <a:gd name="T75" fmla="*/ 2147483647 h 460"/>
              <a:gd name="T76" fmla="*/ 2147483647 w 2342"/>
              <a:gd name="T77" fmla="*/ 2147483647 h 460"/>
              <a:gd name="T78" fmla="*/ 2147483647 w 2342"/>
              <a:gd name="T79" fmla="*/ 2147483647 h 460"/>
              <a:gd name="T80" fmla="*/ 2147483647 w 2342"/>
              <a:gd name="T81" fmla="*/ 2147483647 h 460"/>
              <a:gd name="T82" fmla="*/ 2147483647 w 2342"/>
              <a:gd name="T83" fmla="*/ 2147483647 h 460"/>
              <a:gd name="T84" fmla="*/ 2147483647 w 2342"/>
              <a:gd name="T85" fmla="*/ 2147483647 h 460"/>
              <a:gd name="T86" fmla="*/ 2147483647 w 2342"/>
              <a:gd name="T87" fmla="*/ 2147483647 h 460"/>
              <a:gd name="T88" fmla="*/ 2147483647 w 2342"/>
              <a:gd name="T89" fmla="*/ 2147483647 h 460"/>
              <a:gd name="T90" fmla="*/ 2147483647 w 2342"/>
              <a:gd name="T91" fmla="*/ 2147483647 h 460"/>
              <a:gd name="T92" fmla="*/ 2147483647 w 2342"/>
              <a:gd name="T93" fmla="*/ 2147483647 h 460"/>
              <a:gd name="T94" fmla="*/ 2147483647 w 2342"/>
              <a:gd name="T95" fmla="*/ 2147483647 h 460"/>
              <a:gd name="T96" fmla="*/ 2147483647 w 2342"/>
              <a:gd name="T97" fmla="*/ 2147483647 h 460"/>
              <a:gd name="T98" fmla="*/ 2147483647 w 2342"/>
              <a:gd name="T99" fmla="*/ 2147483647 h 460"/>
              <a:gd name="T100" fmla="*/ 2147483647 w 2342"/>
              <a:gd name="T101" fmla="*/ 2147483647 h 460"/>
              <a:gd name="T102" fmla="*/ 2147483647 w 2342"/>
              <a:gd name="T103" fmla="*/ 2147483647 h 460"/>
              <a:gd name="T104" fmla="*/ 2147483647 w 2342"/>
              <a:gd name="T105" fmla="*/ 2147483647 h 460"/>
              <a:gd name="T106" fmla="*/ 2147483647 w 2342"/>
              <a:gd name="T107" fmla="*/ 2147483647 h 460"/>
              <a:gd name="T108" fmla="*/ 2147483647 w 2342"/>
              <a:gd name="T109" fmla="*/ 2147483647 h 460"/>
              <a:gd name="T110" fmla="*/ 2147483647 w 2342"/>
              <a:gd name="T111" fmla="*/ 2147483647 h 460"/>
              <a:gd name="T112" fmla="*/ 2147483647 w 2342"/>
              <a:gd name="T113" fmla="*/ 2147483647 h 460"/>
              <a:gd name="T114" fmla="*/ 2147483647 w 2342"/>
              <a:gd name="T115" fmla="*/ 2147483647 h 460"/>
              <a:gd name="T116" fmla="*/ 2147483647 w 2342"/>
              <a:gd name="T117" fmla="*/ 2147483647 h 460"/>
              <a:gd name="T118" fmla="*/ 2147483647 w 2342"/>
              <a:gd name="T119" fmla="*/ 2147483647 h 4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42"/>
              <a:gd name="T181" fmla="*/ 0 h 460"/>
              <a:gd name="T182" fmla="*/ 2342 w 2342"/>
              <a:gd name="T183" fmla="*/ 460 h 4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42" h="460">
                <a:moveTo>
                  <a:pt x="65" y="0"/>
                </a:moveTo>
                <a:lnTo>
                  <a:pt x="65" y="0"/>
                </a:lnTo>
                <a:cubicBezTo>
                  <a:pt x="100" y="1"/>
                  <a:pt x="129" y="30"/>
                  <a:pt x="129" y="65"/>
                </a:cubicBezTo>
                <a:cubicBezTo>
                  <a:pt x="128" y="100"/>
                  <a:pt x="100" y="129"/>
                  <a:pt x="64" y="128"/>
                </a:cubicBezTo>
                <a:cubicBezTo>
                  <a:pt x="29" y="128"/>
                  <a:pt x="0" y="99"/>
                  <a:pt x="0" y="64"/>
                </a:cubicBezTo>
                <a:cubicBezTo>
                  <a:pt x="1" y="29"/>
                  <a:pt x="30" y="0"/>
                  <a:pt x="65" y="0"/>
                </a:cubicBezTo>
                <a:close/>
                <a:moveTo>
                  <a:pt x="323" y="4"/>
                </a:moveTo>
                <a:lnTo>
                  <a:pt x="323" y="4"/>
                </a:lnTo>
                <a:cubicBezTo>
                  <a:pt x="358" y="5"/>
                  <a:pt x="386" y="35"/>
                  <a:pt x="385" y="70"/>
                </a:cubicBezTo>
                <a:cubicBezTo>
                  <a:pt x="383" y="105"/>
                  <a:pt x="354" y="133"/>
                  <a:pt x="319" y="132"/>
                </a:cubicBezTo>
                <a:lnTo>
                  <a:pt x="318" y="132"/>
                </a:lnTo>
                <a:cubicBezTo>
                  <a:pt x="283" y="131"/>
                  <a:pt x="255" y="101"/>
                  <a:pt x="257" y="66"/>
                </a:cubicBezTo>
                <a:cubicBezTo>
                  <a:pt x="258" y="31"/>
                  <a:pt x="287" y="3"/>
                  <a:pt x="323" y="4"/>
                </a:cubicBezTo>
                <a:close/>
                <a:moveTo>
                  <a:pt x="580" y="15"/>
                </a:moveTo>
                <a:lnTo>
                  <a:pt x="580" y="15"/>
                </a:lnTo>
                <a:cubicBezTo>
                  <a:pt x="615" y="17"/>
                  <a:pt x="642" y="47"/>
                  <a:pt x="640" y="82"/>
                </a:cubicBezTo>
                <a:cubicBezTo>
                  <a:pt x="639" y="117"/>
                  <a:pt x="608" y="145"/>
                  <a:pt x="573" y="143"/>
                </a:cubicBezTo>
                <a:cubicBezTo>
                  <a:pt x="538" y="141"/>
                  <a:pt x="511" y="111"/>
                  <a:pt x="513" y="75"/>
                </a:cubicBezTo>
                <a:cubicBezTo>
                  <a:pt x="514" y="40"/>
                  <a:pt x="545" y="13"/>
                  <a:pt x="580" y="15"/>
                </a:cubicBezTo>
                <a:close/>
                <a:moveTo>
                  <a:pt x="837" y="32"/>
                </a:moveTo>
                <a:lnTo>
                  <a:pt x="837" y="32"/>
                </a:lnTo>
                <a:cubicBezTo>
                  <a:pt x="872" y="35"/>
                  <a:pt x="899" y="66"/>
                  <a:pt x="896" y="101"/>
                </a:cubicBezTo>
                <a:cubicBezTo>
                  <a:pt x="893" y="136"/>
                  <a:pt x="862" y="163"/>
                  <a:pt x="827" y="160"/>
                </a:cubicBezTo>
                <a:cubicBezTo>
                  <a:pt x="792" y="157"/>
                  <a:pt x="765" y="126"/>
                  <a:pt x="768" y="91"/>
                </a:cubicBezTo>
                <a:cubicBezTo>
                  <a:pt x="771" y="56"/>
                  <a:pt x="802" y="30"/>
                  <a:pt x="837" y="32"/>
                </a:cubicBezTo>
                <a:close/>
                <a:moveTo>
                  <a:pt x="1097" y="65"/>
                </a:moveTo>
                <a:lnTo>
                  <a:pt x="1097" y="65"/>
                </a:lnTo>
                <a:cubicBezTo>
                  <a:pt x="1132" y="71"/>
                  <a:pt x="1155" y="104"/>
                  <a:pt x="1149" y="139"/>
                </a:cubicBezTo>
                <a:cubicBezTo>
                  <a:pt x="1143" y="174"/>
                  <a:pt x="1110" y="197"/>
                  <a:pt x="1075" y="191"/>
                </a:cubicBezTo>
                <a:cubicBezTo>
                  <a:pt x="1040" y="185"/>
                  <a:pt x="1017" y="152"/>
                  <a:pt x="1023" y="117"/>
                </a:cubicBezTo>
                <a:cubicBezTo>
                  <a:pt x="1029" y="82"/>
                  <a:pt x="1062" y="59"/>
                  <a:pt x="1097" y="65"/>
                </a:cubicBezTo>
                <a:close/>
                <a:moveTo>
                  <a:pt x="1332" y="149"/>
                </a:moveTo>
                <a:lnTo>
                  <a:pt x="1333" y="149"/>
                </a:lnTo>
                <a:cubicBezTo>
                  <a:pt x="1367" y="155"/>
                  <a:pt x="1391" y="188"/>
                  <a:pt x="1385" y="223"/>
                </a:cubicBezTo>
                <a:cubicBezTo>
                  <a:pt x="1379" y="258"/>
                  <a:pt x="1346" y="281"/>
                  <a:pt x="1311" y="275"/>
                </a:cubicBezTo>
                <a:cubicBezTo>
                  <a:pt x="1276" y="269"/>
                  <a:pt x="1252" y="236"/>
                  <a:pt x="1258" y="201"/>
                </a:cubicBezTo>
                <a:cubicBezTo>
                  <a:pt x="1265" y="166"/>
                  <a:pt x="1298" y="143"/>
                  <a:pt x="1332" y="149"/>
                </a:cubicBezTo>
                <a:close/>
                <a:moveTo>
                  <a:pt x="1581" y="180"/>
                </a:moveTo>
                <a:lnTo>
                  <a:pt x="1581" y="180"/>
                </a:lnTo>
                <a:cubicBezTo>
                  <a:pt x="1616" y="183"/>
                  <a:pt x="1642" y="214"/>
                  <a:pt x="1640" y="249"/>
                </a:cubicBezTo>
                <a:cubicBezTo>
                  <a:pt x="1637" y="284"/>
                  <a:pt x="1606" y="310"/>
                  <a:pt x="1571" y="308"/>
                </a:cubicBezTo>
                <a:cubicBezTo>
                  <a:pt x="1535" y="305"/>
                  <a:pt x="1509" y="274"/>
                  <a:pt x="1512" y="239"/>
                </a:cubicBezTo>
                <a:cubicBezTo>
                  <a:pt x="1515" y="204"/>
                  <a:pt x="1545" y="177"/>
                  <a:pt x="1581" y="180"/>
                </a:cubicBezTo>
                <a:close/>
                <a:moveTo>
                  <a:pt x="1834" y="197"/>
                </a:moveTo>
                <a:lnTo>
                  <a:pt x="1835" y="197"/>
                </a:lnTo>
                <a:cubicBezTo>
                  <a:pt x="1870" y="199"/>
                  <a:pt x="1897" y="229"/>
                  <a:pt x="1895" y="265"/>
                </a:cubicBezTo>
                <a:cubicBezTo>
                  <a:pt x="1893" y="300"/>
                  <a:pt x="1863" y="327"/>
                  <a:pt x="1828" y="325"/>
                </a:cubicBezTo>
                <a:cubicBezTo>
                  <a:pt x="1792" y="323"/>
                  <a:pt x="1765" y="293"/>
                  <a:pt x="1767" y="258"/>
                </a:cubicBezTo>
                <a:cubicBezTo>
                  <a:pt x="1769" y="222"/>
                  <a:pt x="1799" y="195"/>
                  <a:pt x="1834" y="197"/>
                </a:cubicBezTo>
                <a:close/>
                <a:moveTo>
                  <a:pt x="1962" y="76"/>
                </a:moveTo>
                <a:lnTo>
                  <a:pt x="2342" y="275"/>
                </a:lnTo>
                <a:lnTo>
                  <a:pt x="1955" y="460"/>
                </a:lnTo>
                <a:lnTo>
                  <a:pt x="1962" y="76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781" name="Rectangle 51"/>
          <p:cNvSpPr>
            <a:spLocks noChangeArrowheads="1"/>
          </p:cNvSpPr>
          <p:nvPr/>
        </p:nvSpPr>
        <p:spPr bwMode="auto">
          <a:xfrm>
            <a:off x="4304427" y="5494339"/>
            <a:ext cx="55579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1000" b="1">
                <a:solidFill>
                  <a:srgbClr val="000000"/>
                </a:solidFill>
                <a:cs typeface="Arial" pitchFamily="34" charset="0"/>
              </a:rPr>
              <a:t>Multicast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1498603" y="1982790"/>
            <a:ext cx="2125663" cy="515937"/>
          </a:xfrm>
          <a:prstGeom prst="roundRect">
            <a:avLst>
              <a:gd name="adj" fmla="val 11703"/>
            </a:avLst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lnSpc>
                <a:spcPts val="1300"/>
              </a:lnSpc>
              <a:defRPr/>
            </a:pP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Правила</a:t>
            </a:r>
            <a:endParaRPr kumimoji="0" lang="en-US" altLang="ja-JP" sz="1200" b="1" dirty="0">
              <a:solidFill>
                <a:schemeClr val="tx1"/>
              </a:solidFill>
              <a:cs typeface="Arial" charset="0"/>
              <a:sym typeface="Arial" charset="0"/>
            </a:endParaRPr>
          </a:p>
          <a:p>
            <a:pPr marL="12700">
              <a:lnSpc>
                <a:spcPts val="1300"/>
              </a:lnSpc>
              <a:defRPr/>
            </a:pPr>
            <a:r>
              <a:rPr kumimoji="0" lang="en-US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(</a:t>
            </a: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точные и </a:t>
            </a:r>
            <a:r>
              <a:rPr kumimoji="0" lang="en-US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wildcard</a:t>
            </a:r>
            <a:r>
              <a:rPr kumimoji="0" lang="en-US" altLang="ja-JP" sz="1200" b="1" dirty="0">
                <a:solidFill>
                  <a:schemeClr val="tx1"/>
                </a:solidFill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3678238" y="1982790"/>
            <a:ext cx="2125662" cy="515937"/>
          </a:xfrm>
          <a:prstGeom prst="roundRect">
            <a:avLst>
              <a:gd name="adj" fmla="val 10048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r>
              <a:rPr kumimoji="0" lang="ru-RU" altLang="ja-JP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Действие по умолчанию</a:t>
            </a:r>
            <a:endParaRPr kumimoji="0" lang="en-US" altLang="ja-JP" sz="12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5857879" y="1982790"/>
            <a:ext cx="2125663" cy="515937"/>
          </a:xfrm>
          <a:prstGeom prst="roundRect">
            <a:avLst>
              <a:gd name="adj" fmla="val 8394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Статистика</a:t>
            </a:r>
            <a:endParaRPr kumimoji="0" lang="en-US" altLang="ja-JP" sz="1200" b="1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cxnSp>
        <p:nvCxnSpPr>
          <p:cNvPr id="458785" name="Straight Connector 94"/>
          <p:cNvCxnSpPr>
            <a:cxnSpLocks noChangeShapeType="1"/>
          </p:cNvCxnSpPr>
          <p:nvPr/>
        </p:nvCxnSpPr>
        <p:spPr bwMode="auto">
          <a:xfrm>
            <a:off x="1470025" y="1792288"/>
            <a:ext cx="652938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prstDash val="dash"/>
            <a:round/>
            <a:headEnd/>
            <a:tailEnd/>
          </a:ln>
        </p:spPr>
      </p:cxnSp>
      <p:pic>
        <p:nvPicPr>
          <p:cNvPr id="458786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3588" y="5065713"/>
            <a:ext cx="4937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87" name="Freeform 57"/>
          <p:cNvSpPr>
            <a:spLocks noEditPoints="1"/>
          </p:cNvSpPr>
          <p:nvPr/>
        </p:nvSpPr>
        <p:spPr bwMode="auto">
          <a:xfrm>
            <a:off x="5918201" y="5184778"/>
            <a:ext cx="373063" cy="931863"/>
          </a:xfrm>
          <a:custGeom>
            <a:avLst/>
            <a:gdLst>
              <a:gd name="T0" fmla="*/ 2147483647 w 1437"/>
              <a:gd name="T1" fmla="*/ 2147483647 h 3590"/>
              <a:gd name="T2" fmla="*/ 2147483647 w 1437"/>
              <a:gd name="T3" fmla="*/ 2147483647 h 3590"/>
              <a:gd name="T4" fmla="*/ 2147483647 w 1437"/>
              <a:gd name="T5" fmla="*/ 2147483647 h 3590"/>
              <a:gd name="T6" fmla="*/ 2147483647 w 1437"/>
              <a:gd name="T7" fmla="*/ 2147483647 h 3590"/>
              <a:gd name="T8" fmla="*/ 2147483647 w 1437"/>
              <a:gd name="T9" fmla="*/ 2147483647 h 3590"/>
              <a:gd name="T10" fmla="*/ 2147483647 w 1437"/>
              <a:gd name="T11" fmla="*/ 2147483647 h 3590"/>
              <a:gd name="T12" fmla="*/ 2147483647 w 1437"/>
              <a:gd name="T13" fmla="*/ 2147483647 h 3590"/>
              <a:gd name="T14" fmla="*/ 2147483647 w 1437"/>
              <a:gd name="T15" fmla="*/ 2147483647 h 3590"/>
              <a:gd name="T16" fmla="*/ 2147483647 w 1437"/>
              <a:gd name="T17" fmla="*/ 2147483647 h 3590"/>
              <a:gd name="T18" fmla="*/ 2147483647 w 1437"/>
              <a:gd name="T19" fmla="*/ 2147483647 h 3590"/>
              <a:gd name="T20" fmla="*/ 2147483647 w 1437"/>
              <a:gd name="T21" fmla="*/ 2147483647 h 3590"/>
              <a:gd name="T22" fmla="*/ 2147483647 w 1437"/>
              <a:gd name="T23" fmla="*/ 2147483647 h 3590"/>
              <a:gd name="T24" fmla="*/ 2147483647 w 1437"/>
              <a:gd name="T25" fmla="*/ 2147483647 h 3590"/>
              <a:gd name="T26" fmla="*/ 2147483647 w 1437"/>
              <a:gd name="T27" fmla="*/ 2147483647 h 3590"/>
              <a:gd name="T28" fmla="*/ 2147483647 w 1437"/>
              <a:gd name="T29" fmla="*/ 2147483647 h 3590"/>
              <a:gd name="T30" fmla="*/ 2147483647 w 1437"/>
              <a:gd name="T31" fmla="*/ 2147483647 h 3590"/>
              <a:gd name="T32" fmla="*/ 2147483647 w 1437"/>
              <a:gd name="T33" fmla="*/ 2147483647 h 3590"/>
              <a:gd name="T34" fmla="*/ 2147483647 w 1437"/>
              <a:gd name="T35" fmla="*/ 2147483647 h 3590"/>
              <a:gd name="T36" fmla="*/ 2147483647 w 1437"/>
              <a:gd name="T37" fmla="*/ 2147483647 h 3590"/>
              <a:gd name="T38" fmla="*/ 2147483647 w 1437"/>
              <a:gd name="T39" fmla="*/ 2147483647 h 3590"/>
              <a:gd name="T40" fmla="*/ 2147483647 w 1437"/>
              <a:gd name="T41" fmla="*/ 2147483647 h 3590"/>
              <a:gd name="T42" fmla="*/ 2147483647 w 1437"/>
              <a:gd name="T43" fmla="*/ 2147483647 h 3590"/>
              <a:gd name="T44" fmla="*/ 2147483647 w 1437"/>
              <a:gd name="T45" fmla="*/ 2147483647 h 3590"/>
              <a:gd name="T46" fmla="*/ 2147483647 w 1437"/>
              <a:gd name="T47" fmla="*/ 2147483647 h 3590"/>
              <a:gd name="T48" fmla="*/ 2147483647 w 1437"/>
              <a:gd name="T49" fmla="*/ 2147483647 h 3590"/>
              <a:gd name="T50" fmla="*/ 2147483647 w 1437"/>
              <a:gd name="T51" fmla="*/ 2147483647 h 3590"/>
              <a:gd name="T52" fmla="*/ 2147483647 w 1437"/>
              <a:gd name="T53" fmla="*/ 2147483647 h 3590"/>
              <a:gd name="T54" fmla="*/ 2147483647 w 1437"/>
              <a:gd name="T55" fmla="*/ 2147483647 h 3590"/>
              <a:gd name="T56" fmla="*/ 2147483647 w 1437"/>
              <a:gd name="T57" fmla="*/ 2147483647 h 3590"/>
              <a:gd name="T58" fmla="*/ 2147483647 w 1437"/>
              <a:gd name="T59" fmla="*/ 2147483647 h 3590"/>
              <a:gd name="T60" fmla="*/ 2147483647 w 1437"/>
              <a:gd name="T61" fmla="*/ 2147483647 h 3590"/>
              <a:gd name="T62" fmla="*/ 2147483647 w 1437"/>
              <a:gd name="T63" fmla="*/ 2147483647 h 3590"/>
              <a:gd name="T64" fmla="*/ 2147483647 w 1437"/>
              <a:gd name="T65" fmla="*/ 2147483647 h 3590"/>
              <a:gd name="T66" fmla="*/ 2147483647 w 1437"/>
              <a:gd name="T67" fmla="*/ 2147483647 h 3590"/>
              <a:gd name="T68" fmla="*/ 2147483647 w 1437"/>
              <a:gd name="T69" fmla="*/ 2147483647 h 3590"/>
              <a:gd name="T70" fmla="*/ 2147483647 w 1437"/>
              <a:gd name="T71" fmla="*/ 2147483647 h 3590"/>
              <a:gd name="T72" fmla="*/ 2147483647 w 1437"/>
              <a:gd name="T73" fmla="*/ 2147483647 h 3590"/>
              <a:gd name="T74" fmla="*/ 2147483647 w 1437"/>
              <a:gd name="T75" fmla="*/ 2147483647 h 3590"/>
              <a:gd name="T76" fmla="*/ 2147483647 w 1437"/>
              <a:gd name="T77" fmla="*/ 2147483647 h 3590"/>
              <a:gd name="T78" fmla="*/ 2147483647 w 1437"/>
              <a:gd name="T79" fmla="*/ 2147483647 h 3590"/>
              <a:gd name="T80" fmla="*/ 2147483647 w 1437"/>
              <a:gd name="T81" fmla="*/ 2147483647 h 3590"/>
              <a:gd name="T82" fmla="*/ 2147483647 w 1437"/>
              <a:gd name="T83" fmla="*/ 2147483647 h 3590"/>
              <a:gd name="T84" fmla="*/ 2147483647 w 1437"/>
              <a:gd name="T85" fmla="*/ 2147483647 h 3590"/>
              <a:gd name="T86" fmla="*/ 2147483647 w 1437"/>
              <a:gd name="T87" fmla="*/ 2147483647 h 3590"/>
              <a:gd name="T88" fmla="*/ 2147483647 w 1437"/>
              <a:gd name="T89" fmla="*/ 2147483647 h 3590"/>
              <a:gd name="T90" fmla="*/ 2147483647 w 1437"/>
              <a:gd name="T91" fmla="*/ 2147483647 h 3590"/>
              <a:gd name="T92" fmla="*/ 2147483647 w 1437"/>
              <a:gd name="T93" fmla="*/ 2147483647 h 3590"/>
              <a:gd name="T94" fmla="*/ 2147483647 w 1437"/>
              <a:gd name="T95" fmla="*/ 2147483647 h 3590"/>
              <a:gd name="T96" fmla="*/ 2147483647 w 1437"/>
              <a:gd name="T97" fmla="*/ 2147483647 h 3590"/>
              <a:gd name="T98" fmla="*/ 2147483647 w 1437"/>
              <a:gd name="T99" fmla="*/ 2147483647 h 3590"/>
              <a:gd name="T100" fmla="*/ 2147483647 w 1437"/>
              <a:gd name="T101" fmla="*/ 2147483647 h 3590"/>
              <a:gd name="T102" fmla="*/ 2147483647 w 1437"/>
              <a:gd name="T103" fmla="*/ 2147483647 h 3590"/>
              <a:gd name="T104" fmla="*/ 0 w 1437"/>
              <a:gd name="T105" fmla="*/ 2147483647 h 3590"/>
              <a:gd name="T106" fmla="*/ 2147483647 w 1437"/>
              <a:gd name="T107" fmla="*/ 2147483647 h 35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37"/>
              <a:gd name="T163" fmla="*/ 0 h 3590"/>
              <a:gd name="T164" fmla="*/ 1437 w 1437"/>
              <a:gd name="T165" fmla="*/ 3590 h 35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37" h="3590">
                <a:moveTo>
                  <a:pt x="980" y="3457"/>
                </a:moveTo>
                <a:lnTo>
                  <a:pt x="980" y="3457"/>
                </a:lnTo>
                <a:cubicBezTo>
                  <a:pt x="1014" y="3451"/>
                  <a:pt x="1048" y="3475"/>
                  <a:pt x="1054" y="3510"/>
                </a:cubicBezTo>
                <a:cubicBezTo>
                  <a:pt x="1060" y="3544"/>
                  <a:pt x="1036" y="3577"/>
                  <a:pt x="1002" y="3584"/>
                </a:cubicBezTo>
                <a:lnTo>
                  <a:pt x="1001" y="3584"/>
                </a:lnTo>
                <a:cubicBezTo>
                  <a:pt x="967" y="3590"/>
                  <a:pt x="933" y="3566"/>
                  <a:pt x="927" y="3531"/>
                </a:cubicBezTo>
                <a:cubicBezTo>
                  <a:pt x="921" y="3497"/>
                  <a:pt x="945" y="3463"/>
                  <a:pt x="980" y="3457"/>
                </a:cubicBezTo>
                <a:close/>
                <a:moveTo>
                  <a:pt x="1128" y="3332"/>
                </a:moveTo>
                <a:lnTo>
                  <a:pt x="1128" y="3332"/>
                </a:lnTo>
                <a:cubicBezTo>
                  <a:pt x="1146" y="3302"/>
                  <a:pt x="1186" y="3293"/>
                  <a:pt x="1216" y="3312"/>
                </a:cubicBezTo>
                <a:cubicBezTo>
                  <a:pt x="1246" y="3330"/>
                  <a:pt x="1255" y="3370"/>
                  <a:pt x="1237" y="3400"/>
                </a:cubicBezTo>
                <a:cubicBezTo>
                  <a:pt x="1218" y="3430"/>
                  <a:pt x="1179" y="3439"/>
                  <a:pt x="1149" y="3421"/>
                </a:cubicBezTo>
                <a:cubicBezTo>
                  <a:pt x="1118" y="3402"/>
                  <a:pt x="1109" y="3363"/>
                  <a:pt x="1128" y="3332"/>
                </a:cubicBezTo>
                <a:close/>
                <a:moveTo>
                  <a:pt x="1224" y="3112"/>
                </a:moveTo>
                <a:lnTo>
                  <a:pt x="1224" y="3112"/>
                </a:lnTo>
                <a:cubicBezTo>
                  <a:pt x="1235" y="3078"/>
                  <a:pt x="1271" y="3060"/>
                  <a:pt x="1305" y="3071"/>
                </a:cubicBezTo>
                <a:cubicBezTo>
                  <a:pt x="1338" y="3082"/>
                  <a:pt x="1356" y="3119"/>
                  <a:pt x="1345" y="3152"/>
                </a:cubicBezTo>
                <a:cubicBezTo>
                  <a:pt x="1334" y="3186"/>
                  <a:pt x="1298" y="3204"/>
                  <a:pt x="1264" y="3193"/>
                </a:cubicBezTo>
                <a:cubicBezTo>
                  <a:pt x="1231" y="3182"/>
                  <a:pt x="1212" y="3145"/>
                  <a:pt x="1224" y="3112"/>
                </a:cubicBezTo>
                <a:close/>
                <a:moveTo>
                  <a:pt x="1282" y="2875"/>
                </a:moveTo>
                <a:lnTo>
                  <a:pt x="1282" y="2875"/>
                </a:lnTo>
                <a:cubicBezTo>
                  <a:pt x="1287" y="2840"/>
                  <a:pt x="1319" y="2815"/>
                  <a:pt x="1354" y="2820"/>
                </a:cubicBezTo>
                <a:cubicBezTo>
                  <a:pt x="1389" y="2825"/>
                  <a:pt x="1414" y="2857"/>
                  <a:pt x="1409" y="2892"/>
                </a:cubicBezTo>
                <a:cubicBezTo>
                  <a:pt x="1404" y="2927"/>
                  <a:pt x="1372" y="2952"/>
                  <a:pt x="1337" y="2947"/>
                </a:cubicBezTo>
                <a:cubicBezTo>
                  <a:pt x="1302" y="2942"/>
                  <a:pt x="1277" y="2910"/>
                  <a:pt x="1282" y="2875"/>
                </a:cubicBezTo>
                <a:close/>
                <a:moveTo>
                  <a:pt x="1307" y="2626"/>
                </a:moveTo>
                <a:lnTo>
                  <a:pt x="1307" y="2626"/>
                </a:lnTo>
                <a:cubicBezTo>
                  <a:pt x="1309" y="2591"/>
                  <a:pt x="1339" y="2563"/>
                  <a:pt x="1374" y="2565"/>
                </a:cubicBezTo>
                <a:cubicBezTo>
                  <a:pt x="1409" y="2567"/>
                  <a:pt x="1437" y="2597"/>
                  <a:pt x="1435" y="2632"/>
                </a:cubicBezTo>
                <a:cubicBezTo>
                  <a:pt x="1433" y="2668"/>
                  <a:pt x="1403" y="2695"/>
                  <a:pt x="1368" y="2693"/>
                </a:cubicBezTo>
                <a:cubicBezTo>
                  <a:pt x="1333" y="2691"/>
                  <a:pt x="1305" y="2661"/>
                  <a:pt x="1307" y="2626"/>
                </a:cubicBezTo>
                <a:close/>
                <a:moveTo>
                  <a:pt x="1296" y="2386"/>
                </a:moveTo>
                <a:lnTo>
                  <a:pt x="1296" y="2385"/>
                </a:lnTo>
                <a:cubicBezTo>
                  <a:pt x="1290" y="2351"/>
                  <a:pt x="1313" y="2317"/>
                  <a:pt x="1348" y="2311"/>
                </a:cubicBezTo>
                <a:cubicBezTo>
                  <a:pt x="1382" y="2305"/>
                  <a:pt x="1416" y="2328"/>
                  <a:pt x="1422" y="2362"/>
                </a:cubicBezTo>
                <a:cubicBezTo>
                  <a:pt x="1428" y="2397"/>
                  <a:pt x="1405" y="2431"/>
                  <a:pt x="1371" y="2437"/>
                </a:cubicBezTo>
                <a:cubicBezTo>
                  <a:pt x="1336" y="2443"/>
                  <a:pt x="1303" y="2420"/>
                  <a:pt x="1296" y="2386"/>
                </a:cubicBezTo>
                <a:close/>
                <a:moveTo>
                  <a:pt x="1233" y="2149"/>
                </a:moveTo>
                <a:lnTo>
                  <a:pt x="1233" y="2149"/>
                </a:lnTo>
                <a:cubicBezTo>
                  <a:pt x="1221" y="2116"/>
                  <a:pt x="1238" y="2079"/>
                  <a:pt x="1271" y="2067"/>
                </a:cubicBezTo>
                <a:cubicBezTo>
                  <a:pt x="1304" y="2055"/>
                  <a:pt x="1341" y="2072"/>
                  <a:pt x="1353" y="2105"/>
                </a:cubicBezTo>
                <a:cubicBezTo>
                  <a:pt x="1365" y="2139"/>
                  <a:pt x="1348" y="2175"/>
                  <a:pt x="1315" y="2187"/>
                </a:cubicBezTo>
                <a:cubicBezTo>
                  <a:pt x="1282" y="2199"/>
                  <a:pt x="1245" y="2182"/>
                  <a:pt x="1233" y="2149"/>
                </a:cubicBezTo>
                <a:close/>
                <a:moveTo>
                  <a:pt x="1130" y="1932"/>
                </a:moveTo>
                <a:lnTo>
                  <a:pt x="1130" y="1932"/>
                </a:lnTo>
                <a:cubicBezTo>
                  <a:pt x="1110" y="1903"/>
                  <a:pt x="1118" y="1863"/>
                  <a:pt x="1147" y="1843"/>
                </a:cubicBezTo>
                <a:cubicBezTo>
                  <a:pt x="1176" y="1824"/>
                  <a:pt x="1216" y="1831"/>
                  <a:pt x="1236" y="1861"/>
                </a:cubicBezTo>
                <a:cubicBezTo>
                  <a:pt x="1256" y="1890"/>
                  <a:pt x="1248" y="1930"/>
                  <a:pt x="1219" y="1950"/>
                </a:cubicBezTo>
                <a:cubicBezTo>
                  <a:pt x="1189" y="1969"/>
                  <a:pt x="1150" y="1962"/>
                  <a:pt x="1130" y="1932"/>
                </a:cubicBezTo>
                <a:close/>
                <a:moveTo>
                  <a:pt x="976" y="1753"/>
                </a:moveTo>
                <a:lnTo>
                  <a:pt x="975" y="1752"/>
                </a:lnTo>
                <a:cubicBezTo>
                  <a:pt x="948" y="1730"/>
                  <a:pt x="945" y="1689"/>
                  <a:pt x="967" y="1662"/>
                </a:cubicBezTo>
                <a:cubicBezTo>
                  <a:pt x="990" y="1635"/>
                  <a:pt x="1030" y="1632"/>
                  <a:pt x="1057" y="1654"/>
                </a:cubicBezTo>
                <a:lnTo>
                  <a:pt x="1058" y="1654"/>
                </a:lnTo>
                <a:cubicBezTo>
                  <a:pt x="1085" y="1677"/>
                  <a:pt x="1088" y="1717"/>
                  <a:pt x="1066" y="1744"/>
                </a:cubicBezTo>
                <a:cubicBezTo>
                  <a:pt x="1043" y="1772"/>
                  <a:pt x="1003" y="1775"/>
                  <a:pt x="976" y="1753"/>
                </a:cubicBezTo>
                <a:close/>
                <a:moveTo>
                  <a:pt x="779" y="1666"/>
                </a:moveTo>
                <a:lnTo>
                  <a:pt x="779" y="1666"/>
                </a:lnTo>
                <a:cubicBezTo>
                  <a:pt x="744" y="1662"/>
                  <a:pt x="719" y="1630"/>
                  <a:pt x="723" y="1595"/>
                </a:cubicBezTo>
                <a:cubicBezTo>
                  <a:pt x="727" y="1560"/>
                  <a:pt x="758" y="1535"/>
                  <a:pt x="793" y="1538"/>
                </a:cubicBezTo>
                <a:lnTo>
                  <a:pt x="794" y="1538"/>
                </a:lnTo>
                <a:cubicBezTo>
                  <a:pt x="829" y="1542"/>
                  <a:pt x="854" y="1574"/>
                  <a:pt x="850" y="1609"/>
                </a:cubicBezTo>
                <a:cubicBezTo>
                  <a:pt x="846" y="1644"/>
                  <a:pt x="814" y="1670"/>
                  <a:pt x="779" y="1666"/>
                </a:cubicBezTo>
                <a:close/>
                <a:moveTo>
                  <a:pt x="522" y="1527"/>
                </a:moveTo>
                <a:lnTo>
                  <a:pt x="522" y="1527"/>
                </a:lnTo>
                <a:cubicBezTo>
                  <a:pt x="498" y="1501"/>
                  <a:pt x="499" y="1460"/>
                  <a:pt x="525" y="1436"/>
                </a:cubicBezTo>
                <a:cubicBezTo>
                  <a:pt x="551" y="1412"/>
                  <a:pt x="592" y="1414"/>
                  <a:pt x="616" y="1439"/>
                </a:cubicBezTo>
                <a:lnTo>
                  <a:pt x="616" y="1440"/>
                </a:lnTo>
                <a:cubicBezTo>
                  <a:pt x="640" y="1465"/>
                  <a:pt x="638" y="1506"/>
                  <a:pt x="612" y="1530"/>
                </a:cubicBezTo>
                <a:cubicBezTo>
                  <a:pt x="586" y="1554"/>
                  <a:pt x="546" y="1553"/>
                  <a:pt x="522" y="1527"/>
                </a:cubicBezTo>
                <a:close/>
                <a:moveTo>
                  <a:pt x="373" y="1296"/>
                </a:moveTo>
                <a:lnTo>
                  <a:pt x="373" y="1296"/>
                </a:lnTo>
                <a:cubicBezTo>
                  <a:pt x="358" y="1264"/>
                  <a:pt x="371" y="1226"/>
                  <a:pt x="403" y="1211"/>
                </a:cubicBezTo>
                <a:cubicBezTo>
                  <a:pt x="434" y="1195"/>
                  <a:pt x="473" y="1209"/>
                  <a:pt x="488" y="1241"/>
                </a:cubicBezTo>
                <a:cubicBezTo>
                  <a:pt x="504" y="1273"/>
                  <a:pt x="490" y="1311"/>
                  <a:pt x="458" y="1326"/>
                </a:cubicBezTo>
                <a:cubicBezTo>
                  <a:pt x="427" y="1342"/>
                  <a:pt x="388" y="1328"/>
                  <a:pt x="373" y="1296"/>
                </a:cubicBezTo>
                <a:close/>
                <a:moveTo>
                  <a:pt x="273" y="1053"/>
                </a:moveTo>
                <a:lnTo>
                  <a:pt x="273" y="1053"/>
                </a:lnTo>
                <a:cubicBezTo>
                  <a:pt x="261" y="1020"/>
                  <a:pt x="279" y="983"/>
                  <a:pt x="312" y="971"/>
                </a:cubicBezTo>
                <a:cubicBezTo>
                  <a:pt x="346" y="960"/>
                  <a:pt x="382" y="977"/>
                  <a:pt x="394" y="1011"/>
                </a:cubicBezTo>
                <a:cubicBezTo>
                  <a:pt x="405" y="1044"/>
                  <a:pt x="388" y="1081"/>
                  <a:pt x="355" y="1092"/>
                </a:cubicBezTo>
                <a:cubicBezTo>
                  <a:pt x="321" y="1104"/>
                  <a:pt x="285" y="1086"/>
                  <a:pt x="273" y="1053"/>
                </a:cubicBezTo>
                <a:close/>
                <a:moveTo>
                  <a:pt x="200" y="801"/>
                </a:moveTo>
                <a:lnTo>
                  <a:pt x="200" y="801"/>
                </a:lnTo>
                <a:cubicBezTo>
                  <a:pt x="191" y="767"/>
                  <a:pt x="212" y="732"/>
                  <a:pt x="247" y="724"/>
                </a:cubicBezTo>
                <a:cubicBezTo>
                  <a:pt x="281" y="715"/>
                  <a:pt x="316" y="736"/>
                  <a:pt x="324" y="771"/>
                </a:cubicBezTo>
                <a:cubicBezTo>
                  <a:pt x="332" y="805"/>
                  <a:pt x="311" y="840"/>
                  <a:pt x="277" y="848"/>
                </a:cubicBezTo>
                <a:cubicBezTo>
                  <a:pt x="243" y="857"/>
                  <a:pt x="208" y="835"/>
                  <a:pt x="200" y="801"/>
                </a:cubicBezTo>
                <a:close/>
                <a:moveTo>
                  <a:pt x="149" y="545"/>
                </a:moveTo>
                <a:lnTo>
                  <a:pt x="149" y="545"/>
                </a:lnTo>
                <a:cubicBezTo>
                  <a:pt x="144" y="510"/>
                  <a:pt x="167" y="477"/>
                  <a:pt x="202" y="472"/>
                </a:cubicBezTo>
                <a:cubicBezTo>
                  <a:pt x="237" y="466"/>
                  <a:pt x="270" y="490"/>
                  <a:pt x="275" y="525"/>
                </a:cubicBezTo>
                <a:cubicBezTo>
                  <a:pt x="281" y="560"/>
                  <a:pt x="257" y="593"/>
                  <a:pt x="222" y="598"/>
                </a:cubicBezTo>
                <a:cubicBezTo>
                  <a:pt x="187" y="604"/>
                  <a:pt x="154" y="580"/>
                  <a:pt x="149" y="545"/>
                </a:cubicBezTo>
                <a:close/>
                <a:moveTo>
                  <a:pt x="0" y="395"/>
                </a:moveTo>
                <a:lnTo>
                  <a:pt x="168" y="0"/>
                </a:lnTo>
                <a:lnTo>
                  <a:pt x="383" y="372"/>
                </a:lnTo>
                <a:lnTo>
                  <a:pt x="0" y="395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788" name="Freeform 60"/>
          <p:cNvSpPr>
            <a:spLocks noEditPoints="1"/>
          </p:cNvSpPr>
          <p:nvPr/>
        </p:nvSpPr>
        <p:spPr bwMode="auto">
          <a:xfrm>
            <a:off x="5402267" y="5761039"/>
            <a:ext cx="625475" cy="539751"/>
          </a:xfrm>
          <a:custGeom>
            <a:avLst/>
            <a:gdLst>
              <a:gd name="T0" fmla="*/ 2147483647 w 2412"/>
              <a:gd name="T1" fmla="*/ 2147483647 h 2076"/>
              <a:gd name="T2" fmla="*/ 2147483647 w 2412"/>
              <a:gd name="T3" fmla="*/ 2147483647 h 2076"/>
              <a:gd name="T4" fmla="*/ 2147483647 w 2412"/>
              <a:gd name="T5" fmla="*/ 2147483647 h 2076"/>
              <a:gd name="T6" fmla="*/ 2147483647 w 2412"/>
              <a:gd name="T7" fmla="*/ 2147483647 h 2076"/>
              <a:gd name="T8" fmla="*/ 2147483647 w 2412"/>
              <a:gd name="T9" fmla="*/ 2147483647 h 2076"/>
              <a:gd name="T10" fmla="*/ 2147483647 w 2412"/>
              <a:gd name="T11" fmla="*/ 2147483647 h 2076"/>
              <a:gd name="T12" fmla="*/ 2147483647 w 2412"/>
              <a:gd name="T13" fmla="*/ 2147483647 h 2076"/>
              <a:gd name="T14" fmla="*/ 2147483647 w 2412"/>
              <a:gd name="T15" fmla="*/ 2147483647 h 2076"/>
              <a:gd name="T16" fmla="*/ 2147483647 w 2412"/>
              <a:gd name="T17" fmla="*/ 2147483647 h 2076"/>
              <a:gd name="T18" fmla="*/ 2147483647 w 2412"/>
              <a:gd name="T19" fmla="*/ 2147483647 h 2076"/>
              <a:gd name="T20" fmla="*/ 2147483647 w 2412"/>
              <a:gd name="T21" fmla="*/ 2147483647 h 2076"/>
              <a:gd name="T22" fmla="*/ 2147483647 w 2412"/>
              <a:gd name="T23" fmla="*/ 2147483647 h 2076"/>
              <a:gd name="T24" fmla="*/ 2147483647 w 2412"/>
              <a:gd name="T25" fmla="*/ 2147483647 h 2076"/>
              <a:gd name="T26" fmla="*/ 2147483647 w 2412"/>
              <a:gd name="T27" fmla="*/ 2147483647 h 2076"/>
              <a:gd name="T28" fmla="*/ 2147483647 w 2412"/>
              <a:gd name="T29" fmla="*/ 2147483647 h 2076"/>
              <a:gd name="T30" fmla="*/ 2147483647 w 2412"/>
              <a:gd name="T31" fmla="*/ 2147483647 h 2076"/>
              <a:gd name="T32" fmla="*/ 2147483647 w 2412"/>
              <a:gd name="T33" fmla="*/ 2147483647 h 2076"/>
              <a:gd name="T34" fmla="*/ 2147483647 w 2412"/>
              <a:gd name="T35" fmla="*/ 2147483647 h 2076"/>
              <a:gd name="T36" fmla="*/ 2147483647 w 2412"/>
              <a:gd name="T37" fmla="*/ 2147483647 h 2076"/>
              <a:gd name="T38" fmla="*/ 2147483647 w 2412"/>
              <a:gd name="T39" fmla="*/ 2147483647 h 2076"/>
              <a:gd name="T40" fmla="*/ 2147483647 w 2412"/>
              <a:gd name="T41" fmla="*/ 2147483647 h 2076"/>
              <a:gd name="T42" fmla="*/ 2147483647 w 2412"/>
              <a:gd name="T43" fmla="*/ 2147483647 h 2076"/>
              <a:gd name="T44" fmla="*/ 2147483647 w 2412"/>
              <a:gd name="T45" fmla="*/ 2147483647 h 2076"/>
              <a:gd name="T46" fmla="*/ 2147483647 w 2412"/>
              <a:gd name="T47" fmla="*/ 2147483647 h 2076"/>
              <a:gd name="T48" fmla="*/ 2147483647 w 2412"/>
              <a:gd name="T49" fmla="*/ 2147483647 h 2076"/>
              <a:gd name="T50" fmla="*/ 2147483647 w 2412"/>
              <a:gd name="T51" fmla="*/ 2147483647 h 2076"/>
              <a:gd name="T52" fmla="*/ 2147483647 w 2412"/>
              <a:gd name="T53" fmla="*/ 2147483647 h 2076"/>
              <a:gd name="T54" fmla="*/ 2147483647 w 2412"/>
              <a:gd name="T55" fmla="*/ 2147483647 h 2076"/>
              <a:gd name="T56" fmla="*/ 2147483647 w 2412"/>
              <a:gd name="T57" fmla="*/ 2147483647 h 2076"/>
              <a:gd name="T58" fmla="*/ 2147483647 w 2412"/>
              <a:gd name="T59" fmla="*/ 2147483647 h 2076"/>
              <a:gd name="T60" fmla="*/ 2147483647 w 2412"/>
              <a:gd name="T61" fmla="*/ 2147483647 h 2076"/>
              <a:gd name="T62" fmla="*/ 2147483647 w 2412"/>
              <a:gd name="T63" fmla="*/ 2147483647 h 2076"/>
              <a:gd name="T64" fmla="*/ 2147483647 w 2412"/>
              <a:gd name="T65" fmla="*/ 2147483647 h 2076"/>
              <a:gd name="T66" fmla="*/ 2147483647 w 2412"/>
              <a:gd name="T67" fmla="*/ 2147483647 h 2076"/>
              <a:gd name="T68" fmla="*/ 2147483647 w 2412"/>
              <a:gd name="T69" fmla="*/ 2147483647 h 2076"/>
              <a:gd name="T70" fmla="*/ 2147483647 w 2412"/>
              <a:gd name="T71" fmla="*/ 2147483647 h 2076"/>
              <a:gd name="T72" fmla="*/ 2147483647 w 2412"/>
              <a:gd name="T73" fmla="*/ 2147483647 h 2076"/>
              <a:gd name="T74" fmla="*/ 2147483647 w 2412"/>
              <a:gd name="T75" fmla="*/ 2147483647 h 2076"/>
              <a:gd name="T76" fmla="*/ 2147483647 w 2412"/>
              <a:gd name="T77" fmla="*/ 2147483647 h 2076"/>
              <a:gd name="T78" fmla="*/ 2147483647 w 2412"/>
              <a:gd name="T79" fmla="*/ 2147483647 h 2076"/>
              <a:gd name="T80" fmla="*/ 2147483647 w 2412"/>
              <a:gd name="T81" fmla="*/ 2147483647 h 2076"/>
              <a:gd name="T82" fmla="*/ 2147483647 w 2412"/>
              <a:gd name="T83" fmla="*/ 2147483647 h 2076"/>
              <a:gd name="T84" fmla="*/ 2147483647 w 2412"/>
              <a:gd name="T85" fmla="*/ 2147483647 h 2076"/>
              <a:gd name="T86" fmla="*/ 2147483647 w 2412"/>
              <a:gd name="T87" fmla="*/ 2147483647 h 2076"/>
              <a:gd name="T88" fmla="*/ 2147483647 w 2412"/>
              <a:gd name="T89" fmla="*/ 2147483647 h 2076"/>
              <a:gd name="T90" fmla="*/ 2147483647 w 2412"/>
              <a:gd name="T91" fmla="*/ 2147483647 h 2076"/>
              <a:gd name="T92" fmla="*/ 2147483647 w 2412"/>
              <a:gd name="T93" fmla="*/ 2147483647 h 2076"/>
              <a:gd name="T94" fmla="*/ 2147483647 w 2412"/>
              <a:gd name="T95" fmla="*/ 2147483647 h 2076"/>
              <a:gd name="T96" fmla="*/ 2147483647 w 2412"/>
              <a:gd name="T97" fmla="*/ 2147483647 h 2076"/>
              <a:gd name="T98" fmla="*/ 2147483647 w 2412"/>
              <a:gd name="T99" fmla="*/ 2147483647 h 2076"/>
              <a:gd name="T100" fmla="*/ 2147483647 w 2412"/>
              <a:gd name="T101" fmla="*/ 2147483647 h 2076"/>
              <a:gd name="T102" fmla="*/ 2147483647 w 2412"/>
              <a:gd name="T103" fmla="*/ 2147483647 h 2076"/>
              <a:gd name="T104" fmla="*/ 2147483647 w 2412"/>
              <a:gd name="T105" fmla="*/ 2147483647 h 2076"/>
              <a:gd name="T106" fmla="*/ 2147483647 w 2412"/>
              <a:gd name="T107" fmla="*/ 2147483647 h 20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12"/>
              <a:gd name="T163" fmla="*/ 0 h 2076"/>
              <a:gd name="T164" fmla="*/ 2412 w 2412"/>
              <a:gd name="T165" fmla="*/ 2076 h 20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12" h="2076">
                <a:moveTo>
                  <a:pt x="2293" y="1854"/>
                </a:moveTo>
                <a:lnTo>
                  <a:pt x="2293" y="1854"/>
                </a:lnTo>
                <a:cubicBezTo>
                  <a:pt x="2268" y="1878"/>
                  <a:pt x="2227" y="1877"/>
                  <a:pt x="2203" y="1851"/>
                </a:cubicBezTo>
                <a:cubicBezTo>
                  <a:pt x="2179" y="1825"/>
                  <a:pt x="2180" y="1784"/>
                  <a:pt x="2206" y="1760"/>
                </a:cubicBezTo>
                <a:cubicBezTo>
                  <a:pt x="2232" y="1736"/>
                  <a:pt x="2273" y="1738"/>
                  <a:pt x="2297" y="1763"/>
                </a:cubicBezTo>
                <a:cubicBezTo>
                  <a:pt x="2321" y="1789"/>
                  <a:pt x="2319" y="1830"/>
                  <a:pt x="2293" y="1854"/>
                </a:cubicBezTo>
                <a:close/>
                <a:moveTo>
                  <a:pt x="2073" y="2016"/>
                </a:moveTo>
                <a:lnTo>
                  <a:pt x="2072" y="2016"/>
                </a:lnTo>
                <a:cubicBezTo>
                  <a:pt x="2040" y="2030"/>
                  <a:pt x="2002" y="2016"/>
                  <a:pt x="1988" y="1984"/>
                </a:cubicBezTo>
                <a:cubicBezTo>
                  <a:pt x="1973" y="1951"/>
                  <a:pt x="1988" y="1914"/>
                  <a:pt x="2020" y="1899"/>
                </a:cubicBezTo>
                <a:cubicBezTo>
                  <a:pt x="2053" y="1885"/>
                  <a:pt x="2090" y="1899"/>
                  <a:pt x="2105" y="1931"/>
                </a:cubicBezTo>
                <a:cubicBezTo>
                  <a:pt x="2119" y="1964"/>
                  <a:pt x="2105" y="2002"/>
                  <a:pt x="2073" y="2016"/>
                </a:cubicBezTo>
                <a:close/>
                <a:moveTo>
                  <a:pt x="1790" y="2072"/>
                </a:moveTo>
                <a:lnTo>
                  <a:pt x="1790" y="2072"/>
                </a:lnTo>
                <a:cubicBezTo>
                  <a:pt x="1755" y="2068"/>
                  <a:pt x="1729" y="2037"/>
                  <a:pt x="1733" y="2001"/>
                </a:cubicBezTo>
                <a:cubicBezTo>
                  <a:pt x="1737" y="1966"/>
                  <a:pt x="1768" y="1941"/>
                  <a:pt x="1804" y="1945"/>
                </a:cubicBezTo>
                <a:cubicBezTo>
                  <a:pt x="1839" y="1948"/>
                  <a:pt x="1864" y="1980"/>
                  <a:pt x="1861" y="2015"/>
                </a:cubicBezTo>
                <a:cubicBezTo>
                  <a:pt x="1857" y="2050"/>
                  <a:pt x="1825" y="2076"/>
                  <a:pt x="1790" y="2072"/>
                </a:cubicBezTo>
                <a:close/>
                <a:moveTo>
                  <a:pt x="1522" y="1964"/>
                </a:moveTo>
                <a:lnTo>
                  <a:pt x="1522" y="1964"/>
                </a:lnTo>
                <a:cubicBezTo>
                  <a:pt x="1495" y="1942"/>
                  <a:pt x="1491" y="1901"/>
                  <a:pt x="1514" y="1874"/>
                </a:cubicBezTo>
                <a:cubicBezTo>
                  <a:pt x="1537" y="1847"/>
                  <a:pt x="1577" y="1843"/>
                  <a:pt x="1604" y="1866"/>
                </a:cubicBezTo>
                <a:cubicBezTo>
                  <a:pt x="1631" y="1889"/>
                  <a:pt x="1635" y="1929"/>
                  <a:pt x="1612" y="1956"/>
                </a:cubicBezTo>
                <a:cubicBezTo>
                  <a:pt x="1590" y="1983"/>
                  <a:pt x="1549" y="1987"/>
                  <a:pt x="1522" y="1964"/>
                </a:cubicBezTo>
                <a:close/>
                <a:moveTo>
                  <a:pt x="1340" y="1762"/>
                </a:moveTo>
                <a:lnTo>
                  <a:pt x="1340" y="1762"/>
                </a:lnTo>
                <a:cubicBezTo>
                  <a:pt x="1320" y="1733"/>
                  <a:pt x="1327" y="1693"/>
                  <a:pt x="1357" y="1673"/>
                </a:cubicBezTo>
                <a:cubicBezTo>
                  <a:pt x="1386" y="1653"/>
                  <a:pt x="1426" y="1660"/>
                  <a:pt x="1445" y="1690"/>
                </a:cubicBezTo>
                <a:lnTo>
                  <a:pt x="1446" y="1690"/>
                </a:lnTo>
                <a:cubicBezTo>
                  <a:pt x="1465" y="1719"/>
                  <a:pt x="1458" y="1759"/>
                  <a:pt x="1429" y="1779"/>
                </a:cubicBezTo>
                <a:cubicBezTo>
                  <a:pt x="1400" y="1799"/>
                  <a:pt x="1360" y="1791"/>
                  <a:pt x="1340" y="1762"/>
                </a:cubicBezTo>
                <a:close/>
                <a:moveTo>
                  <a:pt x="1218" y="1519"/>
                </a:moveTo>
                <a:lnTo>
                  <a:pt x="1218" y="1519"/>
                </a:lnTo>
                <a:cubicBezTo>
                  <a:pt x="1206" y="1486"/>
                  <a:pt x="1223" y="1449"/>
                  <a:pt x="1256" y="1437"/>
                </a:cubicBezTo>
                <a:cubicBezTo>
                  <a:pt x="1289" y="1425"/>
                  <a:pt x="1326" y="1442"/>
                  <a:pt x="1338" y="1475"/>
                </a:cubicBezTo>
                <a:lnTo>
                  <a:pt x="1338" y="1476"/>
                </a:lnTo>
                <a:cubicBezTo>
                  <a:pt x="1350" y="1509"/>
                  <a:pt x="1333" y="1546"/>
                  <a:pt x="1300" y="1558"/>
                </a:cubicBezTo>
                <a:cubicBezTo>
                  <a:pt x="1267" y="1570"/>
                  <a:pt x="1230" y="1553"/>
                  <a:pt x="1218" y="1519"/>
                </a:cubicBezTo>
                <a:close/>
                <a:moveTo>
                  <a:pt x="1144" y="1263"/>
                </a:moveTo>
                <a:lnTo>
                  <a:pt x="1144" y="1263"/>
                </a:lnTo>
                <a:cubicBezTo>
                  <a:pt x="1138" y="1228"/>
                  <a:pt x="1161" y="1195"/>
                  <a:pt x="1196" y="1189"/>
                </a:cubicBezTo>
                <a:cubicBezTo>
                  <a:pt x="1230" y="1183"/>
                  <a:pt x="1264" y="1206"/>
                  <a:pt x="1270" y="1241"/>
                </a:cubicBezTo>
                <a:cubicBezTo>
                  <a:pt x="1276" y="1275"/>
                  <a:pt x="1253" y="1309"/>
                  <a:pt x="1218" y="1315"/>
                </a:cubicBezTo>
                <a:cubicBezTo>
                  <a:pt x="1184" y="1321"/>
                  <a:pt x="1150" y="1298"/>
                  <a:pt x="1144" y="1263"/>
                </a:cubicBezTo>
                <a:close/>
                <a:moveTo>
                  <a:pt x="1121" y="999"/>
                </a:moveTo>
                <a:lnTo>
                  <a:pt x="1121" y="999"/>
                </a:lnTo>
                <a:cubicBezTo>
                  <a:pt x="1120" y="964"/>
                  <a:pt x="1148" y="934"/>
                  <a:pt x="1183" y="933"/>
                </a:cubicBezTo>
                <a:cubicBezTo>
                  <a:pt x="1218" y="932"/>
                  <a:pt x="1248" y="959"/>
                  <a:pt x="1249" y="995"/>
                </a:cubicBezTo>
                <a:cubicBezTo>
                  <a:pt x="1250" y="1030"/>
                  <a:pt x="1223" y="1060"/>
                  <a:pt x="1188" y="1061"/>
                </a:cubicBezTo>
                <a:cubicBezTo>
                  <a:pt x="1152" y="1062"/>
                  <a:pt x="1123" y="1035"/>
                  <a:pt x="1121" y="999"/>
                </a:cubicBezTo>
                <a:close/>
                <a:moveTo>
                  <a:pt x="1091" y="759"/>
                </a:moveTo>
                <a:lnTo>
                  <a:pt x="1091" y="759"/>
                </a:lnTo>
                <a:cubicBezTo>
                  <a:pt x="1082" y="725"/>
                  <a:pt x="1103" y="690"/>
                  <a:pt x="1137" y="681"/>
                </a:cubicBezTo>
                <a:cubicBezTo>
                  <a:pt x="1171" y="673"/>
                  <a:pt x="1206" y="693"/>
                  <a:pt x="1215" y="728"/>
                </a:cubicBezTo>
                <a:cubicBezTo>
                  <a:pt x="1223" y="762"/>
                  <a:pt x="1203" y="797"/>
                  <a:pt x="1168" y="806"/>
                </a:cubicBezTo>
                <a:cubicBezTo>
                  <a:pt x="1134" y="814"/>
                  <a:pt x="1099" y="794"/>
                  <a:pt x="1091" y="759"/>
                </a:cubicBezTo>
                <a:close/>
                <a:moveTo>
                  <a:pt x="1014" y="530"/>
                </a:moveTo>
                <a:lnTo>
                  <a:pt x="1014" y="530"/>
                </a:lnTo>
                <a:cubicBezTo>
                  <a:pt x="998" y="499"/>
                  <a:pt x="1010" y="460"/>
                  <a:pt x="1042" y="444"/>
                </a:cubicBezTo>
                <a:cubicBezTo>
                  <a:pt x="1073" y="428"/>
                  <a:pt x="1112" y="440"/>
                  <a:pt x="1128" y="472"/>
                </a:cubicBezTo>
                <a:cubicBezTo>
                  <a:pt x="1144" y="503"/>
                  <a:pt x="1132" y="542"/>
                  <a:pt x="1100" y="558"/>
                </a:cubicBezTo>
                <a:cubicBezTo>
                  <a:pt x="1069" y="574"/>
                  <a:pt x="1030" y="562"/>
                  <a:pt x="1014" y="530"/>
                </a:cubicBezTo>
                <a:close/>
                <a:moveTo>
                  <a:pt x="892" y="320"/>
                </a:moveTo>
                <a:lnTo>
                  <a:pt x="892" y="320"/>
                </a:lnTo>
                <a:cubicBezTo>
                  <a:pt x="870" y="292"/>
                  <a:pt x="875" y="251"/>
                  <a:pt x="903" y="230"/>
                </a:cubicBezTo>
                <a:cubicBezTo>
                  <a:pt x="931" y="208"/>
                  <a:pt x="971" y="213"/>
                  <a:pt x="993" y="241"/>
                </a:cubicBezTo>
                <a:cubicBezTo>
                  <a:pt x="1015" y="269"/>
                  <a:pt x="1010" y="309"/>
                  <a:pt x="982" y="331"/>
                </a:cubicBezTo>
                <a:cubicBezTo>
                  <a:pt x="954" y="353"/>
                  <a:pt x="914" y="348"/>
                  <a:pt x="892" y="320"/>
                </a:cubicBezTo>
                <a:close/>
                <a:moveTo>
                  <a:pt x="728" y="165"/>
                </a:moveTo>
                <a:lnTo>
                  <a:pt x="728" y="165"/>
                </a:lnTo>
                <a:cubicBezTo>
                  <a:pt x="696" y="149"/>
                  <a:pt x="683" y="111"/>
                  <a:pt x="698" y="79"/>
                </a:cubicBezTo>
                <a:cubicBezTo>
                  <a:pt x="714" y="47"/>
                  <a:pt x="752" y="34"/>
                  <a:pt x="784" y="50"/>
                </a:cubicBezTo>
                <a:cubicBezTo>
                  <a:pt x="816" y="65"/>
                  <a:pt x="829" y="103"/>
                  <a:pt x="814" y="135"/>
                </a:cubicBezTo>
                <a:cubicBezTo>
                  <a:pt x="798" y="167"/>
                  <a:pt x="760" y="180"/>
                  <a:pt x="728" y="165"/>
                </a:cubicBezTo>
                <a:close/>
                <a:moveTo>
                  <a:pt x="514" y="131"/>
                </a:moveTo>
                <a:lnTo>
                  <a:pt x="514" y="131"/>
                </a:lnTo>
                <a:cubicBezTo>
                  <a:pt x="479" y="134"/>
                  <a:pt x="448" y="108"/>
                  <a:pt x="445" y="72"/>
                </a:cubicBezTo>
                <a:cubicBezTo>
                  <a:pt x="442" y="37"/>
                  <a:pt x="468" y="6"/>
                  <a:pt x="503" y="3"/>
                </a:cubicBezTo>
                <a:cubicBezTo>
                  <a:pt x="538" y="0"/>
                  <a:pt x="569" y="26"/>
                  <a:pt x="572" y="61"/>
                </a:cubicBezTo>
                <a:cubicBezTo>
                  <a:pt x="575" y="97"/>
                  <a:pt x="549" y="128"/>
                  <a:pt x="514" y="131"/>
                </a:cubicBezTo>
                <a:close/>
                <a:moveTo>
                  <a:pt x="300" y="200"/>
                </a:moveTo>
                <a:lnTo>
                  <a:pt x="300" y="200"/>
                </a:lnTo>
                <a:cubicBezTo>
                  <a:pt x="270" y="218"/>
                  <a:pt x="231" y="209"/>
                  <a:pt x="212" y="179"/>
                </a:cubicBezTo>
                <a:cubicBezTo>
                  <a:pt x="193" y="149"/>
                  <a:pt x="203" y="109"/>
                  <a:pt x="233" y="91"/>
                </a:cubicBezTo>
                <a:cubicBezTo>
                  <a:pt x="263" y="72"/>
                  <a:pt x="302" y="81"/>
                  <a:pt x="321" y="112"/>
                </a:cubicBezTo>
                <a:cubicBezTo>
                  <a:pt x="340" y="142"/>
                  <a:pt x="330" y="181"/>
                  <a:pt x="300" y="200"/>
                </a:cubicBezTo>
                <a:close/>
                <a:moveTo>
                  <a:pt x="122" y="348"/>
                </a:moveTo>
                <a:lnTo>
                  <a:pt x="122" y="348"/>
                </a:lnTo>
                <a:cubicBezTo>
                  <a:pt x="100" y="376"/>
                  <a:pt x="60" y="381"/>
                  <a:pt x="32" y="359"/>
                </a:cubicBezTo>
                <a:cubicBezTo>
                  <a:pt x="4" y="337"/>
                  <a:pt x="0" y="296"/>
                  <a:pt x="22" y="269"/>
                </a:cubicBezTo>
                <a:cubicBezTo>
                  <a:pt x="44" y="241"/>
                  <a:pt x="84" y="236"/>
                  <a:pt x="112" y="258"/>
                </a:cubicBezTo>
                <a:cubicBezTo>
                  <a:pt x="139" y="280"/>
                  <a:pt x="144" y="320"/>
                  <a:pt x="122" y="348"/>
                </a:cubicBezTo>
                <a:close/>
                <a:moveTo>
                  <a:pt x="2052" y="1765"/>
                </a:moveTo>
                <a:lnTo>
                  <a:pt x="2412" y="1531"/>
                </a:lnTo>
                <a:lnTo>
                  <a:pt x="2383" y="1960"/>
                </a:lnTo>
                <a:lnTo>
                  <a:pt x="2052" y="1765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8789" name="Picture 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1142" y="5856290"/>
            <a:ext cx="1746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90" name="Rectangle 69"/>
          <p:cNvSpPr>
            <a:spLocks noChangeArrowheads="1"/>
          </p:cNvSpPr>
          <p:nvPr/>
        </p:nvSpPr>
        <p:spPr bwMode="auto">
          <a:xfrm>
            <a:off x="7222013" y="5416551"/>
            <a:ext cx="64358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1000" b="1">
                <a:cs typeface="Arial" pitchFamily="34" charset="0"/>
              </a:rPr>
              <a:t>Waypoints</a:t>
            </a:r>
            <a:endParaRPr kumimoji="0" lang="en-US" altLang="ja-JP" sz="2000" b="1">
              <a:cs typeface="Arial" pitchFamily="34" charset="0"/>
            </a:endParaRPr>
          </a:p>
        </p:txBody>
      </p:sp>
      <p:sp>
        <p:nvSpPr>
          <p:cNvPr id="458791" name="Rectangle 71"/>
          <p:cNvSpPr>
            <a:spLocks noChangeArrowheads="1"/>
          </p:cNvSpPr>
          <p:nvPr/>
        </p:nvSpPr>
        <p:spPr bwMode="auto">
          <a:xfrm>
            <a:off x="7329925" y="5567366"/>
            <a:ext cx="73096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11125" indent="-111125"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altLang="ja-JP" sz="900" b="1">
                <a:cs typeface="Arial" pitchFamily="34" charset="0"/>
              </a:rPr>
              <a:t>Middleware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792" name="Rectangle 73"/>
          <p:cNvSpPr>
            <a:spLocks noChangeArrowheads="1"/>
          </p:cNvSpPr>
          <p:nvPr/>
        </p:nvSpPr>
        <p:spPr bwMode="auto">
          <a:xfrm>
            <a:off x="7343779" y="5730878"/>
            <a:ext cx="8048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25" indent="-111125"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altLang="ja-JP" sz="900" b="1">
                <a:cs typeface="Arial" pitchFamily="34" charset="0"/>
              </a:rPr>
              <a:t>Intrusion detection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793" name="Picture 76"/>
          <p:cNvSpPr>
            <a:spLocks noChangeAspect="1" noChangeArrowheads="1"/>
          </p:cNvSpPr>
          <p:nvPr/>
        </p:nvSpPr>
        <p:spPr bwMode="auto">
          <a:xfrm>
            <a:off x="5984875" y="5997578"/>
            <a:ext cx="2365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794" name="Picture 79"/>
          <p:cNvSpPr>
            <a:spLocks noChangeAspect="1" noChangeArrowheads="1"/>
          </p:cNvSpPr>
          <p:nvPr/>
        </p:nvSpPr>
        <p:spPr bwMode="auto">
          <a:xfrm>
            <a:off x="5856288" y="4999037"/>
            <a:ext cx="23971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795" name="Freeform 84"/>
          <p:cNvSpPr>
            <a:spLocks noEditPoints="1"/>
          </p:cNvSpPr>
          <p:nvPr/>
        </p:nvSpPr>
        <p:spPr bwMode="auto">
          <a:xfrm>
            <a:off x="6032500" y="5084766"/>
            <a:ext cx="984250" cy="485775"/>
          </a:xfrm>
          <a:custGeom>
            <a:avLst/>
            <a:gdLst>
              <a:gd name="T0" fmla="*/ 2147483647 w 3792"/>
              <a:gd name="T1" fmla="*/ 0 h 1872"/>
              <a:gd name="T2" fmla="*/ 2147483647 w 3792"/>
              <a:gd name="T3" fmla="*/ 2147483647 h 1872"/>
              <a:gd name="T4" fmla="*/ 0 w 3792"/>
              <a:gd name="T5" fmla="*/ 2147483647 h 1872"/>
              <a:gd name="T6" fmla="*/ 2147483647 w 3792"/>
              <a:gd name="T7" fmla="*/ 2147483647 h 1872"/>
              <a:gd name="T8" fmla="*/ 2147483647 w 3792"/>
              <a:gd name="T9" fmla="*/ 2147483647 h 1872"/>
              <a:gd name="T10" fmla="*/ 2147483647 w 3792"/>
              <a:gd name="T11" fmla="*/ 2147483647 h 1872"/>
              <a:gd name="T12" fmla="*/ 2147483647 w 3792"/>
              <a:gd name="T13" fmla="*/ 2147483647 h 1872"/>
              <a:gd name="T14" fmla="*/ 2147483647 w 3792"/>
              <a:gd name="T15" fmla="*/ 2147483647 h 1872"/>
              <a:gd name="T16" fmla="*/ 2147483647 w 3792"/>
              <a:gd name="T17" fmla="*/ 2147483647 h 1872"/>
              <a:gd name="T18" fmla="*/ 2147483647 w 3792"/>
              <a:gd name="T19" fmla="*/ 2147483647 h 1872"/>
              <a:gd name="T20" fmla="*/ 2147483647 w 3792"/>
              <a:gd name="T21" fmla="*/ 2147483647 h 1872"/>
              <a:gd name="T22" fmla="*/ 2147483647 w 3792"/>
              <a:gd name="T23" fmla="*/ 2147483647 h 1872"/>
              <a:gd name="T24" fmla="*/ 2147483647 w 3792"/>
              <a:gd name="T25" fmla="*/ 2147483647 h 1872"/>
              <a:gd name="T26" fmla="*/ 2147483647 w 3792"/>
              <a:gd name="T27" fmla="*/ 2147483647 h 1872"/>
              <a:gd name="T28" fmla="*/ 2147483647 w 3792"/>
              <a:gd name="T29" fmla="*/ 2147483647 h 1872"/>
              <a:gd name="T30" fmla="*/ 2147483647 w 3792"/>
              <a:gd name="T31" fmla="*/ 2147483647 h 1872"/>
              <a:gd name="T32" fmla="*/ 2147483647 w 3792"/>
              <a:gd name="T33" fmla="*/ 2147483647 h 1872"/>
              <a:gd name="T34" fmla="*/ 2147483647 w 3792"/>
              <a:gd name="T35" fmla="*/ 2147483647 h 1872"/>
              <a:gd name="T36" fmla="*/ 2147483647 w 3792"/>
              <a:gd name="T37" fmla="*/ 2147483647 h 1872"/>
              <a:gd name="T38" fmla="*/ 2147483647 w 3792"/>
              <a:gd name="T39" fmla="*/ 2147483647 h 1872"/>
              <a:gd name="T40" fmla="*/ 2147483647 w 3792"/>
              <a:gd name="T41" fmla="*/ 2147483647 h 1872"/>
              <a:gd name="T42" fmla="*/ 2147483647 w 3792"/>
              <a:gd name="T43" fmla="*/ 2147483647 h 1872"/>
              <a:gd name="T44" fmla="*/ 2147483647 w 3792"/>
              <a:gd name="T45" fmla="*/ 2147483647 h 1872"/>
              <a:gd name="T46" fmla="*/ 2147483647 w 3792"/>
              <a:gd name="T47" fmla="*/ 2147483647 h 1872"/>
              <a:gd name="T48" fmla="*/ 2147483647 w 3792"/>
              <a:gd name="T49" fmla="*/ 2147483647 h 1872"/>
              <a:gd name="T50" fmla="*/ 2147483647 w 3792"/>
              <a:gd name="T51" fmla="*/ 2147483647 h 1872"/>
              <a:gd name="T52" fmla="*/ 2147483647 w 3792"/>
              <a:gd name="T53" fmla="*/ 2147483647 h 1872"/>
              <a:gd name="T54" fmla="*/ 2147483647 w 3792"/>
              <a:gd name="T55" fmla="*/ 2147483647 h 1872"/>
              <a:gd name="T56" fmla="*/ 2147483647 w 3792"/>
              <a:gd name="T57" fmla="*/ 2147483647 h 1872"/>
              <a:gd name="T58" fmla="*/ 2147483647 w 3792"/>
              <a:gd name="T59" fmla="*/ 2147483647 h 1872"/>
              <a:gd name="T60" fmla="*/ 2147483647 w 3792"/>
              <a:gd name="T61" fmla="*/ 2147483647 h 1872"/>
              <a:gd name="T62" fmla="*/ 2147483647 w 3792"/>
              <a:gd name="T63" fmla="*/ 2147483647 h 1872"/>
              <a:gd name="T64" fmla="*/ 2147483647 w 3792"/>
              <a:gd name="T65" fmla="*/ 2147483647 h 1872"/>
              <a:gd name="T66" fmla="*/ 2147483647 w 3792"/>
              <a:gd name="T67" fmla="*/ 2147483647 h 1872"/>
              <a:gd name="T68" fmla="*/ 2147483647 w 3792"/>
              <a:gd name="T69" fmla="*/ 2147483647 h 1872"/>
              <a:gd name="T70" fmla="*/ 2147483647 w 3792"/>
              <a:gd name="T71" fmla="*/ 2147483647 h 1872"/>
              <a:gd name="T72" fmla="*/ 2147483647 w 3792"/>
              <a:gd name="T73" fmla="*/ 2147483647 h 1872"/>
              <a:gd name="T74" fmla="*/ 2147483647 w 3792"/>
              <a:gd name="T75" fmla="*/ 2147483647 h 1872"/>
              <a:gd name="T76" fmla="*/ 2147483647 w 3792"/>
              <a:gd name="T77" fmla="*/ 2147483647 h 1872"/>
              <a:gd name="T78" fmla="*/ 2147483647 w 3792"/>
              <a:gd name="T79" fmla="*/ 2147483647 h 1872"/>
              <a:gd name="T80" fmla="*/ 2147483647 w 3792"/>
              <a:gd name="T81" fmla="*/ 2147483647 h 1872"/>
              <a:gd name="T82" fmla="*/ 2147483647 w 3792"/>
              <a:gd name="T83" fmla="*/ 2147483647 h 1872"/>
              <a:gd name="T84" fmla="*/ 2147483647 w 3792"/>
              <a:gd name="T85" fmla="*/ 2147483647 h 1872"/>
              <a:gd name="T86" fmla="*/ 2147483647 w 3792"/>
              <a:gd name="T87" fmla="*/ 2147483647 h 1872"/>
              <a:gd name="T88" fmla="*/ 2147483647 w 3792"/>
              <a:gd name="T89" fmla="*/ 2147483647 h 1872"/>
              <a:gd name="T90" fmla="*/ 2147483647 w 3792"/>
              <a:gd name="T91" fmla="*/ 2147483647 h 1872"/>
              <a:gd name="T92" fmla="*/ 2147483647 w 3792"/>
              <a:gd name="T93" fmla="*/ 2147483647 h 1872"/>
              <a:gd name="T94" fmla="*/ 2147483647 w 3792"/>
              <a:gd name="T95" fmla="*/ 2147483647 h 1872"/>
              <a:gd name="T96" fmla="*/ 2147483647 w 3792"/>
              <a:gd name="T97" fmla="*/ 2147483647 h 1872"/>
              <a:gd name="T98" fmla="*/ 2147483647 w 3792"/>
              <a:gd name="T99" fmla="*/ 2147483647 h 1872"/>
              <a:gd name="T100" fmla="*/ 2147483647 w 3792"/>
              <a:gd name="T101" fmla="*/ 2147483647 h 1872"/>
              <a:gd name="T102" fmla="*/ 2147483647 w 3792"/>
              <a:gd name="T103" fmla="*/ 2147483647 h 1872"/>
              <a:gd name="T104" fmla="*/ 2147483647 w 3792"/>
              <a:gd name="T105" fmla="*/ 2147483647 h 1872"/>
              <a:gd name="T106" fmla="*/ 2147483647 w 3792"/>
              <a:gd name="T107" fmla="*/ 2147483647 h 1872"/>
              <a:gd name="T108" fmla="*/ 2147483647 w 3792"/>
              <a:gd name="T109" fmla="*/ 2147483647 h 1872"/>
              <a:gd name="T110" fmla="*/ 2147483647 w 3792"/>
              <a:gd name="T111" fmla="*/ 2147483647 h 1872"/>
              <a:gd name="T112" fmla="*/ 2147483647 w 3792"/>
              <a:gd name="T113" fmla="*/ 2147483647 h 1872"/>
              <a:gd name="T114" fmla="*/ 2147483647 w 3792"/>
              <a:gd name="T115" fmla="*/ 2147483647 h 1872"/>
              <a:gd name="T116" fmla="*/ 2147483647 w 3792"/>
              <a:gd name="T117" fmla="*/ 2147483647 h 1872"/>
              <a:gd name="T118" fmla="*/ 2147483647 w 3792"/>
              <a:gd name="T119" fmla="*/ 2147483647 h 1872"/>
              <a:gd name="T120" fmla="*/ 2147483647 w 3792"/>
              <a:gd name="T121" fmla="*/ 2147483647 h 1872"/>
              <a:gd name="T122" fmla="*/ 2147483647 w 3792"/>
              <a:gd name="T123" fmla="*/ 2147483647 h 1872"/>
              <a:gd name="T124" fmla="*/ 2147483647 w 3792"/>
              <a:gd name="T125" fmla="*/ 2147483647 h 18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92"/>
              <a:gd name="T190" fmla="*/ 0 h 1872"/>
              <a:gd name="T191" fmla="*/ 3792 w 3792"/>
              <a:gd name="T192" fmla="*/ 1872 h 18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92" h="1872">
                <a:moveTo>
                  <a:pt x="66" y="0"/>
                </a:moveTo>
                <a:lnTo>
                  <a:pt x="66" y="0"/>
                </a:lnTo>
                <a:cubicBezTo>
                  <a:pt x="102" y="1"/>
                  <a:pt x="130" y="31"/>
                  <a:pt x="129" y="66"/>
                </a:cubicBezTo>
                <a:cubicBezTo>
                  <a:pt x="128" y="101"/>
                  <a:pt x="98" y="129"/>
                  <a:pt x="63" y="128"/>
                </a:cubicBezTo>
                <a:cubicBezTo>
                  <a:pt x="27" y="128"/>
                  <a:pt x="0" y="98"/>
                  <a:pt x="0" y="63"/>
                </a:cubicBezTo>
                <a:cubicBezTo>
                  <a:pt x="1" y="27"/>
                  <a:pt x="31" y="0"/>
                  <a:pt x="66" y="0"/>
                </a:cubicBezTo>
                <a:close/>
                <a:moveTo>
                  <a:pt x="326" y="13"/>
                </a:moveTo>
                <a:lnTo>
                  <a:pt x="326" y="13"/>
                </a:lnTo>
                <a:cubicBezTo>
                  <a:pt x="361" y="16"/>
                  <a:pt x="387" y="47"/>
                  <a:pt x="384" y="82"/>
                </a:cubicBezTo>
                <a:cubicBezTo>
                  <a:pt x="381" y="118"/>
                  <a:pt x="350" y="144"/>
                  <a:pt x="315" y="141"/>
                </a:cubicBezTo>
                <a:cubicBezTo>
                  <a:pt x="280" y="138"/>
                  <a:pt x="253" y="107"/>
                  <a:pt x="256" y="71"/>
                </a:cubicBezTo>
                <a:cubicBezTo>
                  <a:pt x="259" y="36"/>
                  <a:pt x="290" y="10"/>
                  <a:pt x="326" y="13"/>
                </a:cubicBezTo>
                <a:close/>
                <a:moveTo>
                  <a:pt x="584" y="44"/>
                </a:moveTo>
                <a:lnTo>
                  <a:pt x="584" y="44"/>
                </a:lnTo>
                <a:lnTo>
                  <a:pt x="587" y="45"/>
                </a:lnTo>
                <a:cubicBezTo>
                  <a:pt x="621" y="51"/>
                  <a:pt x="644" y="85"/>
                  <a:pt x="637" y="120"/>
                </a:cubicBezTo>
                <a:cubicBezTo>
                  <a:pt x="631" y="154"/>
                  <a:pt x="597" y="177"/>
                  <a:pt x="562" y="170"/>
                </a:cubicBezTo>
                <a:lnTo>
                  <a:pt x="565" y="171"/>
                </a:lnTo>
                <a:cubicBezTo>
                  <a:pt x="530" y="166"/>
                  <a:pt x="506" y="133"/>
                  <a:pt x="511" y="98"/>
                </a:cubicBezTo>
                <a:cubicBezTo>
                  <a:pt x="516" y="63"/>
                  <a:pt x="549" y="39"/>
                  <a:pt x="584" y="44"/>
                </a:cubicBezTo>
                <a:close/>
                <a:moveTo>
                  <a:pt x="840" y="99"/>
                </a:moveTo>
                <a:lnTo>
                  <a:pt x="840" y="99"/>
                </a:lnTo>
                <a:cubicBezTo>
                  <a:pt x="875" y="107"/>
                  <a:pt x="896" y="142"/>
                  <a:pt x="887" y="176"/>
                </a:cubicBezTo>
                <a:cubicBezTo>
                  <a:pt x="879" y="211"/>
                  <a:pt x="844" y="231"/>
                  <a:pt x="810" y="223"/>
                </a:cubicBezTo>
                <a:lnTo>
                  <a:pt x="809" y="223"/>
                </a:lnTo>
                <a:cubicBezTo>
                  <a:pt x="775" y="214"/>
                  <a:pt x="754" y="180"/>
                  <a:pt x="763" y="145"/>
                </a:cubicBezTo>
                <a:cubicBezTo>
                  <a:pt x="771" y="111"/>
                  <a:pt x="806" y="90"/>
                  <a:pt x="840" y="99"/>
                </a:cubicBezTo>
                <a:close/>
                <a:moveTo>
                  <a:pt x="1092" y="173"/>
                </a:moveTo>
                <a:lnTo>
                  <a:pt x="1092" y="173"/>
                </a:lnTo>
                <a:cubicBezTo>
                  <a:pt x="1126" y="186"/>
                  <a:pt x="1143" y="222"/>
                  <a:pt x="1131" y="256"/>
                </a:cubicBezTo>
                <a:cubicBezTo>
                  <a:pt x="1118" y="289"/>
                  <a:pt x="1082" y="306"/>
                  <a:pt x="1048" y="294"/>
                </a:cubicBezTo>
                <a:cubicBezTo>
                  <a:pt x="1015" y="281"/>
                  <a:pt x="998" y="245"/>
                  <a:pt x="1010" y="211"/>
                </a:cubicBezTo>
                <a:cubicBezTo>
                  <a:pt x="1022" y="178"/>
                  <a:pt x="1059" y="161"/>
                  <a:pt x="1092" y="173"/>
                </a:cubicBezTo>
                <a:close/>
                <a:moveTo>
                  <a:pt x="1334" y="270"/>
                </a:moveTo>
                <a:lnTo>
                  <a:pt x="1334" y="270"/>
                </a:lnTo>
                <a:cubicBezTo>
                  <a:pt x="1366" y="284"/>
                  <a:pt x="1381" y="322"/>
                  <a:pt x="1367" y="354"/>
                </a:cubicBezTo>
                <a:cubicBezTo>
                  <a:pt x="1353" y="387"/>
                  <a:pt x="1315" y="401"/>
                  <a:pt x="1283" y="387"/>
                </a:cubicBezTo>
                <a:cubicBezTo>
                  <a:pt x="1250" y="373"/>
                  <a:pt x="1235" y="335"/>
                  <a:pt x="1249" y="303"/>
                </a:cubicBezTo>
                <a:cubicBezTo>
                  <a:pt x="1263" y="271"/>
                  <a:pt x="1301" y="256"/>
                  <a:pt x="1334" y="270"/>
                </a:cubicBezTo>
                <a:close/>
                <a:moveTo>
                  <a:pt x="1566" y="397"/>
                </a:moveTo>
                <a:lnTo>
                  <a:pt x="1566" y="397"/>
                </a:lnTo>
                <a:cubicBezTo>
                  <a:pt x="1596" y="415"/>
                  <a:pt x="1606" y="455"/>
                  <a:pt x="1587" y="485"/>
                </a:cubicBezTo>
                <a:cubicBezTo>
                  <a:pt x="1569" y="515"/>
                  <a:pt x="1529" y="524"/>
                  <a:pt x="1499" y="506"/>
                </a:cubicBezTo>
                <a:cubicBezTo>
                  <a:pt x="1469" y="487"/>
                  <a:pt x="1460" y="448"/>
                  <a:pt x="1478" y="418"/>
                </a:cubicBezTo>
                <a:cubicBezTo>
                  <a:pt x="1497" y="388"/>
                  <a:pt x="1536" y="378"/>
                  <a:pt x="1566" y="397"/>
                </a:cubicBezTo>
                <a:close/>
                <a:moveTo>
                  <a:pt x="1777" y="561"/>
                </a:moveTo>
                <a:lnTo>
                  <a:pt x="1777" y="561"/>
                </a:lnTo>
                <a:cubicBezTo>
                  <a:pt x="1803" y="585"/>
                  <a:pt x="1805" y="625"/>
                  <a:pt x="1782" y="652"/>
                </a:cubicBezTo>
                <a:cubicBezTo>
                  <a:pt x="1758" y="678"/>
                  <a:pt x="1717" y="680"/>
                  <a:pt x="1691" y="656"/>
                </a:cubicBezTo>
                <a:cubicBezTo>
                  <a:pt x="1665" y="633"/>
                  <a:pt x="1663" y="592"/>
                  <a:pt x="1686" y="566"/>
                </a:cubicBezTo>
                <a:cubicBezTo>
                  <a:pt x="1710" y="540"/>
                  <a:pt x="1751" y="538"/>
                  <a:pt x="1777" y="561"/>
                </a:cubicBezTo>
                <a:close/>
                <a:moveTo>
                  <a:pt x="1936" y="797"/>
                </a:moveTo>
                <a:lnTo>
                  <a:pt x="1936" y="797"/>
                </a:lnTo>
                <a:cubicBezTo>
                  <a:pt x="1948" y="831"/>
                  <a:pt x="1931" y="867"/>
                  <a:pt x="1897" y="880"/>
                </a:cubicBezTo>
                <a:cubicBezTo>
                  <a:pt x="1864" y="892"/>
                  <a:pt x="1827" y="875"/>
                  <a:pt x="1815" y="841"/>
                </a:cubicBezTo>
                <a:cubicBezTo>
                  <a:pt x="1803" y="808"/>
                  <a:pt x="1820" y="771"/>
                  <a:pt x="1853" y="759"/>
                </a:cubicBezTo>
                <a:cubicBezTo>
                  <a:pt x="1887" y="747"/>
                  <a:pt x="1923" y="764"/>
                  <a:pt x="1936" y="797"/>
                </a:cubicBezTo>
                <a:close/>
                <a:moveTo>
                  <a:pt x="1978" y="1059"/>
                </a:moveTo>
                <a:lnTo>
                  <a:pt x="1978" y="1059"/>
                </a:lnTo>
                <a:cubicBezTo>
                  <a:pt x="1985" y="1094"/>
                  <a:pt x="1962" y="1127"/>
                  <a:pt x="1927" y="1134"/>
                </a:cubicBezTo>
                <a:cubicBezTo>
                  <a:pt x="1893" y="1141"/>
                  <a:pt x="1859" y="1118"/>
                  <a:pt x="1852" y="1083"/>
                </a:cubicBezTo>
                <a:cubicBezTo>
                  <a:pt x="1846" y="1049"/>
                  <a:pt x="1868" y="1015"/>
                  <a:pt x="1903" y="1008"/>
                </a:cubicBezTo>
                <a:cubicBezTo>
                  <a:pt x="1938" y="1002"/>
                  <a:pt x="1971" y="1024"/>
                  <a:pt x="1978" y="1059"/>
                </a:cubicBezTo>
                <a:close/>
                <a:moveTo>
                  <a:pt x="2066" y="1276"/>
                </a:moveTo>
                <a:lnTo>
                  <a:pt x="2066" y="1276"/>
                </a:lnTo>
                <a:cubicBezTo>
                  <a:pt x="2084" y="1307"/>
                  <a:pt x="2073" y="1346"/>
                  <a:pt x="2042" y="1363"/>
                </a:cubicBezTo>
                <a:cubicBezTo>
                  <a:pt x="2011" y="1381"/>
                  <a:pt x="1972" y="1370"/>
                  <a:pt x="1955" y="1339"/>
                </a:cubicBezTo>
                <a:cubicBezTo>
                  <a:pt x="1937" y="1308"/>
                  <a:pt x="1948" y="1269"/>
                  <a:pt x="1979" y="1252"/>
                </a:cubicBezTo>
                <a:cubicBezTo>
                  <a:pt x="2009" y="1234"/>
                  <a:pt x="2049" y="1245"/>
                  <a:pt x="2066" y="1276"/>
                </a:cubicBezTo>
                <a:close/>
                <a:moveTo>
                  <a:pt x="2214" y="1463"/>
                </a:moveTo>
                <a:lnTo>
                  <a:pt x="2214" y="1463"/>
                </a:lnTo>
                <a:cubicBezTo>
                  <a:pt x="2239" y="1488"/>
                  <a:pt x="2239" y="1528"/>
                  <a:pt x="2214" y="1553"/>
                </a:cubicBezTo>
                <a:cubicBezTo>
                  <a:pt x="2189" y="1578"/>
                  <a:pt x="2148" y="1578"/>
                  <a:pt x="2124" y="1553"/>
                </a:cubicBezTo>
                <a:lnTo>
                  <a:pt x="2123" y="1553"/>
                </a:lnTo>
                <a:cubicBezTo>
                  <a:pt x="2098" y="1528"/>
                  <a:pt x="2099" y="1487"/>
                  <a:pt x="2124" y="1462"/>
                </a:cubicBezTo>
                <a:cubicBezTo>
                  <a:pt x="2149" y="1437"/>
                  <a:pt x="2189" y="1438"/>
                  <a:pt x="2214" y="1463"/>
                </a:cubicBezTo>
                <a:close/>
                <a:moveTo>
                  <a:pt x="2403" y="1610"/>
                </a:moveTo>
                <a:lnTo>
                  <a:pt x="2404" y="1610"/>
                </a:lnTo>
                <a:cubicBezTo>
                  <a:pt x="2434" y="1628"/>
                  <a:pt x="2444" y="1668"/>
                  <a:pt x="2425" y="1698"/>
                </a:cubicBezTo>
                <a:cubicBezTo>
                  <a:pt x="2407" y="1728"/>
                  <a:pt x="2368" y="1738"/>
                  <a:pt x="2337" y="1720"/>
                </a:cubicBezTo>
                <a:lnTo>
                  <a:pt x="2337" y="1719"/>
                </a:lnTo>
                <a:cubicBezTo>
                  <a:pt x="2307" y="1701"/>
                  <a:pt x="2297" y="1662"/>
                  <a:pt x="2316" y="1632"/>
                </a:cubicBezTo>
                <a:cubicBezTo>
                  <a:pt x="2334" y="1601"/>
                  <a:pt x="2373" y="1592"/>
                  <a:pt x="2403" y="1610"/>
                </a:cubicBezTo>
                <a:close/>
                <a:moveTo>
                  <a:pt x="2620" y="1707"/>
                </a:moveTo>
                <a:lnTo>
                  <a:pt x="2620" y="1707"/>
                </a:lnTo>
                <a:cubicBezTo>
                  <a:pt x="2654" y="1716"/>
                  <a:pt x="2674" y="1751"/>
                  <a:pt x="2665" y="1785"/>
                </a:cubicBezTo>
                <a:cubicBezTo>
                  <a:pt x="2656" y="1819"/>
                  <a:pt x="2621" y="1840"/>
                  <a:pt x="2587" y="1831"/>
                </a:cubicBezTo>
                <a:cubicBezTo>
                  <a:pt x="2553" y="1822"/>
                  <a:pt x="2533" y="1787"/>
                  <a:pt x="2542" y="1752"/>
                </a:cubicBezTo>
                <a:cubicBezTo>
                  <a:pt x="2551" y="1718"/>
                  <a:pt x="2586" y="1698"/>
                  <a:pt x="2620" y="1707"/>
                </a:cubicBezTo>
                <a:close/>
                <a:moveTo>
                  <a:pt x="2852" y="1742"/>
                </a:moveTo>
                <a:lnTo>
                  <a:pt x="2852" y="1742"/>
                </a:lnTo>
                <a:cubicBezTo>
                  <a:pt x="2887" y="1740"/>
                  <a:pt x="2918" y="1767"/>
                  <a:pt x="2920" y="1802"/>
                </a:cubicBezTo>
                <a:cubicBezTo>
                  <a:pt x="2922" y="1837"/>
                  <a:pt x="2895" y="1868"/>
                  <a:pt x="2860" y="1870"/>
                </a:cubicBezTo>
                <a:cubicBezTo>
                  <a:pt x="2824" y="1872"/>
                  <a:pt x="2794" y="1845"/>
                  <a:pt x="2792" y="1810"/>
                </a:cubicBezTo>
                <a:cubicBezTo>
                  <a:pt x="2790" y="1774"/>
                  <a:pt x="2817" y="1744"/>
                  <a:pt x="2852" y="1742"/>
                </a:cubicBezTo>
                <a:close/>
                <a:moveTo>
                  <a:pt x="3100" y="1719"/>
                </a:moveTo>
                <a:lnTo>
                  <a:pt x="3100" y="1719"/>
                </a:lnTo>
                <a:cubicBezTo>
                  <a:pt x="3135" y="1713"/>
                  <a:pt x="3168" y="1737"/>
                  <a:pt x="3174" y="1772"/>
                </a:cubicBezTo>
                <a:cubicBezTo>
                  <a:pt x="3180" y="1806"/>
                  <a:pt x="3156" y="1839"/>
                  <a:pt x="3121" y="1845"/>
                </a:cubicBezTo>
                <a:cubicBezTo>
                  <a:pt x="3086" y="1851"/>
                  <a:pt x="3053" y="1827"/>
                  <a:pt x="3047" y="1793"/>
                </a:cubicBezTo>
                <a:cubicBezTo>
                  <a:pt x="3042" y="1758"/>
                  <a:pt x="3065" y="1725"/>
                  <a:pt x="3100" y="1719"/>
                </a:cubicBezTo>
                <a:close/>
                <a:moveTo>
                  <a:pt x="3335" y="1663"/>
                </a:moveTo>
                <a:lnTo>
                  <a:pt x="3335" y="1663"/>
                </a:lnTo>
                <a:cubicBezTo>
                  <a:pt x="3368" y="1650"/>
                  <a:pt x="3405" y="1665"/>
                  <a:pt x="3419" y="1698"/>
                </a:cubicBezTo>
                <a:cubicBezTo>
                  <a:pt x="3432" y="1731"/>
                  <a:pt x="3416" y="1768"/>
                  <a:pt x="3383" y="1781"/>
                </a:cubicBezTo>
                <a:lnTo>
                  <a:pt x="3383" y="1782"/>
                </a:lnTo>
                <a:cubicBezTo>
                  <a:pt x="3350" y="1795"/>
                  <a:pt x="3313" y="1779"/>
                  <a:pt x="3300" y="1746"/>
                </a:cubicBezTo>
                <a:cubicBezTo>
                  <a:pt x="3287" y="1713"/>
                  <a:pt x="3302" y="1676"/>
                  <a:pt x="3335" y="1663"/>
                </a:cubicBezTo>
                <a:close/>
                <a:moveTo>
                  <a:pt x="3392" y="1519"/>
                </a:moveTo>
                <a:lnTo>
                  <a:pt x="3792" y="1363"/>
                </a:lnTo>
                <a:lnTo>
                  <a:pt x="3677" y="1777"/>
                </a:lnTo>
                <a:lnTo>
                  <a:pt x="3392" y="1519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58796" name="Group 161"/>
          <p:cNvGrpSpPr>
            <a:grpSpLocks/>
          </p:cNvGrpSpPr>
          <p:nvPr/>
        </p:nvGrpSpPr>
        <p:grpSpPr bwMode="auto">
          <a:xfrm>
            <a:off x="2500317" y="2513015"/>
            <a:ext cx="4573587" cy="531812"/>
            <a:chOff x="2500298" y="2506927"/>
            <a:chExt cx="4573620" cy="524934"/>
          </a:xfrm>
        </p:grpSpPr>
        <p:cxnSp>
          <p:nvCxnSpPr>
            <p:cNvPr id="458797" name="Straight Arrow Connector 158"/>
            <p:cNvCxnSpPr>
              <a:cxnSpLocks noChangeShapeType="1"/>
            </p:cNvCxnSpPr>
            <p:nvPr/>
          </p:nvCxnSpPr>
          <p:spPr bwMode="auto">
            <a:xfrm rot="5400000">
              <a:off x="4538119" y="2768600"/>
              <a:ext cx="524934" cy="1588"/>
            </a:xfrm>
            <a:prstGeom prst="straightConnector1">
              <a:avLst/>
            </a:prstGeom>
            <a:noFill/>
            <a:ln w="38100" cap="rnd" algn="ctr">
              <a:solidFill>
                <a:schemeClr val="bg2"/>
              </a:solidFill>
              <a:prstDash val="sysDot"/>
              <a:bevel/>
              <a:headEnd/>
              <a:tailEnd type="triangle" w="med" len="med"/>
            </a:ln>
          </p:spPr>
        </p:cxnSp>
        <p:cxnSp>
          <p:nvCxnSpPr>
            <p:cNvPr id="458798" name="Straight Arrow Connector 159"/>
            <p:cNvCxnSpPr>
              <a:cxnSpLocks noChangeShapeType="1"/>
            </p:cNvCxnSpPr>
            <p:nvPr/>
          </p:nvCxnSpPr>
          <p:spPr bwMode="auto">
            <a:xfrm rot="5400000">
              <a:off x="6810657" y="2768600"/>
              <a:ext cx="524934" cy="1588"/>
            </a:xfrm>
            <a:prstGeom prst="straightConnector1">
              <a:avLst/>
            </a:prstGeom>
            <a:noFill/>
            <a:ln w="38100" cap="rnd" algn="ctr">
              <a:solidFill>
                <a:schemeClr val="bg2"/>
              </a:solidFill>
              <a:prstDash val="sysDot"/>
              <a:bevel/>
              <a:headEnd/>
              <a:tailEnd type="triangle" w="med" len="med"/>
            </a:ln>
          </p:spPr>
        </p:cxnSp>
        <p:cxnSp>
          <p:nvCxnSpPr>
            <p:cNvPr id="458799" name="Straight Arrow Connector 160"/>
            <p:cNvCxnSpPr>
              <a:cxnSpLocks noChangeShapeType="1"/>
            </p:cNvCxnSpPr>
            <p:nvPr/>
          </p:nvCxnSpPr>
          <p:spPr bwMode="auto">
            <a:xfrm rot="5400000">
              <a:off x="2238625" y="2768600"/>
              <a:ext cx="524934" cy="1588"/>
            </a:xfrm>
            <a:prstGeom prst="straightConnector1">
              <a:avLst/>
            </a:prstGeom>
            <a:noFill/>
            <a:ln w="38100" cap="rnd" algn="ctr">
              <a:solidFill>
                <a:schemeClr val="bg2"/>
              </a:solidFill>
              <a:prstDash val="sysDot"/>
              <a:bevel/>
              <a:headEnd/>
              <a:tailEnd type="triangle" w="med" len="med"/>
            </a:ln>
          </p:spPr>
        </p:cxnSp>
      </p:grpSp>
      <p:sp>
        <p:nvSpPr>
          <p:cNvPr id="164" name="Oval 163"/>
          <p:cNvSpPr/>
          <p:nvPr/>
        </p:nvSpPr>
        <p:spPr bwMode="auto">
          <a:xfrm>
            <a:off x="2252667" y="5751516"/>
            <a:ext cx="134937" cy="134937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A568D2"/>
              </a:gs>
            </a:gsLst>
          </a:gra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endParaRPr lang="ru-RU" b="1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5335592" y="5861049"/>
            <a:ext cx="134937" cy="134939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A568D2"/>
              </a:gs>
            </a:gsLst>
          </a:gra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endParaRPr lang="ru-RU" b="1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3870" name="Freeform 78"/>
          <p:cNvSpPr>
            <a:spLocks/>
          </p:cNvSpPr>
          <p:nvPr/>
        </p:nvSpPr>
        <p:spPr bwMode="auto">
          <a:xfrm>
            <a:off x="6003929" y="6015041"/>
            <a:ext cx="169863" cy="166687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328" y="0"/>
              </a:cxn>
              <a:cxn ang="0">
                <a:pos x="328" y="0"/>
              </a:cxn>
              <a:cxn ang="0">
                <a:pos x="328" y="0"/>
              </a:cxn>
              <a:cxn ang="0">
                <a:pos x="656" y="320"/>
              </a:cxn>
              <a:cxn ang="0">
                <a:pos x="656" y="320"/>
              </a:cxn>
              <a:cxn ang="0">
                <a:pos x="656" y="320"/>
              </a:cxn>
              <a:cxn ang="0">
                <a:pos x="328" y="640"/>
              </a:cxn>
              <a:cxn ang="0">
                <a:pos x="328" y="640"/>
              </a:cxn>
              <a:cxn ang="0">
                <a:pos x="328" y="640"/>
              </a:cxn>
              <a:cxn ang="0">
                <a:pos x="0" y="320"/>
              </a:cxn>
              <a:cxn ang="0">
                <a:pos x="0" y="320"/>
              </a:cxn>
            </a:cxnLst>
            <a:rect l="0" t="0" r="r" b="b"/>
            <a:pathLst>
              <a:path w="656" h="640">
                <a:moveTo>
                  <a:pt x="0" y="320"/>
                </a:moveTo>
                <a:cubicBezTo>
                  <a:pt x="0" y="144"/>
                  <a:pt x="147" y="0"/>
                  <a:pt x="328" y="0"/>
                </a:cubicBezTo>
                <a:cubicBezTo>
                  <a:pt x="328" y="0"/>
                  <a:pt x="328" y="0"/>
                  <a:pt x="328" y="0"/>
                </a:cubicBezTo>
                <a:lnTo>
                  <a:pt x="328" y="0"/>
                </a:lnTo>
                <a:cubicBezTo>
                  <a:pt x="510" y="0"/>
                  <a:pt x="656" y="144"/>
                  <a:pt x="656" y="320"/>
                </a:cubicBezTo>
                <a:cubicBezTo>
                  <a:pt x="656" y="320"/>
                  <a:pt x="656" y="320"/>
                  <a:pt x="656" y="320"/>
                </a:cubicBezTo>
                <a:lnTo>
                  <a:pt x="656" y="320"/>
                </a:lnTo>
                <a:cubicBezTo>
                  <a:pt x="656" y="497"/>
                  <a:pt x="510" y="640"/>
                  <a:pt x="328" y="640"/>
                </a:cubicBezTo>
                <a:cubicBezTo>
                  <a:pt x="328" y="640"/>
                  <a:pt x="328" y="640"/>
                  <a:pt x="328" y="640"/>
                </a:cubicBezTo>
                <a:lnTo>
                  <a:pt x="328" y="640"/>
                </a:lnTo>
                <a:cubicBezTo>
                  <a:pt x="147" y="640"/>
                  <a:pt x="0" y="497"/>
                  <a:pt x="0" y="320"/>
                </a:cubicBezTo>
                <a:cubicBezTo>
                  <a:pt x="0" y="320"/>
                  <a:pt x="0" y="320"/>
                  <a:pt x="0" y="32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33873" name="Freeform 81"/>
          <p:cNvSpPr>
            <a:spLocks/>
          </p:cNvSpPr>
          <p:nvPr/>
        </p:nvSpPr>
        <p:spPr bwMode="auto">
          <a:xfrm>
            <a:off x="5873754" y="5018091"/>
            <a:ext cx="174625" cy="166687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336" y="0"/>
              </a:cxn>
              <a:cxn ang="0">
                <a:pos x="336" y="0"/>
              </a:cxn>
              <a:cxn ang="0">
                <a:pos x="336" y="0"/>
              </a:cxn>
              <a:cxn ang="0">
                <a:pos x="672" y="320"/>
              </a:cxn>
              <a:cxn ang="0">
                <a:pos x="672" y="320"/>
              </a:cxn>
              <a:cxn ang="0">
                <a:pos x="672" y="320"/>
              </a:cxn>
              <a:cxn ang="0">
                <a:pos x="336" y="640"/>
              </a:cxn>
              <a:cxn ang="0">
                <a:pos x="336" y="640"/>
              </a:cxn>
              <a:cxn ang="0">
                <a:pos x="336" y="640"/>
              </a:cxn>
              <a:cxn ang="0">
                <a:pos x="0" y="320"/>
              </a:cxn>
              <a:cxn ang="0">
                <a:pos x="0" y="320"/>
              </a:cxn>
            </a:cxnLst>
            <a:rect l="0" t="0" r="r" b="b"/>
            <a:pathLst>
              <a:path w="672" h="640">
                <a:moveTo>
                  <a:pt x="0" y="320"/>
                </a:moveTo>
                <a:cubicBezTo>
                  <a:pt x="0" y="144"/>
                  <a:pt x="151" y="0"/>
                  <a:pt x="336" y="0"/>
                </a:cubicBezTo>
                <a:cubicBezTo>
                  <a:pt x="336" y="0"/>
                  <a:pt x="336" y="0"/>
                  <a:pt x="336" y="0"/>
                </a:cubicBezTo>
                <a:lnTo>
                  <a:pt x="336" y="0"/>
                </a:lnTo>
                <a:cubicBezTo>
                  <a:pt x="522" y="0"/>
                  <a:pt x="672" y="144"/>
                  <a:pt x="672" y="320"/>
                </a:cubicBezTo>
                <a:cubicBezTo>
                  <a:pt x="672" y="320"/>
                  <a:pt x="672" y="320"/>
                  <a:pt x="672" y="320"/>
                </a:cubicBezTo>
                <a:lnTo>
                  <a:pt x="672" y="320"/>
                </a:lnTo>
                <a:cubicBezTo>
                  <a:pt x="672" y="497"/>
                  <a:pt x="522" y="640"/>
                  <a:pt x="336" y="640"/>
                </a:cubicBezTo>
                <a:cubicBezTo>
                  <a:pt x="336" y="640"/>
                  <a:pt x="336" y="640"/>
                  <a:pt x="336" y="640"/>
                </a:cubicBezTo>
                <a:lnTo>
                  <a:pt x="336" y="640"/>
                </a:lnTo>
                <a:cubicBezTo>
                  <a:pt x="151" y="640"/>
                  <a:pt x="0" y="497"/>
                  <a:pt x="0" y="320"/>
                </a:cubicBezTo>
                <a:cubicBezTo>
                  <a:pt x="0" y="320"/>
                  <a:pt x="0" y="320"/>
                  <a:pt x="0" y="32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1889128" y="5667378"/>
            <a:ext cx="271463" cy="271463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288000" tIns="90000" rIns="288000" bIns="90000"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72" name="Oval 171"/>
          <p:cNvSpPr/>
          <p:nvPr/>
        </p:nvSpPr>
        <p:spPr bwMode="auto">
          <a:xfrm>
            <a:off x="4991100" y="5667378"/>
            <a:ext cx="271463" cy="271463"/>
          </a:xfrm>
          <a:prstGeom prst="ellipse">
            <a:avLst/>
          </a:prstGeom>
          <a:solidFill>
            <a:srgbClr val="0033CC"/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288000" tIns="90000" rIns="288000" bIns="90000"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889128" y="4943478"/>
            <a:ext cx="271463" cy="271463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288000" tIns="90000" rIns="288000" bIns="90000"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458807" name="Freeform 6"/>
          <p:cNvSpPr>
            <a:spLocks noEditPoints="1"/>
          </p:cNvSpPr>
          <p:nvPr/>
        </p:nvSpPr>
        <p:spPr bwMode="auto">
          <a:xfrm>
            <a:off x="2962279" y="4457700"/>
            <a:ext cx="1173163" cy="482600"/>
          </a:xfrm>
          <a:custGeom>
            <a:avLst/>
            <a:gdLst>
              <a:gd name="T0" fmla="*/ 2147483647 w 4030"/>
              <a:gd name="T1" fmla="*/ 2147483647 h 1658"/>
              <a:gd name="T2" fmla="*/ 2147483647 w 4030"/>
              <a:gd name="T3" fmla="*/ 2147483647 h 1658"/>
              <a:gd name="T4" fmla="*/ 0 w 4030"/>
              <a:gd name="T5" fmla="*/ 2147483647 h 1658"/>
              <a:gd name="T6" fmla="*/ 2147483647 w 4030"/>
              <a:gd name="T7" fmla="*/ 2147483647 h 1658"/>
              <a:gd name="T8" fmla="*/ 2147483647 w 4030"/>
              <a:gd name="T9" fmla="*/ 2147483647 h 1658"/>
              <a:gd name="T10" fmla="*/ 2147483647 w 4030"/>
              <a:gd name="T11" fmla="*/ 2147483647 h 1658"/>
              <a:gd name="T12" fmla="*/ 2147483647 w 4030"/>
              <a:gd name="T13" fmla="*/ 2147483647 h 1658"/>
              <a:gd name="T14" fmla="*/ 2147483647 w 4030"/>
              <a:gd name="T15" fmla="*/ 2147483647 h 1658"/>
              <a:gd name="T16" fmla="*/ 2147483647 w 4030"/>
              <a:gd name="T17" fmla="*/ 2147483647 h 1658"/>
              <a:gd name="T18" fmla="*/ 2147483647 w 4030"/>
              <a:gd name="T19" fmla="*/ 2147483647 h 1658"/>
              <a:gd name="T20" fmla="*/ 2147483647 w 4030"/>
              <a:gd name="T21" fmla="*/ 2147483647 h 1658"/>
              <a:gd name="T22" fmla="*/ 2147483647 w 4030"/>
              <a:gd name="T23" fmla="*/ 2147483647 h 1658"/>
              <a:gd name="T24" fmla="*/ 2147483647 w 4030"/>
              <a:gd name="T25" fmla="*/ 2147483647 h 1658"/>
              <a:gd name="T26" fmla="*/ 2147483647 w 4030"/>
              <a:gd name="T27" fmla="*/ 2147483647 h 1658"/>
              <a:gd name="T28" fmla="*/ 2147483647 w 4030"/>
              <a:gd name="T29" fmla="*/ 2147483647 h 1658"/>
              <a:gd name="T30" fmla="*/ 2147483647 w 4030"/>
              <a:gd name="T31" fmla="*/ 2147483647 h 1658"/>
              <a:gd name="T32" fmla="*/ 2147483647 w 4030"/>
              <a:gd name="T33" fmla="*/ 2147483647 h 1658"/>
              <a:gd name="T34" fmla="*/ 2147483647 w 4030"/>
              <a:gd name="T35" fmla="*/ 2147483647 h 1658"/>
              <a:gd name="T36" fmla="*/ 2147483647 w 4030"/>
              <a:gd name="T37" fmla="*/ 2147483647 h 1658"/>
              <a:gd name="T38" fmla="*/ 2147483647 w 4030"/>
              <a:gd name="T39" fmla="*/ 2147483647 h 1658"/>
              <a:gd name="T40" fmla="*/ 2147483647 w 4030"/>
              <a:gd name="T41" fmla="*/ 2147483647 h 1658"/>
              <a:gd name="T42" fmla="*/ 2147483647 w 4030"/>
              <a:gd name="T43" fmla="*/ 2147483647 h 1658"/>
              <a:gd name="T44" fmla="*/ 2147483647 w 4030"/>
              <a:gd name="T45" fmla="*/ 2147483647 h 1658"/>
              <a:gd name="T46" fmla="*/ 2147483647 w 4030"/>
              <a:gd name="T47" fmla="*/ 2147483647 h 1658"/>
              <a:gd name="T48" fmla="*/ 2147483647 w 4030"/>
              <a:gd name="T49" fmla="*/ 2147483647 h 1658"/>
              <a:gd name="T50" fmla="*/ 2147483647 w 4030"/>
              <a:gd name="T51" fmla="*/ 2147483647 h 1658"/>
              <a:gd name="T52" fmla="*/ 2147483647 w 4030"/>
              <a:gd name="T53" fmla="*/ 2147483647 h 1658"/>
              <a:gd name="T54" fmla="*/ 2147483647 w 4030"/>
              <a:gd name="T55" fmla="*/ 2147483647 h 1658"/>
              <a:gd name="T56" fmla="*/ 2147483647 w 4030"/>
              <a:gd name="T57" fmla="*/ 2147483647 h 1658"/>
              <a:gd name="T58" fmla="*/ 2147483647 w 4030"/>
              <a:gd name="T59" fmla="*/ 2147483647 h 1658"/>
              <a:gd name="T60" fmla="*/ 2147483647 w 4030"/>
              <a:gd name="T61" fmla="*/ 2147483647 h 1658"/>
              <a:gd name="T62" fmla="*/ 2147483647 w 4030"/>
              <a:gd name="T63" fmla="*/ 2147483647 h 1658"/>
              <a:gd name="T64" fmla="*/ 2147483647 w 4030"/>
              <a:gd name="T65" fmla="*/ 2147483647 h 1658"/>
              <a:gd name="T66" fmla="*/ 2147483647 w 4030"/>
              <a:gd name="T67" fmla="*/ 2147483647 h 1658"/>
              <a:gd name="T68" fmla="*/ 2147483647 w 4030"/>
              <a:gd name="T69" fmla="*/ 2147483647 h 1658"/>
              <a:gd name="T70" fmla="*/ 2147483647 w 4030"/>
              <a:gd name="T71" fmla="*/ 2147483647 h 1658"/>
              <a:gd name="T72" fmla="*/ 2147483647 w 4030"/>
              <a:gd name="T73" fmla="*/ 2147483647 h 1658"/>
              <a:gd name="T74" fmla="*/ 2147483647 w 4030"/>
              <a:gd name="T75" fmla="*/ 2147483647 h 1658"/>
              <a:gd name="T76" fmla="*/ 2147483647 w 4030"/>
              <a:gd name="T77" fmla="*/ 2147483647 h 1658"/>
              <a:gd name="T78" fmla="*/ 2147483647 w 4030"/>
              <a:gd name="T79" fmla="*/ 2147483647 h 1658"/>
              <a:gd name="T80" fmla="*/ 2147483647 w 4030"/>
              <a:gd name="T81" fmla="*/ 2147483647 h 1658"/>
              <a:gd name="T82" fmla="*/ 2147483647 w 4030"/>
              <a:gd name="T83" fmla="*/ 2147483647 h 1658"/>
              <a:gd name="T84" fmla="*/ 2147483647 w 4030"/>
              <a:gd name="T85" fmla="*/ 2147483647 h 1658"/>
              <a:gd name="T86" fmla="*/ 2147483647 w 4030"/>
              <a:gd name="T87" fmla="*/ 2147483647 h 1658"/>
              <a:gd name="T88" fmla="*/ 2147483647 w 4030"/>
              <a:gd name="T89" fmla="*/ 2147483647 h 1658"/>
              <a:gd name="T90" fmla="*/ 2147483647 w 4030"/>
              <a:gd name="T91" fmla="*/ 2147483647 h 1658"/>
              <a:gd name="T92" fmla="*/ 2147483647 w 4030"/>
              <a:gd name="T93" fmla="*/ 2147483647 h 1658"/>
              <a:gd name="T94" fmla="*/ 2147483647 w 4030"/>
              <a:gd name="T95" fmla="*/ 2147483647 h 1658"/>
              <a:gd name="T96" fmla="*/ 2147483647 w 4030"/>
              <a:gd name="T97" fmla="*/ 2147483647 h 1658"/>
              <a:gd name="T98" fmla="*/ 2147483647 w 4030"/>
              <a:gd name="T99" fmla="*/ 2147483647 h 1658"/>
              <a:gd name="T100" fmla="*/ 2147483647 w 4030"/>
              <a:gd name="T101" fmla="*/ 2147483647 h 1658"/>
              <a:gd name="T102" fmla="*/ 2147483647 w 4030"/>
              <a:gd name="T103" fmla="*/ 2147483647 h 1658"/>
              <a:gd name="T104" fmla="*/ 2147483647 w 4030"/>
              <a:gd name="T105" fmla="*/ 2147483647 h 1658"/>
              <a:gd name="T106" fmla="*/ 2147483647 w 4030"/>
              <a:gd name="T107" fmla="*/ 2147483647 h 1658"/>
              <a:gd name="T108" fmla="*/ 2147483647 w 4030"/>
              <a:gd name="T109" fmla="*/ 2147483647 h 1658"/>
              <a:gd name="T110" fmla="*/ 2147483647 w 4030"/>
              <a:gd name="T111" fmla="*/ 2147483647 h 1658"/>
              <a:gd name="T112" fmla="*/ 2147483647 w 4030"/>
              <a:gd name="T113" fmla="*/ 2147483647 h 1658"/>
              <a:gd name="T114" fmla="*/ 2147483647 w 4030"/>
              <a:gd name="T115" fmla="*/ 2147483647 h 1658"/>
              <a:gd name="T116" fmla="*/ 2147483647 w 4030"/>
              <a:gd name="T117" fmla="*/ 2147483647 h 1658"/>
              <a:gd name="T118" fmla="*/ 2147483647 w 4030"/>
              <a:gd name="T119" fmla="*/ 0 h 1658"/>
              <a:gd name="T120" fmla="*/ 2147483647 w 4030"/>
              <a:gd name="T121" fmla="*/ 2147483647 h 16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30"/>
              <a:gd name="T184" fmla="*/ 0 h 1658"/>
              <a:gd name="T185" fmla="*/ 4030 w 4030"/>
              <a:gd name="T186" fmla="*/ 1658 h 16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30" h="1658">
                <a:moveTo>
                  <a:pt x="63" y="1529"/>
                </a:moveTo>
                <a:lnTo>
                  <a:pt x="63" y="1529"/>
                </a:lnTo>
                <a:cubicBezTo>
                  <a:pt x="98" y="1529"/>
                  <a:pt x="128" y="1557"/>
                  <a:pt x="129" y="1592"/>
                </a:cubicBezTo>
                <a:cubicBezTo>
                  <a:pt x="129" y="1627"/>
                  <a:pt x="101" y="1657"/>
                  <a:pt x="66" y="1657"/>
                </a:cubicBezTo>
                <a:cubicBezTo>
                  <a:pt x="31" y="1658"/>
                  <a:pt x="1" y="1630"/>
                  <a:pt x="0" y="1595"/>
                </a:cubicBezTo>
                <a:cubicBezTo>
                  <a:pt x="0" y="1560"/>
                  <a:pt x="28" y="1530"/>
                  <a:pt x="63" y="1529"/>
                </a:cubicBezTo>
                <a:close/>
                <a:moveTo>
                  <a:pt x="316" y="1521"/>
                </a:moveTo>
                <a:lnTo>
                  <a:pt x="316" y="1521"/>
                </a:lnTo>
                <a:cubicBezTo>
                  <a:pt x="352" y="1519"/>
                  <a:pt x="382" y="1545"/>
                  <a:pt x="384" y="1581"/>
                </a:cubicBezTo>
                <a:cubicBezTo>
                  <a:pt x="387" y="1616"/>
                  <a:pt x="360" y="1646"/>
                  <a:pt x="325" y="1649"/>
                </a:cubicBezTo>
                <a:cubicBezTo>
                  <a:pt x="289" y="1651"/>
                  <a:pt x="259" y="1624"/>
                  <a:pt x="257" y="1589"/>
                </a:cubicBezTo>
                <a:cubicBezTo>
                  <a:pt x="254" y="1554"/>
                  <a:pt x="281" y="1523"/>
                  <a:pt x="316" y="1521"/>
                </a:cubicBezTo>
                <a:close/>
                <a:moveTo>
                  <a:pt x="569" y="1499"/>
                </a:moveTo>
                <a:lnTo>
                  <a:pt x="569" y="1499"/>
                </a:lnTo>
                <a:cubicBezTo>
                  <a:pt x="604" y="1495"/>
                  <a:pt x="636" y="1521"/>
                  <a:pt x="639" y="1556"/>
                </a:cubicBezTo>
                <a:cubicBezTo>
                  <a:pt x="643" y="1591"/>
                  <a:pt x="618" y="1623"/>
                  <a:pt x="582" y="1626"/>
                </a:cubicBezTo>
                <a:cubicBezTo>
                  <a:pt x="547" y="1630"/>
                  <a:pt x="516" y="1605"/>
                  <a:pt x="512" y="1569"/>
                </a:cubicBezTo>
                <a:cubicBezTo>
                  <a:pt x="508" y="1534"/>
                  <a:pt x="534" y="1503"/>
                  <a:pt x="569" y="1499"/>
                </a:cubicBezTo>
                <a:close/>
                <a:moveTo>
                  <a:pt x="817" y="1463"/>
                </a:moveTo>
                <a:lnTo>
                  <a:pt x="817" y="1463"/>
                </a:lnTo>
                <a:cubicBezTo>
                  <a:pt x="852" y="1456"/>
                  <a:pt x="885" y="1479"/>
                  <a:pt x="892" y="1514"/>
                </a:cubicBezTo>
                <a:cubicBezTo>
                  <a:pt x="899" y="1548"/>
                  <a:pt x="876" y="1582"/>
                  <a:pt x="841" y="1588"/>
                </a:cubicBezTo>
                <a:lnTo>
                  <a:pt x="841" y="1589"/>
                </a:lnTo>
                <a:cubicBezTo>
                  <a:pt x="806" y="1595"/>
                  <a:pt x="773" y="1572"/>
                  <a:pt x="766" y="1538"/>
                </a:cubicBezTo>
                <a:cubicBezTo>
                  <a:pt x="759" y="1503"/>
                  <a:pt x="782" y="1469"/>
                  <a:pt x="817" y="1463"/>
                </a:cubicBezTo>
                <a:close/>
                <a:moveTo>
                  <a:pt x="1065" y="1411"/>
                </a:moveTo>
                <a:lnTo>
                  <a:pt x="1065" y="1411"/>
                </a:lnTo>
                <a:cubicBezTo>
                  <a:pt x="1100" y="1403"/>
                  <a:pt x="1134" y="1425"/>
                  <a:pt x="1142" y="1459"/>
                </a:cubicBezTo>
                <a:cubicBezTo>
                  <a:pt x="1150" y="1493"/>
                  <a:pt x="1129" y="1528"/>
                  <a:pt x="1094" y="1536"/>
                </a:cubicBezTo>
                <a:cubicBezTo>
                  <a:pt x="1060" y="1544"/>
                  <a:pt x="1025" y="1523"/>
                  <a:pt x="1017" y="1488"/>
                </a:cubicBezTo>
                <a:cubicBezTo>
                  <a:pt x="1009" y="1454"/>
                  <a:pt x="1031" y="1419"/>
                  <a:pt x="1065" y="1411"/>
                </a:cubicBezTo>
                <a:close/>
                <a:moveTo>
                  <a:pt x="1306" y="1345"/>
                </a:moveTo>
                <a:lnTo>
                  <a:pt x="1306" y="1344"/>
                </a:lnTo>
                <a:cubicBezTo>
                  <a:pt x="1340" y="1333"/>
                  <a:pt x="1376" y="1351"/>
                  <a:pt x="1387" y="1385"/>
                </a:cubicBezTo>
                <a:cubicBezTo>
                  <a:pt x="1398" y="1418"/>
                  <a:pt x="1380" y="1455"/>
                  <a:pt x="1347" y="1466"/>
                </a:cubicBezTo>
                <a:cubicBezTo>
                  <a:pt x="1313" y="1477"/>
                  <a:pt x="1277" y="1459"/>
                  <a:pt x="1266" y="1426"/>
                </a:cubicBezTo>
                <a:cubicBezTo>
                  <a:pt x="1254" y="1392"/>
                  <a:pt x="1272" y="1356"/>
                  <a:pt x="1306" y="1345"/>
                </a:cubicBezTo>
                <a:close/>
                <a:moveTo>
                  <a:pt x="1540" y="1259"/>
                </a:moveTo>
                <a:lnTo>
                  <a:pt x="1540" y="1259"/>
                </a:lnTo>
                <a:cubicBezTo>
                  <a:pt x="1572" y="1244"/>
                  <a:pt x="1610" y="1258"/>
                  <a:pt x="1625" y="1290"/>
                </a:cubicBezTo>
                <a:cubicBezTo>
                  <a:pt x="1640" y="1322"/>
                  <a:pt x="1626" y="1360"/>
                  <a:pt x="1594" y="1375"/>
                </a:cubicBezTo>
                <a:lnTo>
                  <a:pt x="1593" y="1375"/>
                </a:lnTo>
                <a:cubicBezTo>
                  <a:pt x="1561" y="1390"/>
                  <a:pt x="1523" y="1376"/>
                  <a:pt x="1509" y="1344"/>
                </a:cubicBezTo>
                <a:cubicBezTo>
                  <a:pt x="1494" y="1312"/>
                  <a:pt x="1508" y="1274"/>
                  <a:pt x="1540" y="1259"/>
                </a:cubicBezTo>
                <a:close/>
                <a:moveTo>
                  <a:pt x="1758" y="1148"/>
                </a:moveTo>
                <a:lnTo>
                  <a:pt x="1759" y="1148"/>
                </a:lnTo>
                <a:cubicBezTo>
                  <a:pt x="1788" y="1128"/>
                  <a:pt x="1828" y="1135"/>
                  <a:pt x="1848" y="1164"/>
                </a:cubicBezTo>
                <a:cubicBezTo>
                  <a:pt x="1867" y="1194"/>
                  <a:pt x="1860" y="1234"/>
                  <a:pt x="1831" y="1253"/>
                </a:cubicBezTo>
                <a:lnTo>
                  <a:pt x="1831" y="1254"/>
                </a:lnTo>
                <a:cubicBezTo>
                  <a:pt x="1801" y="1273"/>
                  <a:pt x="1762" y="1266"/>
                  <a:pt x="1742" y="1237"/>
                </a:cubicBezTo>
                <a:cubicBezTo>
                  <a:pt x="1722" y="1208"/>
                  <a:pt x="1729" y="1168"/>
                  <a:pt x="1758" y="1148"/>
                </a:cubicBezTo>
                <a:close/>
                <a:moveTo>
                  <a:pt x="1938" y="994"/>
                </a:moveTo>
                <a:lnTo>
                  <a:pt x="1938" y="994"/>
                </a:lnTo>
                <a:cubicBezTo>
                  <a:pt x="1960" y="967"/>
                  <a:pt x="2001" y="963"/>
                  <a:pt x="2028" y="985"/>
                </a:cubicBezTo>
                <a:cubicBezTo>
                  <a:pt x="2055" y="1007"/>
                  <a:pt x="2060" y="1048"/>
                  <a:pt x="2037" y="1075"/>
                </a:cubicBezTo>
                <a:cubicBezTo>
                  <a:pt x="2015" y="1102"/>
                  <a:pt x="1975" y="1107"/>
                  <a:pt x="1947" y="1084"/>
                </a:cubicBezTo>
                <a:cubicBezTo>
                  <a:pt x="1920" y="1062"/>
                  <a:pt x="1916" y="1022"/>
                  <a:pt x="1938" y="994"/>
                </a:cubicBezTo>
                <a:close/>
                <a:moveTo>
                  <a:pt x="2013" y="768"/>
                </a:moveTo>
                <a:lnTo>
                  <a:pt x="2013" y="768"/>
                </a:lnTo>
                <a:cubicBezTo>
                  <a:pt x="2029" y="736"/>
                  <a:pt x="2067" y="723"/>
                  <a:pt x="2099" y="740"/>
                </a:cubicBezTo>
                <a:cubicBezTo>
                  <a:pt x="2130" y="756"/>
                  <a:pt x="2143" y="794"/>
                  <a:pt x="2127" y="826"/>
                </a:cubicBezTo>
                <a:cubicBezTo>
                  <a:pt x="2111" y="857"/>
                  <a:pt x="2072" y="870"/>
                  <a:pt x="2041" y="854"/>
                </a:cubicBezTo>
                <a:cubicBezTo>
                  <a:pt x="2009" y="838"/>
                  <a:pt x="1997" y="799"/>
                  <a:pt x="2013" y="768"/>
                </a:cubicBezTo>
                <a:close/>
                <a:moveTo>
                  <a:pt x="2203" y="556"/>
                </a:moveTo>
                <a:lnTo>
                  <a:pt x="2203" y="556"/>
                </a:lnTo>
                <a:cubicBezTo>
                  <a:pt x="2232" y="536"/>
                  <a:pt x="2272" y="543"/>
                  <a:pt x="2292" y="573"/>
                </a:cubicBezTo>
                <a:cubicBezTo>
                  <a:pt x="2312" y="602"/>
                  <a:pt x="2304" y="642"/>
                  <a:pt x="2275" y="662"/>
                </a:cubicBezTo>
                <a:cubicBezTo>
                  <a:pt x="2246" y="682"/>
                  <a:pt x="2206" y="674"/>
                  <a:pt x="2186" y="645"/>
                </a:cubicBezTo>
                <a:cubicBezTo>
                  <a:pt x="2166" y="616"/>
                  <a:pt x="2174" y="576"/>
                  <a:pt x="2203" y="556"/>
                </a:cubicBezTo>
                <a:close/>
                <a:moveTo>
                  <a:pt x="2434" y="424"/>
                </a:moveTo>
                <a:lnTo>
                  <a:pt x="2434" y="423"/>
                </a:lnTo>
                <a:cubicBezTo>
                  <a:pt x="2466" y="409"/>
                  <a:pt x="2504" y="423"/>
                  <a:pt x="2519" y="455"/>
                </a:cubicBezTo>
                <a:cubicBezTo>
                  <a:pt x="2534" y="487"/>
                  <a:pt x="2520" y="525"/>
                  <a:pt x="2488" y="540"/>
                </a:cubicBezTo>
                <a:cubicBezTo>
                  <a:pt x="2456" y="555"/>
                  <a:pt x="2418" y="541"/>
                  <a:pt x="2403" y="508"/>
                </a:cubicBezTo>
                <a:cubicBezTo>
                  <a:pt x="2388" y="476"/>
                  <a:pt x="2402" y="438"/>
                  <a:pt x="2434" y="424"/>
                </a:cubicBezTo>
                <a:close/>
                <a:moveTo>
                  <a:pt x="2678" y="325"/>
                </a:moveTo>
                <a:lnTo>
                  <a:pt x="2678" y="325"/>
                </a:lnTo>
                <a:cubicBezTo>
                  <a:pt x="2712" y="314"/>
                  <a:pt x="2748" y="332"/>
                  <a:pt x="2759" y="366"/>
                </a:cubicBezTo>
                <a:cubicBezTo>
                  <a:pt x="2770" y="399"/>
                  <a:pt x="2752" y="435"/>
                  <a:pt x="2719" y="447"/>
                </a:cubicBezTo>
                <a:cubicBezTo>
                  <a:pt x="2685" y="458"/>
                  <a:pt x="2649" y="440"/>
                  <a:pt x="2638" y="406"/>
                </a:cubicBezTo>
                <a:cubicBezTo>
                  <a:pt x="2626" y="373"/>
                  <a:pt x="2645" y="336"/>
                  <a:pt x="2678" y="325"/>
                </a:cubicBezTo>
                <a:close/>
                <a:moveTo>
                  <a:pt x="2926" y="250"/>
                </a:moveTo>
                <a:lnTo>
                  <a:pt x="2927" y="250"/>
                </a:lnTo>
                <a:cubicBezTo>
                  <a:pt x="2961" y="241"/>
                  <a:pt x="2996" y="261"/>
                  <a:pt x="3005" y="295"/>
                </a:cubicBezTo>
                <a:cubicBezTo>
                  <a:pt x="3015" y="329"/>
                  <a:pt x="2995" y="364"/>
                  <a:pt x="2961" y="374"/>
                </a:cubicBezTo>
                <a:cubicBezTo>
                  <a:pt x="2927" y="383"/>
                  <a:pt x="2891" y="363"/>
                  <a:pt x="2882" y="329"/>
                </a:cubicBezTo>
                <a:cubicBezTo>
                  <a:pt x="2872" y="295"/>
                  <a:pt x="2892" y="260"/>
                  <a:pt x="2926" y="250"/>
                </a:cubicBezTo>
                <a:close/>
                <a:moveTo>
                  <a:pt x="3181" y="193"/>
                </a:moveTo>
                <a:lnTo>
                  <a:pt x="3182" y="193"/>
                </a:lnTo>
                <a:cubicBezTo>
                  <a:pt x="3216" y="186"/>
                  <a:pt x="3250" y="209"/>
                  <a:pt x="3256" y="244"/>
                </a:cubicBezTo>
                <a:cubicBezTo>
                  <a:pt x="3263" y="279"/>
                  <a:pt x="3240" y="312"/>
                  <a:pt x="3205" y="319"/>
                </a:cubicBezTo>
                <a:cubicBezTo>
                  <a:pt x="3171" y="325"/>
                  <a:pt x="3137" y="303"/>
                  <a:pt x="3130" y="268"/>
                </a:cubicBezTo>
                <a:cubicBezTo>
                  <a:pt x="3124" y="233"/>
                  <a:pt x="3147" y="200"/>
                  <a:pt x="3181" y="193"/>
                </a:cubicBezTo>
                <a:close/>
                <a:moveTo>
                  <a:pt x="3437" y="151"/>
                </a:moveTo>
                <a:lnTo>
                  <a:pt x="3437" y="151"/>
                </a:lnTo>
                <a:cubicBezTo>
                  <a:pt x="3472" y="146"/>
                  <a:pt x="3504" y="170"/>
                  <a:pt x="3509" y="205"/>
                </a:cubicBezTo>
                <a:cubicBezTo>
                  <a:pt x="3515" y="240"/>
                  <a:pt x="3491" y="272"/>
                  <a:pt x="3456" y="278"/>
                </a:cubicBezTo>
                <a:lnTo>
                  <a:pt x="3455" y="278"/>
                </a:lnTo>
                <a:cubicBezTo>
                  <a:pt x="3420" y="283"/>
                  <a:pt x="3388" y="259"/>
                  <a:pt x="3383" y="224"/>
                </a:cubicBezTo>
                <a:cubicBezTo>
                  <a:pt x="3378" y="189"/>
                  <a:pt x="3402" y="156"/>
                  <a:pt x="3437" y="151"/>
                </a:cubicBezTo>
                <a:close/>
                <a:moveTo>
                  <a:pt x="3695" y="126"/>
                </a:moveTo>
                <a:lnTo>
                  <a:pt x="3695" y="126"/>
                </a:lnTo>
                <a:cubicBezTo>
                  <a:pt x="3731" y="123"/>
                  <a:pt x="3762" y="149"/>
                  <a:pt x="3765" y="184"/>
                </a:cubicBezTo>
                <a:cubicBezTo>
                  <a:pt x="3768" y="219"/>
                  <a:pt x="3742" y="250"/>
                  <a:pt x="3707" y="254"/>
                </a:cubicBezTo>
                <a:cubicBezTo>
                  <a:pt x="3671" y="257"/>
                  <a:pt x="3640" y="231"/>
                  <a:pt x="3637" y="196"/>
                </a:cubicBezTo>
                <a:cubicBezTo>
                  <a:pt x="3634" y="160"/>
                  <a:pt x="3660" y="129"/>
                  <a:pt x="3695" y="126"/>
                </a:cubicBezTo>
                <a:close/>
                <a:moveTo>
                  <a:pt x="3638" y="0"/>
                </a:moveTo>
                <a:lnTo>
                  <a:pt x="4030" y="174"/>
                </a:lnTo>
                <a:lnTo>
                  <a:pt x="3656" y="384"/>
                </a:lnTo>
                <a:lnTo>
                  <a:pt x="3638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08" name="Picture 7"/>
          <p:cNvSpPr>
            <a:spLocks noChangeAspect="1" noChangeArrowheads="1"/>
          </p:cNvSpPr>
          <p:nvPr/>
        </p:nvSpPr>
        <p:spPr bwMode="auto">
          <a:xfrm>
            <a:off x="2616204" y="4762500"/>
            <a:ext cx="436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09" name="Freeform 9"/>
          <p:cNvSpPr>
            <a:spLocks noEditPoints="1"/>
          </p:cNvSpPr>
          <p:nvPr/>
        </p:nvSpPr>
        <p:spPr bwMode="auto">
          <a:xfrm>
            <a:off x="2700342" y="4787900"/>
            <a:ext cx="300037" cy="152400"/>
          </a:xfrm>
          <a:custGeom>
            <a:avLst/>
            <a:gdLst>
              <a:gd name="T0" fmla="*/ 2147483647 w 1029"/>
              <a:gd name="T1" fmla="*/ 2147483647 h 519"/>
              <a:gd name="T2" fmla="*/ 2147483647 w 1029"/>
              <a:gd name="T3" fmla="*/ 2147483647 h 519"/>
              <a:gd name="T4" fmla="*/ 2147483647 w 1029"/>
              <a:gd name="T5" fmla="*/ 2147483647 h 519"/>
              <a:gd name="T6" fmla="*/ 2147483647 w 1029"/>
              <a:gd name="T7" fmla="*/ 2147483647 h 519"/>
              <a:gd name="T8" fmla="*/ 2147483647 w 1029"/>
              <a:gd name="T9" fmla="*/ 2147483647 h 519"/>
              <a:gd name="T10" fmla="*/ 2147483647 w 1029"/>
              <a:gd name="T11" fmla="*/ 2147483647 h 519"/>
              <a:gd name="T12" fmla="*/ 2147483647 w 1029"/>
              <a:gd name="T13" fmla="*/ 2147483647 h 519"/>
              <a:gd name="T14" fmla="*/ 2147483647 w 1029"/>
              <a:gd name="T15" fmla="*/ 2147483647 h 519"/>
              <a:gd name="T16" fmla="*/ 2147483647 w 1029"/>
              <a:gd name="T17" fmla="*/ 2147483647 h 519"/>
              <a:gd name="T18" fmla="*/ 2147483647 w 1029"/>
              <a:gd name="T19" fmla="*/ 2147483647 h 519"/>
              <a:gd name="T20" fmla="*/ 2147483647 w 1029"/>
              <a:gd name="T21" fmla="*/ 2147483647 h 519"/>
              <a:gd name="T22" fmla="*/ 2147483647 w 1029"/>
              <a:gd name="T23" fmla="*/ 2147483647 h 519"/>
              <a:gd name="T24" fmla="*/ 2147483647 w 1029"/>
              <a:gd name="T25" fmla="*/ 2147483647 h 519"/>
              <a:gd name="T26" fmla="*/ 2147483647 w 1029"/>
              <a:gd name="T27" fmla="*/ 2147483647 h 519"/>
              <a:gd name="T28" fmla="*/ 2147483647 w 1029"/>
              <a:gd name="T29" fmla="*/ 2147483647 h 519"/>
              <a:gd name="T30" fmla="*/ 2147483647 w 1029"/>
              <a:gd name="T31" fmla="*/ 2147483647 h 519"/>
              <a:gd name="T32" fmla="*/ 2147483647 w 1029"/>
              <a:gd name="T33" fmla="*/ 2147483647 h 519"/>
              <a:gd name="T34" fmla="*/ 2147483647 w 1029"/>
              <a:gd name="T35" fmla="*/ 2147483647 h 519"/>
              <a:gd name="T36" fmla="*/ 2147483647 w 1029"/>
              <a:gd name="T37" fmla="*/ 2147483647 h 519"/>
              <a:gd name="T38" fmla="*/ 2147483647 w 1029"/>
              <a:gd name="T39" fmla="*/ 2147483647 h 519"/>
              <a:gd name="T40" fmla="*/ 2147483647 w 1029"/>
              <a:gd name="T41" fmla="*/ 2147483647 h 519"/>
              <a:gd name="T42" fmla="*/ 2147483647 w 1029"/>
              <a:gd name="T43" fmla="*/ 2147483647 h 519"/>
              <a:gd name="T44" fmla="*/ 2147483647 w 1029"/>
              <a:gd name="T45" fmla="*/ 2147483647 h 519"/>
              <a:gd name="T46" fmla="*/ 2147483647 w 1029"/>
              <a:gd name="T47" fmla="*/ 2147483647 h 519"/>
              <a:gd name="T48" fmla="*/ 2147483647 w 1029"/>
              <a:gd name="T49" fmla="*/ 2147483647 h 519"/>
              <a:gd name="T50" fmla="*/ 2147483647 w 1029"/>
              <a:gd name="T51" fmla="*/ 2147483647 h 519"/>
              <a:gd name="T52" fmla="*/ 2147483647 w 1029"/>
              <a:gd name="T53" fmla="*/ 2147483647 h 519"/>
              <a:gd name="T54" fmla="*/ 2147483647 w 1029"/>
              <a:gd name="T55" fmla="*/ 2147483647 h 519"/>
              <a:gd name="T56" fmla="*/ 2147483647 w 1029"/>
              <a:gd name="T57" fmla="*/ 2147483647 h 519"/>
              <a:gd name="T58" fmla="*/ 2147483647 w 1029"/>
              <a:gd name="T59" fmla="*/ 2147483647 h 519"/>
              <a:gd name="T60" fmla="*/ 2147483647 w 1029"/>
              <a:gd name="T61" fmla="*/ 2147483647 h 519"/>
              <a:gd name="T62" fmla="*/ 2147483647 w 1029"/>
              <a:gd name="T63" fmla="*/ 2147483647 h 519"/>
              <a:gd name="T64" fmla="*/ 2147483647 w 1029"/>
              <a:gd name="T65" fmla="*/ 2147483647 h 519"/>
              <a:gd name="T66" fmla="*/ 2147483647 w 1029"/>
              <a:gd name="T67" fmla="*/ 2147483647 h 519"/>
              <a:gd name="T68" fmla="*/ 2147483647 w 1029"/>
              <a:gd name="T69" fmla="*/ 2147483647 h 5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29"/>
              <a:gd name="T106" fmla="*/ 0 h 519"/>
              <a:gd name="T107" fmla="*/ 1029 w 1029"/>
              <a:gd name="T108" fmla="*/ 519 h 51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29" h="519">
                <a:moveTo>
                  <a:pt x="960" y="517"/>
                </a:moveTo>
                <a:lnTo>
                  <a:pt x="960" y="517"/>
                </a:lnTo>
                <a:cubicBezTo>
                  <a:pt x="925" y="516"/>
                  <a:pt x="898" y="486"/>
                  <a:pt x="899" y="450"/>
                </a:cubicBezTo>
                <a:cubicBezTo>
                  <a:pt x="901" y="415"/>
                  <a:pt x="931" y="388"/>
                  <a:pt x="966" y="390"/>
                </a:cubicBezTo>
                <a:lnTo>
                  <a:pt x="967" y="390"/>
                </a:lnTo>
                <a:cubicBezTo>
                  <a:pt x="1002" y="391"/>
                  <a:pt x="1029" y="421"/>
                  <a:pt x="1027" y="457"/>
                </a:cubicBezTo>
                <a:cubicBezTo>
                  <a:pt x="1026" y="492"/>
                  <a:pt x="996" y="519"/>
                  <a:pt x="960" y="517"/>
                </a:cubicBezTo>
                <a:close/>
                <a:moveTo>
                  <a:pt x="696" y="488"/>
                </a:moveTo>
                <a:lnTo>
                  <a:pt x="696" y="488"/>
                </a:lnTo>
                <a:cubicBezTo>
                  <a:pt x="661" y="480"/>
                  <a:pt x="639" y="446"/>
                  <a:pt x="647" y="412"/>
                </a:cubicBezTo>
                <a:cubicBezTo>
                  <a:pt x="654" y="377"/>
                  <a:pt x="688" y="355"/>
                  <a:pt x="722" y="362"/>
                </a:cubicBezTo>
                <a:lnTo>
                  <a:pt x="723" y="363"/>
                </a:lnTo>
                <a:cubicBezTo>
                  <a:pt x="757" y="370"/>
                  <a:pt x="779" y="404"/>
                  <a:pt x="772" y="438"/>
                </a:cubicBezTo>
                <a:cubicBezTo>
                  <a:pt x="765" y="473"/>
                  <a:pt x="731" y="495"/>
                  <a:pt x="696" y="488"/>
                </a:cubicBezTo>
                <a:close/>
                <a:moveTo>
                  <a:pt x="437" y="390"/>
                </a:moveTo>
                <a:lnTo>
                  <a:pt x="437" y="390"/>
                </a:lnTo>
                <a:cubicBezTo>
                  <a:pt x="407" y="371"/>
                  <a:pt x="398" y="332"/>
                  <a:pt x="417" y="302"/>
                </a:cubicBezTo>
                <a:cubicBezTo>
                  <a:pt x="436" y="272"/>
                  <a:pt x="475" y="263"/>
                  <a:pt x="505" y="282"/>
                </a:cubicBezTo>
                <a:cubicBezTo>
                  <a:pt x="535" y="301"/>
                  <a:pt x="544" y="341"/>
                  <a:pt x="525" y="371"/>
                </a:cubicBezTo>
                <a:cubicBezTo>
                  <a:pt x="506" y="400"/>
                  <a:pt x="466" y="409"/>
                  <a:pt x="437" y="390"/>
                </a:cubicBezTo>
                <a:close/>
                <a:moveTo>
                  <a:pt x="278" y="202"/>
                </a:moveTo>
                <a:lnTo>
                  <a:pt x="278" y="202"/>
                </a:lnTo>
                <a:cubicBezTo>
                  <a:pt x="248" y="183"/>
                  <a:pt x="239" y="144"/>
                  <a:pt x="258" y="114"/>
                </a:cubicBezTo>
                <a:cubicBezTo>
                  <a:pt x="277" y="84"/>
                  <a:pt x="317" y="75"/>
                  <a:pt x="346" y="94"/>
                </a:cubicBezTo>
                <a:lnTo>
                  <a:pt x="347" y="94"/>
                </a:lnTo>
                <a:cubicBezTo>
                  <a:pt x="376" y="113"/>
                  <a:pt x="385" y="153"/>
                  <a:pt x="366" y="183"/>
                </a:cubicBezTo>
                <a:cubicBezTo>
                  <a:pt x="347" y="213"/>
                  <a:pt x="308" y="221"/>
                  <a:pt x="278" y="202"/>
                </a:cubicBezTo>
                <a:close/>
                <a:moveTo>
                  <a:pt x="57" y="132"/>
                </a:moveTo>
                <a:lnTo>
                  <a:pt x="56" y="132"/>
                </a:lnTo>
                <a:cubicBezTo>
                  <a:pt x="22" y="125"/>
                  <a:pt x="0" y="91"/>
                  <a:pt x="7" y="56"/>
                </a:cubicBezTo>
                <a:cubicBezTo>
                  <a:pt x="14" y="22"/>
                  <a:pt x="48" y="0"/>
                  <a:pt x="83" y="7"/>
                </a:cubicBezTo>
                <a:cubicBezTo>
                  <a:pt x="118" y="14"/>
                  <a:pt x="140" y="48"/>
                  <a:pt x="132" y="83"/>
                </a:cubicBezTo>
                <a:cubicBezTo>
                  <a:pt x="125" y="117"/>
                  <a:pt x="91" y="139"/>
                  <a:pt x="57" y="132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10" name="Picture 10"/>
          <p:cNvSpPr>
            <a:spLocks noChangeAspect="1" noChangeArrowheads="1"/>
          </p:cNvSpPr>
          <p:nvPr/>
        </p:nvSpPr>
        <p:spPr bwMode="auto">
          <a:xfrm>
            <a:off x="2303463" y="4762501"/>
            <a:ext cx="423862" cy="36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11" name="Freeform 12"/>
          <p:cNvSpPr>
            <a:spLocks noEditPoints="1"/>
          </p:cNvSpPr>
          <p:nvPr/>
        </p:nvSpPr>
        <p:spPr bwMode="auto">
          <a:xfrm>
            <a:off x="2336804" y="4783139"/>
            <a:ext cx="339725" cy="228600"/>
          </a:xfrm>
          <a:custGeom>
            <a:avLst/>
            <a:gdLst>
              <a:gd name="T0" fmla="*/ 2147483647 w 1169"/>
              <a:gd name="T1" fmla="*/ 2147483647 h 782"/>
              <a:gd name="T2" fmla="*/ 2147483647 w 1169"/>
              <a:gd name="T3" fmla="*/ 2147483647 h 782"/>
              <a:gd name="T4" fmla="*/ 2147483647 w 1169"/>
              <a:gd name="T5" fmla="*/ 2147483647 h 782"/>
              <a:gd name="T6" fmla="*/ 2147483647 w 1169"/>
              <a:gd name="T7" fmla="*/ 2147483647 h 782"/>
              <a:gd name="T8" fmla="*/ 2147483647 w 1169"/>
              <a:gd name="T9" fmla="*/ 2147483647 h 782"/>
              <a:gd name="T10" fmla="*/ 2147483647 w 1169"/>
              <a:gd name="T11" fmla="*/ 2147483647 h 782"/>
              <a:gd name="T12" fmla="*/ 2147483647 w 1169"/>
              <a:gd name="T13" fmla="*/ 2147483647 h 782"/>
              <a:gd name="T14" fmla="*/ 2147483647 w 1169"/>
              <a:gd name="T15" fmla="*/ 2147483647 h 782"/>
              <a:gd name="T16" fmla="*/ 2147483647 w 1169"/>
              <a:gd name="T17" fmla="*/ 2147483647 h 782"/>
              <a:gd name="T18" fmla="*/ 2147483647 w 1169"/>
              <a:gd name="T19" fmla="*/ 2147483647 h 782"/>
              <a:gd name="T20" fmla="*/ 2147483647 w 1169"/>
              <a:gd name="T21" fmla="*/ 2147483647 h 782"/>
              <a:gd name="T22" fmla="*/ 2147483647 w 1169"/>
              <a:gd name="T23" fmla="*/ 2147483647 h 782"/>
              <a:gd name="T24" fmla="*/ 2147483647 w 1169"/>
              <a:gd name="T25" fmla="*/ 2147483647 h 782"/>
              <a:gd name="T26" fmla="*/ 2147483647 w 1169"/>
              <a:gd name="T27" fmla="*/ 2147483647 h 782"/>
              <a:gd name="T28" fmla="*/ 2147483647 w 1169"/>
              <a:gd name="T29" fmla="*/ 2147483647 h 782"/>
              <a:gd name="T30" fmla="*/ 2147483647 w 1169"/>
              <a:gd name="T31" fmla="*/ 2147483647 h 782"/>
              <a:gd name="T32" fmla="*/ 2147483647 w 1169"/>
              <a:gd name="T33" fmla="*/ 2147483647 h 782"/>
              <a:gd name="T34" fmla="*/ 2147483647 w 1169"/>
              <a:gd name="T35" fmla="*/ 2147483647 h 782"/>
              <a:gd name="T36" fmla="*/ 2147483647 w 1169"/>
              <a:gd name="T37" fmla="*/ 2147483647 h 782"/>
              <a:gd name="T38" fmla="*/ 2147483647 w 1169"/>
              <a:gd name="T39" fmla="*/ 2147483647 h 782"/>
              <a:gd name="T40" fmla="*/ 2147483647 w 1169"/>
              <a:gd name="T41" fmla="*/ 2147483647 h 782"/>
              <a:gd name="T42" fmla="*/ 2147483647 w 1169"/>
              <a:gd name="T43" fmla="*/ 2147483647 h 782"/>
              <a:gd name="T44" fmla="*/ 2147483647 w 1169"/>
              <a:gd name="T45" fmla="*/ 2147483647 h 782"/>
              <a:gd name="T46" fmla="*/ 2147483647 w 1169"/>
              <a:gd name="T47" fmla="*/ 2147483647 h 782"/>
              <a:gd name="T48" fmla="*/ 2147483647 w 1169"/>
              <a:gd name="T49" fmla="*/ 2147483647 h 782"/>
              <a:gd name="T50" fmla="*/ 2147483647 w 1169"/>
              <a:gd name="T51" fmla="*/ 2147483647 h 782"/>
              <a:gd name="T52" fmla="*/ 2147483647 w 1169"/>
              <a:gd name="T53" fmla="*/ 2147483647 h 782"/>
              <a:gd name="T54" fmla="*/ 2147483647 w 1169"/>
              <a:gd name="T55" fmla="*/ 2147483647 h 782"/>
              <a:gd name="T56" fmla="*/ 2147483647 w 1169"/>
              <a:gd name="T57" fmla="*/ 2147483647 h 782"/>
              <a:gd name="T58" fmla="*/ 2147483647 w 1169"/>
              <a:gd name="T59" fmla="*/ 2147483647 h 782"/>
              <a:gd name="T60" fmla="*/ 2147483647 w 1169"/>
              <a:gd name="T61" fmla="*/ 2147483647 h 782"/>
              <a:gd name="T62" fmla="*/ 2147483647 w 1169"/>
              <a:gd name="T63" fmla="*/ 2147483647 h 782"/>
              <a:gd name="T64" fmla="*/ 2147483647 w 1169"/>
              <a:gd name="T65" fmla="*/ 2147483647 h 782"/>
              <a:gd name="T66" fmla="*/ 2147483647 w 1169"/>
              <a:gd name="T67" fmla="*/ 2147483647 h 782"/>
              <a:gd name="T68" fmla="*/ 2147483647 w 1169"/>
              <a:gd name="T69" fmla="*/ 2147483647 h 782"/>
              <a:gd name="T70" fmla="*/ 2147483647 w 1169"/>
              <a:gd name="T71" fmla="*/ 2147483647 h 782"/>
              <a:gd name="T72" fmla="*/ 2147483647 w 1169"/>
              <a:gd name="T73" fmla="*/ 2147483647 h 782"/>
              <a:gd name="T74" fmla="*/ 2147483647 w 1169"/>
              <a:gd name="T75" fmla="*/ 2147483647 h 782"/>
              <a:gd name="T76" fmla="*/ 2147483647 w 1169"/>
              <a:gd name="T77" fmla="*/ 2147483647 h 782"/>
              <a:gd name="T78" fmla="*/ 2147483647 w 1169"/>
              <a:gd name="T79" fmla="*/ 2147483647 h 782"/>
              <a:gd name="T80" fmla="*/ 2147483647 w 1169"/>
              <a:gd name="T81" fmla="*/ 2147483647 h 782"/>
              <a:gd name="T82" fmla="*/ 2147483647 w 1169"/>
              <a:gd name="T83" fmla="*/ 2147483647 h 7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69"/>
              <a:gd name="T127" fmla="*/ 0 h 782"/>
              <a:gd name="T128" fmla="*/ 1169 w 1169"/>
              <a:gd name="T129" fmla="*/ 782 h 7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69" h="782">
                <a:moveTo>
                  <a:pt x="1107" y="129"/>
                </a:moveTo>
                <a:lnTo>
                  <a:pt x="1106" y="129"/>
                </a:lnTo>
                <a:cubicBezTo>
                  <a:pt x="1071" y="131"/>
                  <a:pt x="1041" y="104"/>
                  <a:pt x="1039" y="69"/>
                </a:cubicBezTo>
                <a:cubicBezTo>
                  <a:pt x="1038" y="33"/>
                  <a:pt x="1065" y="3"/>
                  <a:pt x="1100" y="2"/>
                </a:cubicBezTo>
                <a:cubicBezTo>
                  <a:pt x="1136" y="0"/>
                  <a:pt x="1166" y="27"/>
                  <a:pt x="1167" y="62"/>
                </a:cubicBezTo>
                <a:cubicBezTo>
                  <a:pt x="1169" y="98"/>
                  <a:pt x="1142" y="128"/>
                  <a:pt x="1107" y="129"/>
                </a:cubicBezTo>
                <a:close/>
                <a:moveTo>
                  <a:pt x="864" y="160"/>
                </a:moveTo>
                <a:lnTo>
                  <a:pt x="864" y="160"/>
                </a:lnTo>
                <a:cubicBezTo>
                  <a:pt x="830" y="168"/>
                  <a:pt x="795" y="146"/>
                  <a:pt x="787" y="112"/>
                </a:cubicBezTo>
                <a:cubicBezTo>
                  <a:pt x="780" y="78"/>
                  <a:pt x="801" y="43"/>
                  <a:pt x="836" y="35"/>
                </a:cubicBezTo>
                <a:cubicBezTo>
                  <a:pt x="870" y="27"/>
                  <a:pt x="904" y="49"/>
                  <a:pt x="912" y="83"/>
                </a:cubicBezTo>
                <a:cubicBezTo>
                  <a:pt x="920" y="118"/>
                  <a:pt x="899" y="152"/>
                  <a:pt x="864" y="160"/>
                </a:cubicBezTo>
                <a:close/>
                <a:moveTo>
                  <a:pt x="639" y="239"/>
                </a:moveTo>
                <a:lnTo>
                  <a:pt x="639" y="239"/>
                </a:lnTo>
                <a:cubicBezTo>
                  <a:pt x="607" y="256"/>
                  <a:pt x="569" y="244"/>
                  <a:pt x="552" y="212"/>
                </a:cubicBezTo>
                <a:cubicBezTo>
                  <a:pt x="536" y="181"/>
                  <a:pt x="548" y="142"/>
                  <a:pt x="579" y="126"/>
                </a:cubicBezTo>
                <a:cubicBezTo>
                  <a:pt x="610" y="109"/>
                  <a:pt x="649" y="121"/>
                  <a:pt x="666" y="153"/>
                </a:cubicBezTo>
                <a:cubicBezTo>
                  <a:pt x="682" y="184"/>
                  <a:pt x="670" y="223"/>
                  <a:pt x="639" y="239"/>
                </a:cubicBezTo>
                <a:close/>
                <a:moveTo>
                  <a:pt x="429" y="368"/>
                </a:moveTo>
                <a:lnTo>
                  <a:pt x="429" y="368"/>
                </a:lnTo>
                <a:cubicBezTo>
                  <a:pt x="401" y="389"/>
                  <a:pt x="361" y="383"/>
                  <a:pt x="339" y="354"/>
                </a:cubicBezTo>
                <a:cubicBezTo>
                  <a:pt x="318" y="326"/>
                  <a:pt x="324" y="286"/>
                  <a:pt x="353" y="265"/>
                </a:cubicBezTo>
                <a:cubicBezTo>
                  <a:pt x="381" y="244"/>
                  <a:pt x="421" y="250"/>
                  <a:pt x="442" y="278"/>
                </a:cubicBezTo>
                <a:cubicBezTo>
                  <a:pt x="463" y="306"/>
                  <a:pt x="458" y="346"/>
                  <a:pt x="429" y="368"/>
                </a:cubicBezTo>
                <a:close/>
                <a:moveTo>
                  <a:pt x="255" y="533"/>
                </a:moveTo>
                <a:lnTo>
                  <a:pt x="255" y="533"/>
                </a:lnTo>
                <a:cubicBezTo>
                  <a:pt x="233" y="560"/>
                  <a:pt x="193" y="564"/>
                  <a:pt x="165" y="542"/>
                </a:cubicBezTo>
                <a:cubicBezTo>
                  <a:pt x="138" y="519"/>
                  <a:pt x="134" y="479"/>
                  <a:pt x="156" y="452"/>
                </a:cubicBezTo>
                <a:cubicBezTo>
                  <a:pt x="179" y="424"/>
                  <a:pt x="219" y="420"/>
                  <a:pt x="246" y="443"/>
                </a:cubicBezTo>
                <a:cubicBezTo>
                  <a:pt x="274" y="465"/>
                  <a:pt x="278" y="505"/>
                  <a:pt x="255" y="533"/>
                </a:cubicBezTo>
                <a:close/>
                <a:moveTo>
                  <a:pt x="133" y="731"/>
                </a:moveTo>
                <a:lnTo>
                  <a:pt x="133" y="732"/>
                </a:lnTo>
                <a:cubicBezTo>
                  <a:pt x="121" y="765"/>
                  <a:pt x="84" y="782"/>
                  <a:pt x="51" y="770"/>
                </a:cubicBezTo>
                <a:cubicBezTo>
                  <a:pt x="17" y="758"/>
                  <a:pt x="0" y="721"/>
                  <a:pt x="12" y="688"/>
                </a:cubicBezTo>
                <a:cubicBezTo>
                  <a:pt x="25" y="654"/>
                  <a:pt x="61" y="637"/>
                  <a:pt x="95" y="649"/>
                </a:cubicBezTo>
                <a:cubicBezTo>
                  <a:pt x="128" y="661"/>
                  <a:pt x="145" y="698"/>
                  <a:pt x="133" y="731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12" name="Picture 13"/>
          <p:cNvSpPr>
            <a:spLocks noChangeAspect="1" noChangeArrowheads="1"/>
          </p:cNvSpPr>
          <p:nvPr/>
        </p:nvSpPr>
        <p:spPr bwMode="auto">
          <a:xfrm>
            <a:off x="2220913" y="5018091"/>
            <a:ext cx="19526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13" name="Picture 16"/>
          <p:cNvSpPr>
            <a:spLocks noChangeAspect="1" noChangeArrowheads="1"/>
          </p:cNvSpPr>
          <p:nvPr/>
        </p:nvSpPr>
        <p:spPr bwMode="auto">
          <a:xfrm>
            <a:off x="4114800" y="4427539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4135442" y="4448177"/>
            <a:ext cx="117475" cy="117475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00"/>
              </a:cxn>
              <a:cxn ang="0">
                <a:pos x="400" y="200"/>
              </a:cxn>
              <a:cxn ang="0">
                <a:pos x="400" y="200"/>
              </a:cxn>
              <a:cxn ang="0">
                <a:pos x="200" y="400"/>
              </a:cxn>
              <a:cxn ang="0">
                <a:pos x="200" y="400"/>
              </a:cxn>
              <a:cxn ang="0">
                <a:pos x="200" y="400"/>
              </a:cxn>
              <a:cxn ang="0">
                <a:pos x="0" y="200"/>
              </a:cxn>
              <a:cxn ang="0">
                <a:pos x="0" y="200"/>
              </a:cxn>
            </a:cxnLst>
            <a:rect l="0" t="0" r="r" b="b"/>
            <a:pathLst>
              <a:path w="400" h="400">
                <a:moveTo>
                  <a:pt x="0" y="200"/>
                </a:moveTo>
                <a:cubicBezTo>
                  <a:pt x="0" y="90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0"/>
                  <a:pt x="400" y="200"/>
                </a:cubicBezTo>
                <a:cubicBezTo>
                  <a:pt x="400" y="200"/>
                  <a:pt x="400" y="200"/>
                  <a:pt x="400" y="200"/>
                </a:cubicBezTo>
                <a:lnTo>
                  <a:pt x="400" y="200"/>
                </a:lnTo>
                <a:cubicBezTo>
                  <a:pt x="400" y="311"/>
                  <a:pt x="311" y="400"/>
                  <a:pt x="200" y="400"/>
                </a:cubicBezTo>
                <a:cubicBezTo>
                  <a:pt x="200" y="400"/>
                  <a:pt x="200" y="400"/>
                  <a:pt x="200" y="400"/>
                </a:cubicBezTo>
                <a:lnTo>
                  <a:pt x="200" y="400"/>
                </a:lnTo>
                <a:cubicBezTo>
                  <a:pt x="90" y="400"/>
                  <a:pt x="0" y="311"/>
                  <a:pt x="0" y="200"/>
                </a:cubicBezTo>
                <a:cubicBezTo>
                  <a:pt x="0" y="200"/>
                  <a:pt x="0" y="200"/>
                  <a:pt x="0" y="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  <p:sp>
        <p:nvSpPr>
          <p:cNvPr id="458815" name="Rectangle 21"/>
          <p:cNvSpPr>
            <a:spLocks noChangeArrowheads="1"/>
          </p:cNvSpPr>
          <p:nvPr/>
        </p:nvSpPr>
        <p:spPr bwMode="auto">
          <a:xfrm>
            <a:off x="4311014" y="4410076"/>
            <a:ext cx="46324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1000" b="1">
                <a:solidFill>
                  <a:srgbClr val="000000"/>
                </a:solidFill>
                <a:cs typeface="Arial" pitchFamily="34" charset="0"/>
              </a:rPr>
              <a:t>Unicast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816" name="Picture 85"/>
          <p:cNvSpPr>
            <a:spLocks noChangeAspect="1" noChangeArrowheads="1"/>
          </p:cNvSpPr>
          <p:nvPr/>
        </p:nvSpPr>
        <p:spPr bwMode="auto">
          <a:xfrm>
            <a:off x="5943600" y="4357689"/>
            <a:ext cx="1212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17" name="Freeform 87"/>
          <p:cNvSpPr>
            <a:spLocks noEditPoints="1"/>
          </p:cNvSpPr>
          <p:nvPr/>
        </p:nvSpPr>
        <p:spPr bwMode="auto">
          <a:xfrm>
            <a:off x="5961063" y="4430715"/>
            <a:ext cx="1047750" cy="430212"/>
          </a:xfrm>
          <a:custGeom>
            <a:avLst/>
            <a:gdLst>
              <a:gd name="T0" fmla="*/ 2147483647 w 4030"/>
              <a:gd name="T1" fmla="*/ 2147483647 h 1658"/>
              <a:gd name="T2" fmla="*/ 2147483647 w 4030"/>
              <a:gd name="T3" fmla="*/ 2147483647 h 1658"/>
              <a:gd name="T4" fmla="*/ 0 w 4030"/>
              <a:gd name="T5" fmla="*/ 2147483647 h 1658"/>
              <a:gd name="T6" fmla="*/ 2147483647 w 4030"/>
              <a:gd name="T7" fmla="*/ 2147483647 h 1658"/>
              <a:gd name="T8" fmla="*/ 2147483647 w 4030"/>
              <a:gd name="T9" fmla="*/ 2147483647 h 1658"/>
              <a:gd name="T10" fmla="*/ 2147483647 w 4030"/>
              <a:gd name="T11" fmla="*/ 2147483647 h 1658"/>
              <a:gd name="T12" fmla="*/ 2147483647 w 4030"/>
              <a:gd name="T13" fmla="*/ 2147483647 h 1658"/>
              <a:gd name="T14" fmla="*/ 2147483647 w 4030"/>
              <a:gd name="T15" fmla="*/ 2147483647 h 1658"/>
              <a:gd name="T16" fmla="*/ 2147483647 w 4030"/>
              <a:gd name="T17" fmla="*/ 2147483647 h 1658"/>
              <a:gd name="T18" fmla="*/ 2147483647 w 4030"/>
              <a:gd name="T19" fmla="*/ 2147483647 h 1658"/>
              <a:gd name="T20" fmla="*/ 2147483647 w 4030"/>
              <a:gd name="T21" fmla="*/ 2147483647 h 1658"/>
              <a:gd name="T22" fmla="*/ 2147483647 w 4030"/>
              <a:gd name="T23" fmla="*/ 2147483647 h 1658"/>
              <a:gd name="T24" fmla="*/ 2147483647 w 4030"/>
              <a:gd name="T25" fmla="*/ 2147483647 h 1658"/>
              <a:gd name="T26" fmla="*/ 2147483647 w 4030"/>
              <a:gd name="T27" fmla="*/ 2147483647 h 1658"/>
              <a:gd name="T28" fmla="*/ 2147483647 w 4030"/>
              <a:gd name="T29" fmla="*/ 2147483647 h 1658"/>
              <a:gd name="T30" fmla="*/ 2147483647 w 4030"/>
              <a:gd name="T31" fmla="*/ 2147483647 h 1658"/>
              <a:gd name="T32" fmla="*/ 2147483647 w 4030"/>
              <a:gd name="T33" fmla="*/ 2147483647 h 1658"/>
              <a:gd name="T34" fmla="*/ 2147483647 w 4030"/>
              <a:gd name="T35" fmla="*/ 2147483647 h 1658"/>
              <a:gd name="T36" fmla="*/ 2147483647 w 4030"/>
              <a:gd name="T37" fmla="*/ 2147483647 h 1658"/>
              <a:gd name="T38" fmla="*/ 2147483647 w 4030"/>
              <a:gd name="T39" fmla="*/ 2147483647 h 1658"/>
              <a:gd name="T40" fmla="*/ 2147483647 w 4030"/>
              <a:gd name="T41" fmla="*/ 2147483647 h 1658"/>
              <a:gd name="T42" fmla="*/ 2147483647 w 4030"/>
              <a:gd name="T43" fmla="*/ 2147483647 h 1658"/>
              <a:gd name="T44" fmla="*/ 2147483647 w 4030"/>
              <a:gd name="T45" fmla="*/ 2147483647 h 1658"/>
              <a:gd name="T46" fmla="*/ 2147483647 w 4030"/>
              <a:gd name="T47" fmla="*/ 2147483647 h 1658"/>
              <a:gd name="T48" fmla="*/ 2147483647 w 4030"/>
              <a:gd name="T49" fmla="*/ 2147483647 h 1658"/>
              <a:gd name="T50" fmla="*/ 2147483647 w 4030"/>
              <a:gd name="T51" fmla="*/ 2147483647 h 1658"/>
              <a:gd name="T52" fmla="*/ 2147483647 w 4030"/>
              <a:gd name="T53" fmla="*/ 2147483647 h 1658"/>
              <a:gd name="T54" fmla="*/ 2147483647 w 4030"/>
              <a:gd name="T55" fmla="*/ 2147483647 h 1658"/>
              <a:gd name="T56" fmla="*/ 2147483647 w 4030"/>
              <a:gd name="T57" fmla="*/ 2147483647 h 1658"/>
              <a:gd name="T58" fmla="*/ 2147483647 w 4030"/>
              <a:gd name="T59" fmla="*/ 2147483647 h 1658"/>
              <a:gd name="T60" fmla="*/ 2147483647 w 4030"/>
              <a:gd name="T61" fmla="*/ 2147483647 h 1658"/>
              <a:gd name="T62" fmla="*/ 2147483647 w 4030"/>
              <a:gd name="T63" fmla="*/ 2147483647 h 1658"/>
              <a:gd name="T64" fmla="*/ 2147483647 w 4030"/>
              <a:gd name="T65" fmla="*/ 2147483647 h 1658"/>
              <a:gd name="T66" fmla="*/ 2147483647 w 4030"/>
              <a:gd name="T67" fmla="*/ 2147483647 h 1658"/>
              <a:gd name="T68" fmla="*/ 2147483647 w 4030"/>
              <a:gd name="T69" fmla="*/ 2147483647 h 1658"/>
              <a:gd name="T70" fmla="*/ 2147483647 w 4030"/>
              <a:gd name="T71" fmla="*/ 2147483647 h 1658"/>
              <a:gd name="T72" fmla="*/ 2147483647 w 4030"/>
              <a:gd name="T73" fmla="*/ 2147483647 h 1658"/>
              <a:gd name="T74" fmla="*/ 2147483647 w 4030"/>
              <a:gd name="T75" fmla="*/ 2147483647 h 1658"/>
              <a:gd name="T76" fmla="*/ 2147483647 w 4030"/>
              <a:gd name="T77" fmla="*/ 2147483647 h 1658"/>
              <a:gd name="T78" fmla="*/ 2147483647 w 4030"/>
              <a:gd name="T79" fmla="*/ 2147483647 h 1658"/>
              <a:gd name="T80" fmla="*/ 2147483647 w 4030"/>
              <a:gd name="T81" fmla="*/ 2147483647 h 1658"/>
              <a:gd name="T82" fmla="*/ 2147483647 w 4030"/>
              <a:gd name="T83" fmla="*/ 2147483647 h 1658"/>
              <a:gd name="T84" fmla="*/ 2147483647 w 4030"/>
              <a:gd name="T85" fmla="*/ 2147483647 h 1658"/>
              <a:gd name="T86" fmla="*/ 2147483647 w 4030"/>
              <a:gd name="T87" fmla="*/ 2147483647 h 1658"/>
              <a:gd name="T88" fmla="*/ 2147483647 w 4030"/>
              <a:gd name="T89" fmla="*/ 2147483647 h 1658"/>
              <a:gd name="T90" fmla="*/ 2147483647 w 4030"/>
              <a:gd name="T91" fmla="*/ 2147483647 h 1658"/>
              <a:gd name="T92" fmla="*/ 2147483647 w 4030"/>
              <a:gd name="T93" fmla="*/ 2147483647 h 1658"/>
              <a:gd name="T94" fmla="*/ 2147483647 w 4030"/>
              <a:gd name="T95" fmla="*/ 2147483647 h 1658"/>
              <a:gd name="T96" fmla="*/ 2147483647 w 4030"/>
              <a:gd name="T97" fmla="*/ 2147483647 h 1658"/>
              <a:gd name="T98" fmla="*/ 2147483647 w 4030"/>
              <a:gd name="T99" fmla="*/ 2147483647 h 1658"/>
              <a:gd name="T100" fmla="*/ 2147483647 w 4030"/>
              <a:gd name="T101" fmla="*/ 2147483647 h 1658"/>
              <a:gd name="T102" fmla="*/ 2147483647 w 4030"/>
              <a:gd name="T103" fmla="*/ 2147483647 h 1658"/>
              <a:gd name="T104" fmla="*/ 2147483647 w 4030"/>
              <a:gd name="T105" fmla="*/ 2147483647 h 1658"/>
              <a:gd name="T106" fmla="*/ 2147483647 w 4030"/>
              <a:gd name="T107" fmla="*/ 2147483647 h 1658"/>
              <a:gd name="T108" fmla="*/ 2147483647 w 4030"/>
              <a:gd name="T109" fmla="*/ 2147483647 h 1658"/>
              <a:gd name="T110" fmla="*/ 2147483647 w 4030"/>
              <a:gd name="T111" fmla="*/ 2147483647 h 1658"/>
              <a:gd name="T112" fmla="*/ 2147483647 w 4030"/>
              <a:gd name="T113" fmla="*/ 2147483647 h 1658"/>
              <a:gd name="T114" fmla="*/ 2147483647 w 4030"/>
              <a:gd name="T115" fmla="*/ 2147483647 h 1658"/>
              <a:gd name="T116" fmla="*/ 2147483647 w 4030"/>
              <a:gd name="T117" fmla="*/ 2147483647 h 1658"/>
              <a:gd name="T118" fmla="*/ 2147483647 w 4030"/>
              <a:gd name="T119" fmla="*/ 0 h 1658"/>
              <a:gd name="T120" fmla="*/ 2147483647 w 4030"/>
              <a:gd name="T121" fmla="*/ 2147483647 h 16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30"/>
              <a:gd name="T184" fmla="*/ 0 h 1658"/>
              <a:gd name="T185" fmla="*/ 4030 w 4030"/>
              <a:gd name="T186" fmla="*/ 1658 h 16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30" h="1658">
                <a:moveTo>
                  <a:pt x="63" y="1529"/>
                </a:moveTo>
                <a:lnTo>
                  <a:pt x="63" y="1529"/>
                </a:lnTo>
                <a:cubicBezTo>
                  <a:pt x="98" y="1529"/>
                  <a:pt x="128" y="1557"/>
                  <a:pt x="129" y="1592"/>
                </a:cubicBezTo>
                <a:cubicBezTo>
                  <a:pt x="129" y="1627"/>
                  <a:pt x="101" y="1657"/>
                  <a:pt x="66" y="1657"/>
                </a:cubicBezTo>
                <a:cubicBezTo>
                  <a:pt x="31" y="1658"/>
                  <a:pt x="1" y="1630"/>
                  <a:pt x="0" y="1595"/>
                </a:cubicBezTo>
                <a:cubicBezTo>
                  <a:pt x="0" y="1560"/>
                  <a:pt x="28" y="1530"/>
                  <a:pt x="63" y="1529"/>
                </a:cubicBezTo>
                <a:close/>
                <a:moveTo>
                  <a:pt x="316" y="1521"/>
                </a:moveTo>
                <a:lnTo>
                  <a:pt x="316" y="1521"/>
                </a:lnTo>
                <a:cubicBezTo>
                  <a:pt x="352" y="1519"/>
                  <a:pt x="382" y="1545"/>
                  <a:pt x="384" y="1581"/>
                </a:cubicBezTo>
                <a:cubicBezTo>
                  <a:pt x="387" y="1616"/>
                  <a:pt x="360" y="1646"/>
                  <a:pt x="325" y="1649"/>
                </a:cubicBezTo>
                <a:cubicBezTo>
                  <a:pt x="289" y="1651"/>
                  <a:pt x="259" y="1624"/>
                  <a:pt x="257" y="1589"/>
                </a:cubicBezTo>
                <a:cubicBezTo>
                  <a:pt x="254" y="1554"/>
                  <a:pt x="281" y="1523"/>
                  <a:pt x="316" y="1521"/>
                </a:cubicBezTo>
                <a:close/>
                <a:moveTo>
                  <a:pt x="569" y="1499"/>
                </a:moveTo>
                <a:lnTo>
                  <a:pt x="569" y="1499"/>
                </a:lnTo>
                <a:cubicBezTo>
                  <a:pt x="604" y="1495"/>
                  <a:pt x="636" y="1521"/>
                  <a:pt x="639" y="1556"/>
                </a:cubicBezTo>
                <a:cubicBezTo>
                  <a:pt x="643" y="1591"/>
                  <a:pt x="618" y="1623"/>
                  <a:pt x="582" y="1626"/>
                </a:cubicBezTo>
                <a:cubicBezTo>
                  <a:pt x="547" y="1630"/>
                  <a:pt x="516" y="1605"/>
                  <a:pt x="512" y="1569"/>
                </a:cubicBezTo>
                <a:cubicBezTo>
                  <a:pt x="508" y="1534"/>
                  <a:pt x="534" y="1503"/>
                  <a:pt x="569" y="1499"/>
                </a:cubicBezTo>
                <a:close/>
                <a:moveTo>
                  <a:pt x="817" y="1463"/>
                </a:moveTo>
                <a:lnTo>
                  <a:pt x="817" y="1463"/>
                </a:lnTo>
                <a:cubicBezTo>
                  <a:pt x="852" y="1456"/>
                  <a:pt x="885" y="1479"/>
                  <a:pt x="892" y="1514"/>
                </a:cubicBezTo>
                <a:cubicBezTo>
                  <a:pt x="898" y="1548"/>
                  <a:pt x="876" y="1582"/>
                  <a:pt x="841" y="1589"/>
                </a:cubicBezTo>
                <a:cubicBezTo>
                  <a:pt x="806" y="1595"/>
                  <a:pt x="773" y="1572"/>
                  <a:pt x="766" y="1538"/>
                </a:cubicBezTo>
                <a:cubicBezTo>
                  <a:pt x="759" y="1503"/>
                  <a:pt x="782" y="1469"/>
                  <a:pt x="817" y="1463"/>
                </a:cubicBezTo>
                <a:close/>
                <a:moveTo>
                  <a:pt x="1065" y="1411"/>
                </a:moveTo>
                <a:lnTo>
                  <a:pt x="1065" y="1411"/>
                </a:lnTo>
                <a:cubicBezTo>
                  <a:pt x="1100" y="1403"/>
                  <a:pt x="1134" y="1425"/>
                  <a:pt x="1142" y="1459"/>
                </a:cubicBezTo>
                <a:cubicBezTo>
                  <a:pt x="1150" y="1493"/>
                  <a:pt x="1129" y="1528"/>
                  <a:pt x="1094" y="1536"/>
                </a:cubicBezTo>
                <a:cubicBezTo>
                  <a:pt x="1060" y="1544"/>
                  <a:pt x="1025" y="1523"/>
                  <a:pt x="1017" y="1488"/>
                </a:cubicBezTo>
                <a:cubicBezTo>
                  <a:pt x="1009" y="1454"/>
                  <a:pt x="1031" y="1419"/>
                  <a:pt x="1065" y="1411"/>
                </a:cubicBezTo>
                <a:close/>
                <a:moveTo>
                  <a:pt x="1306" y="1344"/>
                </a:moveTo>
                <a:lnTo>
                  <a:pt x="1306" y="1344"/>
                </a:lnTo>
                <a:cubicBezTo>
                  <a:pt x="1340" y="1333"/>
                  <a:pt x="1376" y="1351"/>
                  <a:pt x="1387" y="1385"/>
                </a:cubicBezTo>
                <a:cubicBezTo>
                  <a:pt x="1398" y="1418"/>
                  <a:pt x="1380" y="1455"/>
                  <a:pt x="1347" y="1466"/>
                </a:cubicBezTo>
                <a:cubicBezTo>
                  <a:pt x="1313" y="1477"/>
                  <a:pt x="1277" y="1459"/>
                  <a:pt x="1266" y="1425"/>
                </a:cubicBezTo>
                <a:cubicBezTo>
                  <a:pt x="1254" y="1392"/>
                  <a:pt x="1273" y="1356"/>
                  <a:pt x="1306" y="1344"/>
                </a:cubicBezTo>
                <a:close/>
                <a:moveTo>
                  <a:pt x="1540" y="1259"/>
                </a:moveTo>
                <a:lnTo>
                  <a:pt x="1540" y="1259"/>
                </a:lnTo>
                <a:cubicBezTo>
                  <a:pt x="1572" y="1244"/>
                  <a:pt x="1610" y="1258"/>
                  <a:pt x="1625" y="1290"/>
                </a:cubicBezTo>
                <a:cubicBezTo>
                  <a:pt x="1640" y="1322"/>
                  <a:pt x="1626" y="1360"/>
                  <a:pt x="1594" y="1375"/>
                </a:cubicBezTo>
                <a:lnTo>
                  <a:pt x="1593" y="1375"/>
                </a:lnTo>
                <a:cubicBezTo>
                  <a:pt x="1561" y="1390"/>
                  <a:pt x="1523" y="1376"/>
                  <a:pt x="1509" y="1344"/>
                </a:cubicBezTo>
                <a:cubicBezTo>
                  <a:pt x="1494" y="1312"/>
                  <a:pt x="1508" y="1274"/>
                  <a:pt x="1540" y="1259"/>
                </a:cubicBezTo>
                <a:close/>
                <a:moveTo>
                  <a:pt x="1759" y="1148"/>
                </a:moveTo>
                <a:lnTo>
                  <a:pt x="1759" y="1148"/>
                </a:lnTo>
                <a:cubicBezTo>
                  <a:pt x="1788" y="1128"/>
                  <a:pt x="1828" y="1135"/>
                  <a:pt x="1848" y="1165"/>
                </a:cubicBezTo>
                <a:cubicBezTo>
                  <a:pt x="1867" y="1194"/>
                  <a:pt x="1860" y="1234"/>
                  <a:pt x="1831" y="1253"/>
                </a:cubicBezTo>
                <a:lnTo>
                  <a:pt x="1831" y="1254"/>
                </a:lnTo>
                <a:cubicBezTo>
                  <a:pt x="1801" y="1273"/>
                  <a:pt x="1762" y="1266"/>
                  <a:pt x="1742" y="1237"/>
                </a:cubicBezTo>
                <a:cubicBezTo>
                  <a:pt x="1722" y="1207"/>
                  <a:pt x="1729" y="1168"/>
                  <a:pt x="1759" y="1148"/>
                </a:cubicBezTo>
                <a:close/>
                <a:moveTo>
                  <a:pt x="1938" y="994"/>
                </a:moveTo>
                <a:lnTo>
                  <a:pt x="1938" y="994"/>
                </a:lnTo>
                <a:cubicBezTo>
                  <a:pt x="1960" y="967"/>
                  <a:pt x="2001" y="963"/>
                  <a:pt x="2028" y="985"/>
                </a:cubicBezTo>
                <a:cubicBezTo>
                  <a:pt x="2055" y="1007"/>
                  <a:pt x="2060" y="1048"/>
                  <a:pt x="2037" y="1075"/>
                </a:cubicBezTo>
                <a:cubicBezTo>
                  <a:pt x="2015" y="1102"/>
                  <a:pt x="1975" y="1107"/>
                  <a:pt x="1947" y="1084"/>
                </a:cubicBezTo>
                <a:cubicBezTo>
                  <a:pt x="1920" y="1062"/>
                  <a:pt x="1916" y="1022"/>
                  <a:pt x="1938" y="994"/>
                </a:cubicBezTo>
                <a:close/>
                <a:moveTo>
                  <a:pt x="2013" y="768"/>
                </a:moveTo>
                <a:lnTo>
                  <a:pt x="2013" y="768"/>
                </a:lnTo>
                <a:cubicBezTo>
                  <a:pt x="2029" y="736"/>
                  <a:pt x="2067" y="723"/>
                  <a:pt x="2099" y="740"/>
                </a:cubicBezTo>
                <a:cubicBezTo>
                  <a:pt x="2130" y="756"/>
                  <a:pt x="2143" y="794"/>
                  <a:pt x="2127" y="826"/>
                </a:cubicBezTo>
                <a:cubicBezTo>
                  <a:pt x="2111" y="857"/>
                  <a:pt x="2072" y="870"/>
                  <a:pt x="2041" y="854"/>
                </a:cubicBezTo>
                <a:cubicBezTo>
                  <a:pt x="2009" y="838"/>
                  <a:pt x="1997" y="799"/>
                  <a:pt x="2013" y="768"/>
                </a:cubicBezTo>
                <a:close/>
                <a:moveTo>
                  <a:pt x="2203" y="556"/>
                </a:moveTo>
                <a:lnTo>
                  <a:pt x="2203" y="556"/>
                </a:lnTo>
                <a:cubicBezTo>
                  <a:pt x="2232" y="536"/>
                  <a:pt x="2272" y="543"/>
                  <a:pt x="2292" y="573"/>
                </a:cubicBezTo>
                <a:cubicBezTo>
                  <a:pt x="2312" y="602"/>
                  <a:pt x="2304" y="642"/>
                  <a:pt x="2275" y="662"/>
                </a:cubicBezTo>
                <a:cubicBezTo>
                  <a:pt x="2246" y="682"/>
                  <a:pt x="2206" y="674"/>
                  <a:pt x="2186" y="645"/>
                </a:cubicBezTo>
                <a:cubicBezTo>
                  <a:pt x="2166" y="616"/>
                  <a:pt x="2174" y="576"/>
                  <a:pt x="2203" y="556"/>
                </a:cubicBezTo>
                <a:close/>
                <a:moveTo>
                  <a:pt x="2434" y="424"/>
                </a:moveTo>
                <a:lnTo>
                  <a:pt x="2434" y="423"/>
                </a:lnTo>
                <a:cubicBezTo>
                  <a:pt x="2466" y="409"/>
                  <a:pt x="2504" y="423"/>
                  <a:pt x="2519" y="455"/>
                </a:cubicBezTo>
                <a:cubicBezTo>
                  <a:pt x="2534" y="487"/>
                  <a:pt x="2520" y="525"/>
                  <a:pt x="2488" y="540"/>
                </a:cubicBezTo>
                <a:cubicBezTo>
                  <a:pt x="2456" y="555"/>
                  <a:pt x="2418" y="541"/>
                  <a:pt x="2403" y="508"/>
                </a:cubicBezTo>
                <a:cubicBezTo>
                  <a:pt x="2388" y="476"/>
                  <a:pt x="2402" y="438"/>
                  <a:pt x="2434" y="424"/>
                </a:cubicBezTo>
                <a:close/>
                <a:moveTo>
                  <a:pt x="2678" y="325"/>
                </a:moveTo>
                <a:lnTo>
                  <a:pt x="2678" y="325"/>
                </a:lnTo>
                <a:cubicBezTo>
                  <a:pt x="2712" y="314"/>
                  <a:pt x="2748" y="332"/>
                  <a:pt x="2759" y="366"/>
                </a:cubicBezTo>
                <a:cubicBezTo>
                  <a:pt x="2770" y="399"/>
                  <a:pt x="2752" y="435"/>
                  <a:pt x="2719" y="447"/>
                </a:cubicBezTo>
                <a:cubicBezTo>
                  <a:pt x="2685" y="458"/>
                  <a:pt x="2649" y="440"/>
                  <a:pt x="2638" y="406"/>
                </a:cubicBezTo>
                <a:cubicBezTo>
                  <a:pt x="2626" y="373"/>
                  <a:pt x="2645" y="336"/>
                  <a:pt x="2678" y="325"/>
                </a:cubicBezTo>
                <a:close/>
                <a:moveTo>
                  <a:pt x="2926" y="250"/>
                </a:moveTo>
                <a:lnTo>
                  <a:pt x="2927" y="250"/>
                </a:lnTo>
                <a:cubicBezTo>
                  <a:pt x="2961" y="241"/>
                  <a:pt x="2996" y="261"/>
                  <a:pt x="3005" y="295"/>
                </a:cubicBezTo>
                <a:cubicBezTo>
                  <a:pt x="3015" y="329"/>
                  <a:pt x="2995" y="364"/>
                  <a:pt x="2961" y="374"/>
                </a:cubicBezTo>
                <a:cubicBezTo>
                  <a:pt x="2927" y="383"/>
                  <a:pt x="2891" y="363"/>
                  <a:pt x="2882" y="329"/>
                </a:cubicBezTo>
                <a:cubicBezTo>
                  <a:pt x="2872" y="295"/>
                  <a:pt x="2892" y="260"/>
                  <a:pt x="2926" y="250"/>
                </a:cubicBezTo>
                <a:close/>
                <a:moveTo>
                  <a:pt x="3181" y="193"/>
                </a:moveTo>
                <a:lnTo>
                  <a:pt x="3182" y="193"/>
                </a:lnTo>
                <a:cubicBezTo>
                  <a:pt x="3216" y="186"/>
                  <a:pt x="3250" y="209"/>
                  <a:pt x="3256" y="244"/>
                </a:cubicBezTo>
                <a:cubicBezTo>
                  <a:pt x="3263" y="279"/>
                  <a:pt x="3240" y="312"/>
                  <a:pt x="3205" y="319"/>
                </a:cubicBezTo>
                <a:cubicBezTo>
                  <a:pt x="3171" y="325"/>
                  <a:pt x="3137" y="303"/>
                  <a:pt x="3130" y="268"/>
                </a:cubicBezTo>
                <a:cubicBezTo>
                  <a:pt x="3124" y="233"/>
                  <a:pt x="3147" y="200"/>
                  <a:pt x="3181" y="193"/>
                </a:cubicBezTo>
                <a:close/>
                <a:moveTo>
                  <a:pt x="3437" y="151"/>
                </a:moveTo>
                <a:lnTo>
                  <a:pt x="3437" y="151"/>
                </a:lnTo>
                <a:cubicBezTo>
                  <a:pt x="3472" y="146"/>
                  <a:pt x="3504" y="170"/>
                  <a:pt x="3509" y="205"/>
                </a:cubicBezTo>
                <a:cubicBezTo>
                  <a:pt x="3515" y="240"/>
                  <a:pt x="3491" y="272"/>
                  <a:pt x="3456" y="278"/>
                </a:cubicBezTo>
                <a:lnTo>
                  <a:pt x="3455" y="278"/>
                </a:lnTo>
                <a:cubicBezTo>
                  <a:pt x="3420" y="283"/>
                  <a:pt x="3388" y="259"/>
                  <a:pt x="3383" y="224"/>
                </a:cubicBezTo>
                <a:cubicBezTo>
                  <a:pt x="3378" y="189"/>
                  <a:pt x="3402" y="156"/>
                  <a:pt x="3437" y="151"/>
                </a:cubicBezTo>
                <a:close/>
                <a:moveTo>
                  <a:pt x="3695" y="126"/>
                </a:moveTo>
                <a:lnTo>
                  <a:pt x="3695" y="126"/>
                </a:lnTo>
                <a:cubicBezTo>
                  <a:pt x="3731" y="123"/>
                  <a:pt x="3762" y="149"/>
                  <a:pt x="3765" y="184"/>
                </a:cubicBezTo>
                <a:cubicBezTo>
                  <a:pt x="3768" y="219"/>
                  <a:pt x="3742" y="250"/>
                  <a:pt x="3707" y="254"/>
                </a:cubicBezTo>
                <a:cubicBezTo>
                  <a:pt x="3671" y="257"/>
                  <a:pt x="3640" y="231"/>
                  <a:pt x="3637" y="196"/>
                </a:cubicBezTo>
                <a:cubicBezTo>
                  <a:pt x="3634" y="160"/>
                  <a:pt x="3660" y="129"/>
                  <a:pt x="3695" y="126"/>
                </a:cubicBezTo>
                <a:close/>
                <a:moveTo>
                  <a:pt x="3638" y="0"/>
                </a:moveTo>
                <a:lnTo>
                  <a:pt x="4030" y="174"/>
                </a:lnTo>
                <a:lnTo>
                  <a:pt x="3656" y="384"/>
                </a:lnTo>
                <a:lnTo>
                  <a:pt x="3638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18" name="Picture 88"/>
          <p:cNvSpPr>
            <a:spLocks noChangeAspect="1" noChangeArrowheads="1"/>
          </p:cNvSpPr>
          <p:nvPr/>
        </p:nvSpPr>
        <p:spPr bwMode="auto">
          <a:xfrm>
            <a:off x="5651504" y="4702175"/>
            <a:ext cx="390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19" name="Picture 89"/>
          <p:cNvSpPr>
            <a:spLocks noChangeAspect="1" noChangeArrowheads="1"/>
          </p:cNvSpPr>
          <p:nvPr/>
        </p:nvSpPr>
        <p:spPr bwMode="auto">
          <a:xfrm>
            <a:off x="5651504" y="4702175"/>
            <a:ext cx="390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20" name="Freeform 90"/>
          <p:cNvSpPr>
            <a:spLocks noEditPoints="1"/>
          </p:cNvSpPr>
          <p:nvPr/>
        </p:nvSpPr>
        <p:spPr bwMode="auto">
          <a:xfrm>
            <a:off x="5727700" y="4725990"/>
            <a:ext cx="266700" cy="134937"/>
          </a:xfrm>
          <a:custGeom>
            <a:avLst/>
            <a:gdLst>
              <a:gd name="T0" fmla="*/ 2147483647 w 1029"/>
              <a:gd name="T1" fmla="*/ 2147483647 h 519"/>
              <a:gd name="T2" fmla="*/ 2147483647 w 1029"/>
              <a:gd name="T3" fmla="*/ 2147483647 h 519"/>
              <a:gd name="T4" fmla="*/ 2147483647 w 1029"/>
              <a:gd name="T5" fmla="*/ 2147483647 h 519"/>
              <a:gd name="T6" fmla="*/ 2147483647 w 1029"/>
              <a:gd name="T7" fmla="*/ 2147483647 h 519"/>
              <a:gd name="T8" fmla="*/ 2147483647 w 1029"/>
              <a:gd name="T9" fmla="*/ 2147483647 h 519"/>
              <a:gd name="T10" fmla="*/ 2147483647 w 1029"/>
              <a:gd name="T11" fmla="*/ 2147483647 h 519"/>
              <a:gd name="T12" fmla="*/ 2147483647 w 1029"/>
              <a:gd name="T13" fmla="*/ 2147483647 h 519"/>
              <a:gd name="T14" fmla="*/ 2147483647 w 1029"/>
              <a:gd name="T15" fmla="*/ 2147483647 h 519"/>
              <a:gd name="T16" fmla="*/ 2147483647 w 1029"/>
              <a:gd name="T17" fmla="*/ 2147483647 h 519"/>
              <a:gd name="T18" fmla="*/ 2147483647 w 1029"/>
              <a:gd name="T19" fmla="*/ 2147483647 h 519"/>
              <a:gd name="T20" fmla="*/ 2147483647 w 1029"/>
              <a:gd name="T21" fmla="*/ 2147483647 h 519"/>
              <a:gd name="T22" fmla="*/ 2147483647 w 1029"/>
              <a:gd name="T23" fmla="*/ 2147483647 h 519"/>
              <a:gd name="T24" fmla="*/ 2147483647 w 1029"/>
              <a:gd name="T25" fmla="*/ 2147483647 h 519"/>
              <a:gd name="T26" fmla="*/ 2147483647 w 1029"/>
              <a:gd name="T27" fmla="*/ 2147483647 h 519"/>
              <a:gd name="T28" fmla="*/ 2147483647 w 1029"/>
              <a:gd name="T29" fmla="*/ 2147483647 h 519"/>
              <a:gd name="T30" fmla="*/ 2147483647 w 1029"/>
              <a:gd name="T31" fmla="*/ 2147483647 h 519"/>
              <a:gd name="T32" fmla="*/ 2147483647 w 1029"/>
              <a:gd name="T33" fmla="*/ 2147483647 h 519"/>
              <a:gd name="T34" fmla="*/ 2147483647 w 1029"/>
              <a:gd name="T35" fmla="*/ 2147483647 h 519"/>
              <a:gd name="T36" fmla="*/ 2147483647 w 1029"/>
              <a:gd name="T37" fmla="*/ 2147483647 h 519"/>
              <a:gd name="T38" fmla="*/ 2147483647 w 1029"/>
              <a:gd name="T39" fmla="*/ 2147483647 h 519"/>
              <a:gd name="T40" fmla="*/ 2147483647 w 1029"/>
              <a:gd name="T41" fmla="*/ 2147483647 h 519"/>
              <a:gd name="T42" fmla="*/ 2147483647 w 1029"/>
              <a:gd name="T43" fmla="*/ 2147483647 h 519"/>
              <a:gd name="T44" fmla="*/ 2147483647 w 1029"/>
              <a:gd name="T45" fmla="*/ 2147483647 h 519"/>
              <a:gd name="T46" fmla="*/ 2147483647 w 1029"/>
              <a:gd name="T47" fmla="*/ 2147483647 h 519"/>
              <a:gd name="T48" fmla="*/ 2147483647 w 1029"/>
              <a:gd name="T49" fmla="*/ 2147483647 h 519"/>
              <a:gd name="T50" fmla="*/ 2147483647 w 1029"/>
              <a:gd name="T51" fmla="*/ 2147483647 h 519"/>
              <a:gd name="T52" fmla="*/ 2147483647 w 1029"/>
              <a:gd name="T53" fmla="*/ 2147483647 h 519"/>
              <a:gd name="T54" fmla="*/ 2147483647 w 1029"/>
              <a:gd name="T55" fmla="*/ 2147483647 h 519"/>
              <a:gd name="T56" fmla="*/ 2147483647 w 1029"/>
              <a:gd name="T57" fmla="*/ 2147483647 h 519"/>
              <a:gd name="T58" fmla="*/ 2147483647 w 1029"/>
              <a:gd name="T59" fmla="*/ 2147483647 h 519"/>
              <a:gd name="T60" fmla="*/ 2147483647 w 1029"/>
              <a:gd name="T61" fmla="*/ 2147483647 h 519"/>
              <a:gd name="T62" fmla="*/ 2147483647 w 1029"/>
              <a:gd name="T63" fmla="*/ 2147483647 h 519"/>
              <a:gd name="T64" fmla="*/ 2147483647 w 1029"/>
              <a:gd name="T65" fmla="*/ 2147483647 h 519"/>
              <a:gd name="T66" fmla="*/ 2147483647 w 1029"/>
              <a:gd name="T67" fmla="*/ 2147483647 h 519"/>
              <a:gd name="T68" fmla="*/ 2147483647 w 1029"/>
              <a:gd name="T69" fmla="*/ 2147483647 h 5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29"/>
              <a:gd name="T106" fmla="*/ 0 h 519"/>
              <a:gd name="T107" fmla="*/ 1029 w 1029"/>
              <a:gd name="T108" fmla="*/ 519 h 51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29" h="519">
                <a:moveTo>
                  <a:pt x="960" y="517"/>
                </a:moveTo>
                <a:lnTo>
                  <a:pt x="960" y="517"/>
                </a:lnTo>
                <a:cubicBezTo>
                  <a:pt x="925" y="516"/>
                  <a:pt x="898" y="486"/>
                  <a:pt x="899" y="450"/>
                </a:cubicBezTo>
                <a:cubicBezTo>
                  <a:pt x="901" y="415"/>
                  <a:pt x="931" y="388"/>
                  <a:pt x="966" y="390"/>
                </a:cubicBezTo>
                <a:lnTo>
                  <a:pt x="967" y="390"/>
                </a:lnTo>
                <a:cubicBezTo>
                  <a:pt x="1002" y="391"/>
                  <a:pt x="1029" y="421"/>
                  <a:pt x="1027" y="457"/>
                </a:cubicBezTo>
                <a:cubicBezTo>
                  <a:pt x="1026" y="492"/>
                  <a:pt x="996" y="519"/>
                  <a:pt x="960" y="517"/>
                </a:cubicBezTo>
                <a:close/>
                <a:moveTo>
                  <a:pt x="696" y="488"/>
                </a:moveTo>
                <a:lnTo>
                  <a:pt x="696" y="488"/>
                </a:lnTo>
                <a:cubicBezTo>
                  <a:pt x="661" y="480"/>
                  <a:pt x="639" y="446"/>
                  <a:pt x="647" y="412"/>
                </a:cubicBezTo>
                <a:cubicBezTo>
                  <a:pt x="654" y="377"/>
                  <a:pt x="688" y="355"/>
                  <a:pt x="722" y="362"/>
                </a:cubicBezTo>
                <a:lnTo>
                  <a:pt x="723" y="363"/>
                </a:lnTo>
                <a:cubicBezTo>
                  <a:pt x="757" y="370"/>
                  <a:pt x="779" y="404"/>
                  <a:pt x="772" y="438"/>
                </a:cubicBezTo>
                <a:cubicBezTo>
                  <a:pt x="765" y="473"/>
                  <a:pt x="731" y="495"/>
                  <a:pt x="696" y="488"/>
                </a:cubicBezTo>
                <a:close/>
                <a:moveTo>
                  <a:pt x="437" y="390"/>
                </a:moveTo>
                <a:lnTo>
                  <a:pt x="437" y="390"/>
                </a:lnTo>
                <a:cubicBezTo>
                  <a:pt x="407" y="371"/>
                  <a:pt x="398" y="332"/>
                  <a:pt x="417" y="302"/>
                </a:cubicBezTo>
                <a:cubicBezTo>
                  <a:pt x="436" y="272"/>
                  <a:pt x="475" y="263"/>
                  <a:pt x="505" y="282"/>
                </a:cubicBezTo>
                <a:cubicBezTo>
                  <a:pt x="535" y="301"/>
                  <a:pt x="544" y="341"/>
                  <a:pt x="525" y="371"/>
                </a:cubicBezTo>
                <a:cubicBezTo>
                  <a:pt x="506" y="400"/>
                  <a:pt x="466" y="409"/>
                  <a:pt x="437" y="390"/>
                </a:cubicBezTo>
                <a:close/>
                <a:moveTo>
                  <a:pt x="278" y="202"/>
                </a:moveTo>
                <a:lnTo>
                  <a:pt x="278" y="202"/>
                </a:lnTo>
                <a:cubicBezTo>
                  <a:pt x="248" y="183"/>
                  <a:pt x="239" y="144"/>
                  <a:pt x="258" y="114"/>
                </a:cubicBezTo>
                <a:cubicBezTo>
                  <a:pt x="277" y="84"/>
                  <a:pt x="317" y="75"/>
                  <a:pt x="346" y="94"/>
                </a:cubicBezTo>
                <a:lnTo>
                  <a:pt x="347" y="94"/>
                </a:lnTo>
                <a:cubicBezTo>
                  <a:pt x="376" y="113"/>
                  <a:pt x="385" y="153"/>
                  <a:pt x="366" y="183"/>
                </a:cubicBezTo>
                <a:cubicBezTo>
                  <a:pt x="347" y="213"/>
                  <a:pt x="308" y="221"/>
                  <a:pt x="278" y="202"/>
                </a:cubicBezTo>
                <a:close/>
                <a:moveTo>
                  <a:pt x="57" y="132"/>
                </a:moveTo>
                <a:lnTo>
                  <a:pt x="56" y="132"/>
                </a:lnTo>
                <a:cubicBezTo>
                  <a:pt x="22" y="125"/>
                  <a:pt x="0" y="91"/>
                  <a:pt x="7" y="56"/>
                </a:cubicBezTo>
                <a:cubicBezTo>
                  <a:pt x="14" y="22"/>
                  <a:pt x="48" y="0"/>
                  <a:pt x="83" y="7"/>
                </a:cubicBezTo>
                <a:cubicBezTo>
                  <a:pt x="118" y="14"/>
                  <a:pt x="140" y="48"/>
                  <a:pt x="132" y="83"/>
                </a:cubicBezTo>
                <a:cubicBezTo>
                  <a:pt x="125" y="117"/>
                  <a:pt x="91" y="139"/>
                  <a:pt x="57" y="132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21" name="Picture 91"/>
          <p:cNvSpPr>
            <a:spLocks noChangeAspect="1" noChangeArrowheads="1"/>
          </p:cNvSpPr>
          <p:nvPr/>
        </p:nvSpPr>
        <p:spPr bwMode="auto">
          <a:xfrm>
            <a:off x="5373692" y="4702177"/>
            <a:ext cx="377825" cy="3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22" name="Freeform 93"/>
          <p:cNvSpPr>
            <a:spLocks noEditPoints="1"/>
          </p:cNvSpPr>
          <p:nvPr/>
        </p:nvSpPr>
        <p:spPr bwMode="auto">
          <a:xfrm>
            <a:off x="5402263" y="4721225"/>
            <a:ext cx="303212" cy="203200"/>
          </a:xfrm>
          <a:custGeom>
            <a:avLst/>
            <a:gdLst>
              <a:gd name="T0" fmla="*/ 2147483647 w 1169"/>
              <a:gd name="T1" fmla="*/ 2147483647 h 782"/>
              <a:gd name="T2" fmla="*/ 2147483647 w 1169"/>
              <a:gd name="T3" fmla="*/ 2147483647 h 782"/>
              <a:gd name="T4" fmla="*/ 2147483647 w 1169"/>
              <a:gd name="T5" fmla="*/ 2147483647 h 782"/>
              <a:gd name="T6" fmla="*/ 2147483647 w 1169"/>
              <a:gd name="T7" fmla="*/ 2147483647 h 782"/>
              <a:gd name="T8" fmla="*/ 2147483647 w 1169"/>
              <a:gd name="T9" fmla="*/ 2147483647 h 782"/>
              <a:gd name="T10" fmla="*/ 2147483647 w 1169"/>
              <a:gd name="T11" fmla="*/ 2147483647 h 782"/>
              <a:gd name="T12" fmla="*/ 2147483647 w 1169"/>
              <a:gd name="T13" fmla="*/ 2147483647 h 782"/>
              <a:gd name="T14" fmla="*/ 2147483647 w 1169"/>
              <a:gd name="T15" fmla="*/ 2147483647 h 782"/>
              <a:gd name="T16" fmla="*/ 2147483647 w 1169"/>
              <a:gd name="T17" fmla="*/ 2147483647 h 782"/>
              <a:gd name="T18" fmla="*/ 2147483647 w 1169"/>
              <a:gd name="T19" fmla="*/ 2147483647 h 782"/>
              <a:gd name="T20" fmla="*/ 2147483647 w 1169"/>
              <a:gd name="T21" fmla="*/ 2147483647 h 782"/>
              <a:gd name="T22" fmla="*/ 2147483647 w 1169"/>
              <a:gd name="T23" fmla="*/ 2147483647 h 782"/>
              <a:gd name="T24" fmla="*/ 2147483647 w 1169"/>
              <a:gd name="T25" fmla="*/ 2147483647 h 782"/>
              <a:gd name="T26" fmla="*/ 2147483647 w 1169"/>
              <a:gd name="T27" fmla="*/ 2147483647 h 782"/>
              <a:gd name="T28" fmla="*/ 2147483647 w 1169"/>
              <a:gd name="T29" fmla="*/ 2147483647 h 782"/>
              <a:gd name="T30" fmla="*/ 2147483647 w 1169"/>
              <a:gd name="T31" fmla="*/ 2147483647 h 782"/>
              <a:gd name="T32" fmla="*/ 2147483647 w 1169"/>
              <a:gd name="T33" fmla="*/ 2147483647 h 782"/>
              <a:gd name="T34" fmla="*/ 2147483647 w 1169"/>
              <a:gd name="T35" fmla="*/ 2147483647 h 782"/>
              <a:gd name="T36" fmla="*/ 2147483647 w 1169"/>
              <a:gd name="T37" fmla="*/ 2147483647 h 782"/>
              <a:gd name="T38" fmla="*/ 2147483647 w 1169"/>
              <a:gd name="T39" fmla="*/ 2147483647 h 782"/>
              <a:gd name="T40" fmla="*/ 2147483647 w 1169"/>
              <a:gd name="T41" fmla="*/ 2147483647 h 782"/>
              <a:gd name="T42" fmla="*/ 2147483647 w 1169"/>
              <a:gd name="T43" fmla="*/ 2147483647 h 782"/>
              <a:gd name="T44" fmla="*/ 2147483647 w 1169"/>
              <a:gd name="T45" fmla="*/ 2147483647 h 782"/>
              <a:gd name="T46" fmla="*/ 2147483647 w 1169"/>
              <a:gd name="T47" fmla="*/ 2147483647 h 782"/>
              <a:gd name="T48" fmla="*/ 2147483647 w 1169"/>
              <a:gd name="T49" fmla="*/ 2147483647 h 782"/>
              <a:gd name="T50" fmla="*/ 2147483647 w 1169"/>
              <a:gd name="T51" fmla="*/ 2147483647 h 782"/>
              <a:gd name="T52" fmla="*/ 2147483647 w 1169"/>
              <a:gd name="T53" fmla="*/ 2147483647 h 782"/>
              <a:gd name="T54" fmla="*/ 2147483647 w 1169"/>
              <a:gd name="T55" fmla="*/ 2147483647 h 782"/>
              <a:gd name="T56" fmla="*/ 2147483647 w 1169"/>
              <a:gd name="T57" fmla="*/ 2147483647 h 782"/>
              <a:gd name="T58" fmla="*/ 2147483647 w 1169"/>
              <a:gd name="T59" fmla="*/ 2147483647 h 782"/>
              <a:gd name="T60" fmla="*/ 2147483647 w 1169"/>
              <a:gd name="T61" fmla="*/ 2147483647 h 782"/>
              <a:gd name="T62" fmla="*/ 2147483647 w 1169"/>
              <a:gd name="T63" fmla="*/ 2147483647 h 782"/>
              <a:gd name="T64" fmla="*/ 2147483647 w 1169"/>
              <a:gd name="T65" fmla="*/ 2147483647 h 782"/>
              <a:gd name="T66" fmla="*/ 2147483647 w 1169"/>
              <a:gd name="T67" fmla="*/ 2147483647 h 782"/>
              <a:gd name="T68" fmla="*/ 2147483647 w 1169"/>
              <a:gd name="T69" fmla="*/ 2147483647 h 782"/>
              <a:gd name="T70" fmla="*/ 2147483647 w 1169"/>
              <a:gd name="T71" fmla="*/ 2147483647 h 782"/>
              <a:gd name="T72" fmla="*/ 2147483647 w 1169"/>
              <a:gd name="T73" fmla="*/ 2147483647 h 782"/>
              <a:gd name="T74" fmla="*/ 2147483647 w 1169"/>
              <a:gd name="T75" fmla="*/ 2147483647 h 782"/>
              <a:gd name="T76" fmla="*/ 2147483647 w 1169"/>
              <a:gd name="T77" fmla="*/ 2147483647 h 782"/>
              <a:gd name="T78" fmla="*/ 2147483647 w 1169"/>
              <a:gd name="T79" fmla="*/ 2147483647 h 782"/>
              <a:gd name="T80" fmla="*/ 2147483647 w 1169"/>
              <a:gd name="T81" fmla="*/ 2147483647 h 782"/>
              <a:gd name="T82" fmla="*/ 2147483647 w 1169"/>
              <a:gd name="T83" fmla="*/ 2147483647 h 7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69"/>
              <a:gd name="T127" fmla="*/ 0 h 782"/>
              <a:gd name="T128" fmla="*/ 1169 w 1169"/>
              <a:gd name="T129" fmla="*/ 782 h 7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69" h="782">
                <a:moveTo>
                  <a:pt x="1107" y="129"/>
                </a:moveTo>
                <a:lnTo>
                  <a:pt x="1106" y="129"/>
                </a:lnTo>
                <a:cubicBezTo>
                  <a:pt x="1071" y="131"/>
                  <a:pt x="1041" y="104"/>
                  <a:pt x="1039" y="69"/>
                </a:cubicBezTo>
                <a:cubicBezTo>
                  <a:pt x="1038" y="33"/>
                  <a:pt x="1065" y="3"/>
                  <a:pt x="1100" y="2"/>
                </a:cubicBezTo>
                <a:cubicBezTo>
                  <a:pt x="1136" y="0"/>
                  <a:pt x="1166" y="27"/>
                  <a:pt x="1167" y="62"/>
                </a:cubicBezTo>
                <a:cubicBezTo>
                  <a:pt x="1169" y="98"/>
                  <a:pt x="1142" y="128"/>
                  <a:pt x="1107" y="129"/>
                </a:cubicBezTo>
                <a:close/>
                <a:moveTo>
                  <a:pt x="864" y="160"/>
                </a:moveTo>
                <a:lnTo>
                  <a:pt x="864" y="160"/>
                </a:lnTo>
                <a:cubicBezTo>
                  <a:pt x="830" y="168"/>
                  <a:pt x="795" y="147"/>
                  <a:pt x="787" y="112"/>
                </a:cubicBezTo>
                <a:cubicBezTo>
                  <a:pt x="780" y="78"/>
                  <a:pt x="801" y="43"/>
                  <a:pt x="835" y="35"/>
                </a:cubicBezTo>
                <a:lnTo>
                  <a:pt x="836" y="35"/>
                </a:lnTo>
                <a:cubicBezTo>
                  <a:pt x="870" y="27"/>
                  <a:pt x="904" y="49"/>
                  <a:pt x="912" y="83"/>
                </a:cubicBezTo>
                <a:cubicBezTo>
                  <a:pt x="920" y="118"/>
                  <a:pt x="899" y="152"/>
                  <a:pt x="864" y="160"/>
                </a:cubicBezTo>
                <a:close/>
                <a:moveTo>
                  <a:pt x="639" y="239"/>
                </a:moveTo>
                <a:lnTo>
                  <a:pt x="639" y="239"/>
                </a:lnTo>
                <a:cubicBezTo>
                  <a:pt x="607" y="256"/>
                  <a:pt x="569" y="244"/>
                  <a:pt x="552" y="212"/>
                </a:cubicBezTo>
                <a:cubicBezTo>
                  <a:pt x="536" y="181"/>
                  <a:pt x="548" y="142"/>
                  <a:pt x="579" y="126"/>
                </a:cubicBezTo>
                <a:cubicBezTo>
                  <a:pt x="610" y="109"/>
                  <a:pt x="649" y="121"/>
                  <a:pt x="666" y="153"/>
                </a:cubicBezTo>
                <a:cubicBezTo>
                  <a:pt x="682" y="184"/>
                  <a:pt x="670" y="223"/>
                  <a:pt x="639" y="239"/>
                </a:cubicBezTo>
                <a:close/>
                <a:moveTo>
                  <a:pt x="429" y="368"/>
                </a:moveTo>
                <a:lnTo>
                  <a:pt x="429" y="368"/>
                </a:lnTo>
                <a:cubicBezTo>
                  <a:pt x="401" y="389"/>
                  <a:pt x="361" y="383"/>
                  <a:pt x="339" y="354"/>
                </a:cubicBezTo>
                <a:cubicBezTo>
                  <a:pt x="318" y="326"/>
                  <a:pt x="324" y="286"/>
                  <a:pt x="353" y="265"/>
                </a:cubicBezTo>
                <a:cubicBezTo>
                  <a:pt x="381" y="244"/>
                  <a:pt x="421" y="250"/>
                  <a:pt x="442" y="278"/>
                </a:cubicBezTo>
                <a:cubicBezTo>
                  <a:pt x="463" y="306"/>
                  <a:pt x="458" y="346"/>
                  <a:pt x="429" y="368"/>
                </a:cubicBezTo>
                <a:close/>
                <a:moveTo>
                  <a:pt x="255" y="533"/>
                </a:moveTo>
                <a:lnTo>
                  <a:pt x="255" y="533"/>
                </a:lnTo>
                <a:cubicBezTo>
                  <a:pt x="233" y="560"/>
                  <a:pt x="193" y="564"/>
                  <a:pt x="165" y="542"/>
                </a:cubicBezTo>
                <a:cubicBezTo>
                  <a:pt x="138" y="519"/>
                  <a:pt x="134" y="479"/>
                  <a:pt x="156" y="452"/>
                </a:cubicBezTo>
                <a:cubicBezTo>
                  <a:pt x="179" y="424"/>
                  <a:pt x="219" y="420"/>
                  <a:pt x="246" y="443"/>
                </a:cubicBezTo>
                <a:cubicBezTo>
                  <a:pt x="274" y="465"/>
                  <a:pt x="278" y="505"/>
                  <a:pt x="255" y="533"/>
                </a:cubicBezTo>
                <a:close/>
                <a:moveTo>
                  <a:pt x="133" y="731"/>
                </a:moveTo>
                <a:lnTo>
                  <a:pt x="133" y="732"/>
                </a:lnTo>
                <a:cubicBezTo>
                  <a:pt x="121" y="765"/>
                  <a:pt x="84" y="782"/>
                  <a:pt x="51" y="770"/>
                </a:cubicBezTo>
                <a:cubicBezTo>
                  <a:pt x="17" y="758"/>
                  <a:pt x="0" y="721"/>
                  <a:pt x="12" y="688"/>
                </a:cubicBezTo>
                <a:cubicBezTo>
                  <a:pt x="25" y="654"/>
                  <a:pt x="61" y="637"/>
                  <a:pt x="95" y="649"/>
                </a:cubicBezTo>
                <a:cubicBezTo>
                  <a:pt x="128" y="661"/>
                  <a:pt x="145" y="698"/>
                  <a:pt x="133" y="731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23" name="Picture 94"/>
          <p:cNvSpPr>
            <a:spLocks noChangeAspect="1" noChangeArrowheads="1"/>
          </p:cNvSpPr>
          <p:nvPr/>
        </p:nvSpPr>
        <p:spPr bwMode="auto">
          <a:xfrm>
            <a:off x="5299076" y="4930776"/>
            <a:ext cx="16986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24" name="Picture 100"/>
          <p:cNvSpPr>
            <a:spLocks noChangeAspect="1" noChangeArrowheads="1"/>
          </p:cNvSpPr>
          <p:nvPr/>
        </p:nvSpPr>
        <p:spPr bwMode="auto">
          <a:xfrm>
            <a:off x="5715004" y="4445003"/>
            <a:ext cx="1196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25" name="Freeform 102"/>
          <p:cNvSpPr>
            <a:spLocks noEditPoints="1"/>
          </p:cNvSpPr>
          <p:nvPr/>
        </p:nvSpPr>
        <p:spPr bwMode="auto">
          <a:xfrm>
            <a:off x="5730879" y="4464051"/>
            <a:ext cx="1103313" cy="242888"/>
          </a:xfrm>
          <a:custGeom>
            <a:avLst/>
            <a:gdLst>
              <a:gd name="T0" fmla="*/ 2147483647 w 4244"/>
              <a:gd name="T1" fmla="*/ 2147483647 h 936"/>
              <a:gd name="T2" fmla="*/ 2147483647 w 4244"/>
              <a:gd name="T3" fmla="*/ 2147483647 h 936"/>
              <a:gd name="T4" fmla="*/ 2147483647 w 4244"/>
              <a:gd name="T5" fmla="*/ 2147483647 h 936"/>
              <a:gd name="T6" fmla="*/ 2147483647 w 4244"/>
              <a:gd name="T7" fmla="*/ 2147483647 h 936"/>
              <a:gd name="T8" fmla="*/ 2147483647 w 4244"/>
              <a:gd name="T9" fmla="*/ 2147483647 h 936"/>
              <a:gd name="T10" fmla="*/ 2147483647 w 4244"/>
              <a:gd name="T11" fmla="*/ 2147483647 h 936"/>
              <a:gd name="T12" fmla="*/ 2147483647 w 4244"/>
              <a:gd name="T13" fmla="*/ 2147483647 h 936"/>
              <a:gd name="T14" fmla="*/ 2147483647 w 4244"/>
              <a:gd name="T15" fmla="*/ 2147483647 h 936"/>
              <a:gd name="T16" fmla="*/ 2147483647 w 4244"/>
              <a:gd name="T17" fmla="*/ 2147483647 h 936"/>
              <a:gd name="T18" fmla="*/ 2147483647 w 4244"/>
              <a:gd name="T19" fmla="*/ 2147483647 h 936"/>
              <a:gd name="T20" fmla="*/ 2147483647 w 4244"/>
              <a:gd name="T21" fmla="*/ 2147483647 h 936"/>
              <a:gd name="T22" fmla="*/ 2147483647 w 4244"/>
              <a:gd name="T23" fmla="*/ 2147483647 h 936"/>
              <a:gd name="T24" fmla="*/ 2147483647 w 4244"/>
              <a:gd name="T25" fmla="*/ 2147483647 h 936"/>
              <a:gd name="T26" fmla="*/ 2147483647 w 4244"/>
              <a:gd name="T27" fmla="*/ 2147483647 h 936"/>
              <a:gd name="T28" fmla="*/ 2147483647 w 4244"/>
              <a:gd name="T29" fmla="*/ 2147483647 h 936"/>
              <a:gd name="T30" fmla="*/ 2147483647 w 4244"/>
              <a:gd name="T31" fmla="*/ 2147483647 h 936"/>
              <a:gd name="T32" fmla="*/ 2147483647 w 4244"/>
              <a:gd name="T33" fmla="*/ 2147483647 h 936"/>
              <a:gd name="T34" fmla="*/ 2147483647 w 4244"/>
              <a:gd name="T35" fmla="*/ 2147483647 h 936"/>
              <a:gd name="T36" fmla="*/ 2147483647 w 4244"/>
              <a:gd name="T37" fmla="*/ 2147483647 h 936"/>
              <a:gd name="T38" fmla="*/ 2147483647 w 4244"/>
              <a:gd name="T39" fmla="*/ 2147483647 h 936"/>
              <a:gd name="T40" fmla="*/ 2147483647 w 4244"/>
              <a:gd name="T41" fmla="*/ 2147483647 h 936"/>
              <a:gd name="T42" fmla="*/ 2147483647 w 4244"/>
              <a:gd name="T43" fmla="*/ 2147483647 h 936"/>
              <a:gd name="T44" fmla="*/ 2147483647 w 4244"/>
              <a:gd name="T45" fmla="*/ 2147483647 h 936"/>
              <a:gd name="T46" fmla="*/ 2147483647 w 4244"/>
              <a:gd name="T47" fmla="*/ 2147483647 h 936"/>
              <a:gd name="T48" fmla="*/ 2147483647 w 4244"/>
              <a:gd name="T49" fmla="*/ 2147483647 h 936"/>
              <a:gd name="T50" fmla="*/ 2147483647 w 4244"/>
              <a:gd name="T51" fmla="*/ 2147483647 h 936"/>
              <a:gd name="T52" fmla="*/ 2147483647 w 4244"/>
              <a:gd name="T53" fmla="*/ 2147483647 h 936"/>
              <a:gd name="T54" fmla="*/ 2147483647 w 4244"/>
              <a:gd name="T55" fmla="*/ 2147483647 h 936"/>
              <a:gd name="T56" fmla="*/ 2147483647 w 4244"/>
              <a:gd name="T57" fmla="*/ 2147483647 h 936"/>
              <a:gd name="T58" fmla="*/ 2147483647 w 4244"/>
              <a:gd name="T59" fmla="*/ 2147483647 h 936"/>
              <a:gd name="T60" fmla="*/ 2147483647 w 4244"/>
              <a:gd name="T61" fmla="*/ 2147483647 h 936"/>
              <a:gd name="T62" fmla="*/ 2147483647 w 4244"/>
              <a:gd name="T63" fmla="*/ 2147483647 h 936"/>
              <a:gd name="T64" fmla="*/ 2147483647 w 4244"/>
              <a:gd name="T65" fmla="*/ 2147483647 h 936"/>
              <a:gd name="T66" fmla="*/ 2147483647 w 4244"/>
              <a:gd name="T67" fmla="*/ 2147483647 h 936"/>
              <a:gd name="T68" fmla="*/ 2147483647 w 4244"/>
              <a:gd name="T69" fmla="*/ 2147483647 h 936"/>
              <a:gd name="T70" fmla="*/ 2147483647 w 4244"/>
              <a:gd name="T71" fmla="*/ 2147483647 h 936"/>
              <a:gd name="T72" fmla="*/ 2147483647 w 4244"/>
              <a:gd name="T73" fmla="*/ 2147483647 h 936"/>
              <a:gd name="T74" fmla="*/ 2147483647 w 4244"/>
              <a:gd name="T75" fmla="*/ 2147483647 h 936"/>
              <a:gd name="T76" fmla="*/ 2147483647 w 4244"/>
              <a:gd name="T77" fmla="*/ 2147483647 h 936"/>
              <a:gd name="T78" fmla="*/ 2147483647 w 4244"/>
              <a:gd name="T79" fmla="*/ 2147483647 h 936"/>
              <a:gd name="T80" fmla="*/ 2147483647 w 4244"/>
              <a:gd name="T81" fmla="*/ 2147483647 h 936"/>
              <a:gd name="T82" fmla="*/ 2147483647 w 4244"/>
              <a:gd name="T83" fmla="*/ 2147483647 h 936"/>
              <a:gd name="T84" fmla="*/ 2147483647 w 4244"/>
              <a:gd name="T85" fmla="*/ 0 h 936"/>
              <a:gd name="T86" fmla="*/ 2147483647 w 4244"/>
              <a:gd name="T87" fmla="*/ 2147483647 h 936"/>
              <a:gd name="T88" fmla="*/ 2147483647 w 4244"/>
              <a:gd name="T89" fmla="*/ 2147483647 h 936"/>
              <a:gd name="T90" fmla="*/ 2147483647 w 4244"/>
              <a:gd name="T91" fmla="*/ 0 h 936"/>
              <a:gd name="T92" fmla="*/ 2147483647 w 4244"/>
              <a:gd name="T93" fmla="*/ 2147483647 h 936"/>
              <a:gd name="T94" fmla="*/ 2147483647 w 4244"/>
              <a:gd name="T95" fmla="*/ 2147483647 h 936"/>
              <a:gd name="T96" fmla="*/ 2147483647 w 4244"/>
              <a:gd name="T97" fmla="*/ 0 h 936"/>
              <a:gd name="T98" fmla="*/ 2147483647 w 4244"/>
              <a:gd name="T99" fmla="*/ 2147483647 h 936"/>
              <a:gd name="T100" fmla="*/ 2147483647 w 4244"/>
              <a:gd name="T101" fmla="*/ 2147483647 h 936"/>
              <a:gd name="T102" fmla="*/ 2147483647 w 4244"/>
              <a:gd name="T103" fmla="*/ 2147483647 h 936"/>
              <a:gd name="T104" fmla="*/ 2147483647 w 4244"/>
              <a:gd name="T105" fmla="*/ 2147483647 h 936"/>
              <a:gd name="T106" fmla="*/ 2147483647 w 4244"/>
              <a:gd name="T107" fmla="*/ 2147483647 h 936"/>
              <a:gd name="T108" fmla="*/ 2147483647 w 4244"/>
              <a:gd name="T109" fmla="*/ 2147483647 h 936"/>
              <a:gd name="T110" fmla="*/ 2147483647 w 4244"/>
              <a:gd name="T111" fmla="*/ 2147483647 h 936"/>
              <a:gd name="T112" fmla="*/ 2147483647 w 4244"/>
              <a:gd name="T113" fmla="*/ 2147483647 h 936"/>
              <a:gd name="T114" fmla="*/ 2147483647 w 4244"/>
              <a:gd name="T115" fmla="*/ 2147483647 h 936"/>
              <a:gd name="T116" fmla="*/ 2147483647 w 4244"/>
              <a:gd name="T117" fmla="*/ 2147483647 h 936"/>
              <a:gd name="T118" fmla="*/ 2147483647 w 4244"/>
              <a:gd name="T119" fmla="*/ 2147483647 h 936"/>
              <a:gd name="T120" fmla="*/ 2147483647 w 4244"/>
              <a:gd name="T121" fmla="*/ 2147483647 h 936"/>
              <a:gd name="T122" fmla="*/ 2147483647 w 4244"/>
              <a:gd name="T123" fmla="*/ 2147483647 h 936"/>
              <a:gd name="T124" fmla="*/ 2147483647 w 4244"/>
              <a:gd name="T125" fmla="*/ 2147483647 h 9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44"/>
              <a:gd name="T190" fmla="*/ 0 h 936"/>
              <a:gd name="T191" fmla="*/ 4244 w 4244"/>
              <a:gd name="T192" fmla="*/ 936 h 9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44" h="936">
                <a:moveTo>
                  <a:pt x="20" y="827"/>
                </a:moveTo>
                <a:lnTo>
                  <a:pt x="20" y="827"/>
                </a:lnTo>
                <a:cubicBezTo>
                  <a:pt x="40" y="798"/>
                  <a:pt x="79" y="791"/>
                  <a:pt x="109" y="811"/>
                </a:cubicBezTo>
                <a:cubicBezTo>
                  <a:pt x="138" y="830"/>
                  <a:pt x="145" y="870"/>
                  <a:pt x="125" y="899"/>
                </a:cubicBezTo>
                <a:lnTo>
                  <a:pt x="125" y="900"/>
                </a:lnTo>
                <a:cubicBezTo>
                  <a:pt x="105" y="929"/>
                  <a:pt x="66" y="936"/>
                  <a:pt x="36" y="916"/>
                </a:cubicBezTo>
                <a:cubicBezTo>
                  <a:pt x="7" y="896"/>
                  <a:pt x="0" y="857"/>
                  <a:pt x="20" y="827"/>
                </a:cubicBezTo>
                <a:close/>
                <a:moveTo>
                  <a:pt x="170" y="615"/>
                </a:moveTo>
                <a:lnTo>
                  <a:pt x="170" y="615"/>
                </a:lnTo>
                <a:cubicBezTo>
                  <a:pt x="192" y="587"/>
                  <a:pt x="232" y="582"/>
                  <a:pt x="260" y="604"/>
                </a:cubicBezTo>
                <a:cubicBezTo>
                  <a:pt x="288" y="625"/>
                  <a:pt x="293" y="666"/>
                  <a:pt x="271" y="694"/>
                </a:cubicBezTo>
                <a:cubicBezTo>
                  <a:pt x="249" y="722"/>
                  <a:pt x="209" y="727"/>
                  <a:pt x="181" y="705"/>
                </a:cubicBezTo>
                <a:cubicBezTo>
                  <a:pt x="153" y="683"/>
                  <a:pt x="148" y="643"/>
                  <a:pt x="170" y="615"/>
                </a:cubicBezTo>
                <a:close/>
                <a:moveTo>
                  <a:pt x="364" y="422"/>
                </a:moveTo>
                <a:lnTo>
                  <a:pt x="365" y="422"/>
                </a:lnTo>
                <a:cubicBezTo>
                  <a:pt x="393" y="402"/>
                  <a:pt x="433" y="409"/>
                  <a:pt x="454" y="437"/>
                </a:cubicBezTo>
                <a:cubicBezTo>
                  <a:pt x="474" y="466"/>
                  <a:pt x="467" y="506"/>
                  <a:pt x="439" y="527"/>
                </a:cubicBezTo>
                <a:cubicBezTo>
                  <a:pt x="410" y="547"/>
                  <a:pt x="370" y="540"/>
                  <a:pt x="349" y="512"/>
                </a:cubicBezTo>
                <a:cubicBezTo>
                  <a:pt x="329" y="483"/>
                  <a:pt x="336" y="443"/>
                  <a:pt x="364" y="422"/>
                </a:cubicBezTo>
                <a:close/>
                <a:moveTo>
                  <a:pt x="597" y="286"/>
                </a:moveTo>
                <a:lnTo>
                  <a:pt x="597" y="286"/>
                </a:lnTo>
                <a:cubicBezTo>
                  <a:pt x="630" y="272"/>
                  <a:pt x="667" y="288"/>
                  <a:pt x="681" y="320"/>
                </a:cubicBezTo>
                <a:cubicBezTo>
                  <a:pt x="694" y="353"/>
                  <a:pt x="679" y="391"/>
                  <a:pt x="646" y="404"/>
                </a:cubicBezTo>
                <a:cubicBezTo>
                  <a:pt x="613" y="418"/>
                  <a:pt x="576" y="402"/>
                  <a:pt x="562" y="369"/>
                </a:cubicBezTo>
                <a:cubicBezTo>
                  <a:pt x="549" y="337"/>
                  <a:pt x="564" y="299"/>
                  <a:pt x="597" y="286"/>
                </a:cubicBezTo>
                <a:close/>
                <a:moveTo>
                  <a:pt x="848" y="199"/>
                </a:moveTo>
                <a:lnTo>
                  <a:pt x="849" y="199"/>
                </a:lnTo>
                <a:cubicBezTo>
                  <a:pt x="883" y="191"/>
                  <a:pt x="917" y="212"/>
                  <a:pt x="926" y="246"/>
                </a:cubicBezTo>
                <a:cubicBezTo>
                  <a:pt x="934" y="281"/>
                  <a:pt x="913" y="315"/>
                  <a:pt x="878" y="323"/>
                </a:cubicBezTo>
                <a:lnTo>
                  <a:pt x="878" y="324"/>
                </a:lnTo>
                <a:cubicBezTo>
                  <a:pt x="844" y="332"/>
                  <a:pt x="809" y="311"/>
                  <a:pt x="801" y="276"/>
                </a:cubicBezTo>
                <a:cubicBezTo>
                  <a:pt x="793" y="242"/>
                  <a:pt x="814" y="207"/>
                  <a:pt x="848" y="199"/>
                </a:cubicBezTo>
                <a:close/>
                <a:moveTo>
                  <a:pt x="1101" y="143"/>
                </a:moveTo>
                <a:lnTo>
                  <a:pt x="1102" y="143"/>
                </a:lnTo>
                <a:cubicBezTo>
                  <a:pt x="1136" y="136"/>
                  <a:pt x="1170" y="159"/>
                  <a:pt x="1176" y="194"/>
                </a:cubicBezTo>
                <a:cubicBezTo>
                  <a:pt x="1183" y="229"/>
                  <a:pt x="1160" y="262"/>
                  <a:pt x="1126" y="269"/>
                </a:cubicBezTo>
                <a:lnTo>
                  <a:pt x="1125" y="269"/>
                </a:lnTo>
                <a:cubicBezTo>
                  <a:pt x="1091" y="275"/>
                  <a:pt x="1057" y="253"/>
                  <a:pt x="1051" y="218"/>
                </a:cubicBezTo>
                <a:cubicBezTo>
                  <a:pt x="1044" y="183"/>
                  <a:pt x="1067" y="150"/>
                  <a:pt x="1101" y="143"/>
                </a:cubicBezTo>
                <a:close/>
                <a:moveTo>
                  <a:pt x="1357" y="102"/>
                </a:moveTo>
                <a:lnTo>
                  <a:pt x="1357" y="102"/>
                </a:lnTo>
                <a:cubicBezTo>
                  <a:pt x="1392" y="97"/>
                  <a:pt x="1425" y="121"/>
                  <a:pt x="1430" y="156"/>
                </a:cubicBezTo>
                <a:cubicBezTo>
                  <a:pt x="1435" y="191"/>
                  <a:pt x="1411" y="223"/>
                  <a:pt x="1376" y="229"/>
                </a:cubicBezTo>
                <a:lnTo>
                  <a:pt x="1375" y="229"/>
                </a:lnTo>
                <a:cubicBezTo>
                  <a:pt x="1341" y="234"/>
                  <a:pt x="1308" y="210"/>
                  <a:pt x="1303" y="175"/>
                </a:cubicBezTo>
                <a:cubicBezTo>
                  <a:pt x="1298" y="140"/>
                  <a:pt x="1322" y="107"/>
                  <a:pt x="1357" y="102"/>
                </a:cubicBezTo>
                <a:close/>
                <a:moveTo>
                  <a:pt x="1614" y="71"/>
                </a:moveTo>
                <a:lnTo>
                  <a:pt x="1615" y="71"/>
                </a:lnTo>
                <a:cubicBezTo>
                  <a:pt x="1650" y="68"/>
                  <a:pt x="1681" y="94"/>
                  <a:pt x="1684" y="129"/>
                </a:cubicBezTo>
                <a:cubicBezTo>
                  <a:pt x="1688" y="164"/>
                  <a:pt x="1662" y="195"/>
                  <a:pt x="1627" y="199"/>
                </a:cubicBezTo>
                <a:cubicBezTo>
                  <a:pt x="1591" y="202"/>
                  <a:pt x="1560" y="176"/>
                  <a:pt x="1557" y="141"/>
                </a:cubicBezTo>
                <a:cubicBezTo>
                  <a:pt x="1553" y="106"/>
                  <a:pt x="1579" y="75"/>
                  <a:pt x="1614" y="71"/>
                </a:cubicBezTo>
                <a:close/>
                <a:moveTo>
                  <a:pt x="1871" y="48"/>
                </a:moveTo>
                <a:lnTo>
                  <a:pt x="1871" y="48"/>
                </a:lnTo>
                <a:cubicBezTo>
                  <a:pt x="1906" y="46"/>
                  <a:pt x="1937" y="72"/>
                  <a:pt x="1940" y="107"/>
                </a:cubicBezTo>
                <a:cubicBezTo>
                  <a:pt x="1942" y="142"/>
                  <a:pt x="1916" y="173"/>
                  <a:pt x="1881" y="176"/>
                </a:cubicBezTo>
                <a:cubicBezTo>
                  <a:pt x="1845" y="179"/>
                  <a:pt x="1815" y="152"/>
                  <a:pt x="1812" y="117"/>
                </a:cubicBezTo>
                <a:cubicBezTo>
                  <a:pt x="1809" y="82"/>
                  <a:pt x="1835" y="51"/>
                  <a:pt x="1871" y="48"/>
                </a:cubicBezTo>
                <a:close/>
                <a:moveTo>
                  <a:pt x="2127" y="30"/>
                </a:moveTo>
                <a:lnTo>
                  <a:pt x="2127" y="30"/>
                </a:lnTo>
                <a:cubicBezTo>
                  <a:pt x="2162" y="27"/>
                  <a:pt x="2193" y="54"/>
                  <a:pt x="2195" y="89"/>
                </a:cubicBezTo>
                <a:cubicBezTo>
                  <a:pt x="2197" y="124"/>
                  <a:pt x="2171" y="155"/>
                  <a:pt x="2136" y="157"/>
                </a:cubicBezTo>
                <a:lnTo>
                  <a:pt x="2135" y="157"/>
                </a:lnTo>
                <a:cubicBezTo>
                  <a:pt x="2100" y="160"/>
                  <a:pt x="2070" y="133"/>
                  <a:pt x="2067" y="98"/>
                </a:cubicBezTo>
                <a:cubicBezTo>
                  <a:pt x="2065" y="62"/>
                  <a:pt x="2092" y="32"/>
                  <a:pt x="2127" y="30"/>
                </a:cubicBezTo>
                <a:close/>
                <a:moveTo>
                  <a:pt x="2383" y="14"/>
                </a:moveTo>
                <a:lnTo>
                  <a:pt x="2384" y="14"/>
                </a:lnTo>
                <a:cubicBezTo>
                  <a:pt x="2419" y="12"/>
                  <a:pt x="2449" y="40"/>
                  <a:pt x="2451" y="75"/>
                </a:cubicBezTo>
                <a:cubicBezTo>
                  <a:pt x="2453" y="110"/>
                  <a:pt x="2426" y="140"/>
                  <a:pt x="2390" y="142"/>
                </a:cubicBezTo>
                <a:cubicBezTo>
                  <a:pt x="2355" y="144"/>
                  <a:pt x="2325" y="117"/>
                  <a:pt x="2323" y="82"/>
                </a:cubicBezTo>
                <a:cubicBezTo>
                  <a:pt x="2321" y="46"/>
                  <a:pt x="2348" y="16"/>
                  <a:pt x="2383" y="14"/>
                </a:cubicBezTo>
                <a:close/>
                <a:moveTo>
                  <a:pt x="2641" y="5"/>
                </a:moveTo>
                <a:lnTo>
                  <a:pt x="2641" y="5"/>
                </a:lnTo>
                <a:cubicBezTo>
                  <a:pt x="2676" y="4"/>
                  <a:pt x="2706" y="31"/>
                  <a:pt x="2707" y="67"/>
                </a:cubicBezTo>
                <a:cubicBezTo>
                  <a:pt x="2708" y="102"/>
                  <a:pt x="2680" y="132"/>
                  <a:pt x="2645" y="133"/>
                </a:cubicBezTo>
                <a:cubicBezTo>
                  <a:pt x="2609" y="134"/>
                  <a:pt x="2580" y="106"/>
                  <a:pt x="2579" y="71"/>
                </a:cubicBezTo>
                <a:cubicBezTo>
                  <a:pt x="2578" y="35"/>
                  <a:pt x="2605" y="6"/>
                  <a:pt x="2641" y="5"/>
                </a:cubicBezTo>
                <a:close/>
                <a:moveTo>
                  <a:pt x="2898" y="0"/>
                </a:moveTo>
                <a:lnTo>
                  <a:pt x="2898" y="0"/>
                </a:lnTo>
                <a:cubicBezTo>
                  <a:pt x="2933" y="0"/>
                  <a:pt x="2962" y="28"/>
                  <a:pt x="2963" y="63"/>
                </a:cubicBezTo>
                <a:cubicBezTo>
                  <a:pt x="2963" y="99"/>
                  <a:pt x="2935" y="128"/>
                  <a:pt x="2900" y="128"/>
                </a:cubicBezTo>
                <a:cubicBezTo>
                  <a:pt x="2864" y="129"/>
                  <a:pt x="2835" y="100"/>
                  <a:pt x="2835" y="65"/>
                </a:cubicBezTo>
                <a:cubicBezTo>
                  <a:pt x="2834" y="30"/>
                  <a:pt x="2863" y="1"/>
                  <a:pt x="2898" y="0"/>
                </a:cubicBezTo>
                <a:close/>
                <a:moveTo>
                  <a:pt x="3155" y="0"/>
                </a:moveTo>
                <a:lnTo>
                  <a:pt x="3155" y="0"/>
                </a:lnTo>
                <a:cubicBezTo>
                  <a:pt x="3191" y="0"/>
                  <a:pt x="3219" y="29"/>
                  <a:pt x="3219" y="64"/>
                </a:cubicBezTo>
                <a:cubicBezTo>
                  <a:pt x="3219" y="100"/>
                  <a:pt x="3190" y="128"/>
                  <a:pt x="3155" y="128"/>
                </a:cubicBezTo>
                <a:cubicBezTo>
                  <a:pt x="3119" y="128"/>
                  <a:pt x="3091" y="99"/>
                  <a:pt x="3091" y="64"/>
                </a:cubicBezTo>
                <a:cubicBezTo>
                  <a:pt x="3091" y="29"/>
                  <a:pt x="3120" y="0"/>
                  <a:pt x="3155" y="0"/>
                </a:cubicBezTo>
                <a:close/>
                <a:moveTo>
                  <a:pt x="3412" y="3"/>
                </a:moveTo>
                <a:lnTo>
                  <a:pt x="3412" y="3"/>
                </a:lnTo>
                <a:cubicBezTo>
                  <a:pt x="3447" y="4"/>
                  <a:pt x="3476" y="33"/>
                  <a:pt x="3475" y="68"/>
                </a:cubicBezTo>
                <a:cubicBezTo>
                  <a:pt x="3475" y="104"/>
                  <a:pt x="3446" y="132"/>
                  <a:pt x="3410" y="131"/>
                </a:cubicBezTo>
                <a:cubicBezTo>
                  <a:pt x="3375" y="131"/>
                  <a:pt x="3346" y="102"/>
                  <a:pt x="3347" y="66"/>
                </a:cubicBezTo>
                <a:cubicBezTo>
                  <a:pt x="3348" y="31"/>
                  <a:pt x="3377" y="3"/>
                  <a:pt x="3412" y="3"/>
                </a:cubicBezTo>
                <a:close/>
                <a:moveTo>
                  <a:pt x="3668" y="7"/>
                </a:moveTo>
                <a:lnTo>
                  <a:pt x="3668" y="7"/>
                </a:lnTo>
                <a:cubicBezTo>
                  <a:pt x="3704" y="8"/>
                  <a:pt x="3732" y="37"/>
                  <a:pt x="3731" y="72"/>
                </a:cubicBezTo>
                <a:cubicBezTo>
                  <a:pt x="3731" y="107"/>
                  <a:pt x="3702" y="136"/>
                  <a:pt x="3666" y="135"/>
                </a:cubicBezTo>
                <a:cubicBezTo>
                  <a:pt x="3631" y="135"/>
                  <a:pt x="3603" y="106"/>
                  <a:pt x="3603" y="70"/>
                </a:cubicBezTo>
                <a:cubicBezTo>
                  <a:pt x="3604" y="35"/>
                  <a:pt x="3633" y="7"/>
                  <a:pt x="3668" y="7"/>
                </a:cubicBezTo>
                <a:close/>
                <a:moveTo>
                  <a:pt x="3925" y="13"/>
                </a:moveTo>
                <a:lnTo>
                  <a:pt x="3925" y="13"/>
                </a:lnTo>
                <a:cubicBezTo>
                  <a:pt x="3960" y="13"/>
                  <a:pt x="3988" y="43"/>
                  <a:pt x="3987" y="78"/>
                </a:cubicBezTo>
                <a:cubicBezTo>
                  <a:pt x="3986" y="113"/>
                  <a:pt x="3957" y="141"/>
                  <a:pt x="3922" y="140"/>
                </a:cubicBezTo>
                <a:cubicBezTo>
                  <a:pt x="3886" y="140"/>
                  <a:pt x="3858" y="110"/>
                  <a:pt x="3859" y="75"/>
                </a:cubicBezTo>
                <a:cubicBezTo>
                  <a:pt x="3860" y="40"/>
                  <a:pt x="3889" y="12"/>
                  <a:pt x="3925" y="13"/>
                </a:cubicBezTo>
                <a:close/>
                <a:moveTo>
                  <a:pt x="4181" y="19"/>
                </a:moveTo>
                <a:lnTo>
                  <a:pt x="4181" y="19"/>
                </a:lnTo>
                <a:cubicBezTo>
                  <a:pt x="4216" y="19"/>
                  <a:pt x="4244" y="49"/>
                  <a:pt x="4243" y="84"/>
                </a:cubicBezTo>
                <a:cubicBezTo>
                  <a:pt x="4243" y="119"/>
                  <a:pt x="4213" y="147"/>
                  <a:pt x="4178" y="147"/>
                </a:cubicBezTo>
                <a:cubicBezTo>
                  <a:pt x="4142" y="146"/>
                  <a:pt x="4114" y="117"/>
                  <a:pt x="4115" y="81"/>
                </a:cubicBezTo>
                <a:cubicBezTo>
                  <a:pt x="4116" y="46"/>
                  <a:pt x="4145" y="18"/>
                  <a:pt x="4181" y="19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26" name="Picture 103"/>
          <p:cNvSpPr>
            <a:spLocks noChangeAspect="1" noChangeArrowheads="1"/>
          </p:cNvSpPr>
          <p:nvPr/>
        </p:nvSpPr>
        <p:spPr bwMode="auto">
          <a:xfrm>
            <a:off x="5813429" y="4552951"/>
            <a:ext cx="765175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27" name="Freeform 105"/>
          <p:cNvSpPr>
            <a:spLocks noEditPoints="1"/>
          </p:cNvSpPr>
          <p:nvPr/>
        </p:nvSpPr>
        <p:spPr bwMode="auto">
          <a:xfrm>
            <a:off x="5830892" y="4586290"/>
            <a:ext cx="695325" cy="220663"/>
          </a:xfrm>
          <a:custGeom>
            <a:avLst/>
            <a:gdLst>
              <a:gd name="T0" fmla="*/ 2147483647 w 2680"/>
              <a:gd name="T1" fmla="*/ 2147483647 h 852"/>
              <a:gd name="T2" fmla="*/ 2147483647 w 2680"/>
              <a:gd name="T3" fmla="*/ 2147483647 h 852"/>
              <a:gd name="T4" fmla="*/ 2147483647 w 2680"/>
              <a:gd name="T5" fmla="*/ 2147483647 h 852"/>
              <a:gd name="T6" fmla="*/ 2147483647 w 2680"/>
              <a:gd name="T7" fmla="*/ 2147483647 h 852"/>
              <a:gd name="T8" fmla="*/ 2147483647 w 2680"/>
              <a:gd name="T9" fmla="*/ 2147483647 h 852"/>
              <a:gd name="T10" fmla="*/ 2147483647 w 2680"/>
              <a:gd name="T11" fmla="*/ 2147483647 h 852"/>
              <a:gd name="T12" fmla="*/ 2147483647 w 2680"/>
              <a:gd name="T13" fmla="*/ 2147483647 h 852"/>
              <a:gd name="T14" fmla="*/ 2147483647 w 2680"/>
              <a:gd name="T15" fmla="*/ 2147483647 h 852"/>
              <a:gd name="T16" fmla="*/ 2147483647 w 2680"/>
              <a:gd name="T17" fmla="*/ 2147483647 h 852"/>
              <a:gd name="T18" fmla="*/ 2147483647 w 2680"/>
              <a:gd name="T19" fmla="*/ 2147483647 h 852"/>
              <a:gd name="T20" fmla="*/ 2147483647 w 2680"/>
              <a:gd name="T21" fmla="*/ 2147483647 h 852"/>
              <a:gd name="T22" fmla="*/ 2147483647 w 2680"/>
              <a:gd name="T23" fmla="*/ 2147483647 h 852"/>
              <a:gd name="T24" fmla="*/ 2147483647 w 2680"/>
              <a:gd name="T25" fmla="*/ 2147483647 h 852"/>
              <a:gd name="T26" fmla="*/ 2147483647 w 2680"/>
              <a:gd name="T27" fmla="*/ 2147483647 h 852"/>
              <a:gd name="T28" fmla="*/ 2147483647 w 2680"/>
              <a:gd name="T29" fmla="*/ 2147483647 h 852"/>
              <a:gd name="T30" fmla="*/ 2147483647 w 2680"/>
              <a:gd name="T31" fmla="*/ 2147483647 h 852"/>
              <a:gd name="T32" fmla="*/ 2147483647 w 2680"/>
              <a:gd name="T33" fmla="*/ 2147483647 h 852"/>
              <a:gd name="T34" fmla="*/ 2147483647 w 2680"/>
              <a:gd name="T35" fmla="*/ 2147483647 h 852"/>
              <a:gd name="T36" fmla="*/ 2147483647 w 2680"/>
              <a:gd name="T37" fmla="*/ 2147483647 h 852"/>
              <a:gd name="T38" fmla="*/ 2147483647 w 2680"/>
              <a:gd name="T39" fmla="*/ 2147483647 h 852"/>
              <a:gd name="T40" fmla="*/ 2147483647 w 2680"/>
              <a:gd name="T41" fmla="*/ 2147483647 h 852"/>
              <a:gd name="T42" fmla="*/ 2147483647 w 2680"/>
              <a:gd name="T43" fmla="*/ 2147483647 h 852"/>
              <a:gd name="T44" fmla="*/ 2147483647 w 2680"/>
              <a:gd name="T45" fmla="*/ 2147483647 h 852"/>
              <a:gd name="T46" fmla="*/ 2147483647 w 2680"/>
              <a:gd name="T47" fmla="*/ 2147483647 h 852"/>
              <a:gd name="T48" fmla="*/ 2147483647 w 2680"/>
              <a:gd name="T49" fmla="*/ 2147483647 h 852"/>
              <a:gd name="T50" fmla="*/ 2147483647 w 2680"/>
              <a:gd name="T51" fmla="*/ 2147483647 h 852"/>
              <a:gd name="T52" fmla="*/ 2147483647 w 2680"/>
              <a:gd name="T53" fmla="*/ 2147483647 h 852"/>
              <a:gd name="T54" fmla="*/ 2147483647 w 2680"/>
              <a:gd name="T55" fmla="*/ 2147483647 h 852"/>
              <a:gd name="T56" fmla="*/ 2147483647 w 2680"/>
              <a:gd name="T57" fmla="*/ 2147483647 h 852"/>
              <a:gd name="T58" fmla="*/ 2147483647 w 2680"/>
              <a:gd name="T59" fmla="*/ 2147483647 h 852"/>
              <a:gd name="T60" fmla="*/ 2147483647 w 2680"/>
              <a:gd name="T61" fmla="*/ 2147483647 h 852"/>
              <a:gd name="T62" fmla="*/ 2147483647 w 2680"/>
              <a:gd name="T63" fmla="*/ 2147483647 h 852"/>
              <a:gd name="T64" fmla="*/ 2147483647 w 2680"/>
              <a:gd name="T65" fmla="*/ 2147483647 h 852"/>
              <a:gd name="T66" fmla="*/ 2147483647 w 2680"/>
              <a:gd name="T67" fmla="*/ 2147483647 h 852"/>
              <a:gd name="T68" fmla="*/ 2147483647 w 2680"/>
              <a:gd name="T69" fmla="*/ 2147483647 h 852"/>
              <a:gd name="T70" fmla="*/ 2147483647 w 2680"/>
              <a:gd name="T71" fmla="*/ 2147483647 h 852"/>
              <a:gd name="T72" fmla="*/ 2147483647 w 2680"/>
              <a:gd name="T73" fmla="*/ 2147483647 h 852"/>
              <a:gd name="T74" fmla="*/ 2147483647 w 2680"/>
              <a:gd name="T75" fmla="*/ 2147483647 h 852"/>
              <a:gd name="T76" fmla="*/ 2147483647 w 2680"/>
              <a:gd name="T77" fmla="*/ 2147483647 h 852"/>
              <a:gd name="T78" fmla="*/ 2147483647 w 2680"/>
              <a:gd name="T79" fmla="*/ 2147483647 h 852"/>
              <a:gd name="T80" fmla="*/ 2147483647 w 2680"/>
              <a:gd name="T81" fmla="*/ 2147483647 h 852"/>
              <a:gd name="T82" fmla="*/ 2147483647 w 2680"/>
              <a:gd name="T83" fmla="*/ 2147483647 h 85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80"/>
              <a:gd name="T127" fmla="*/ 0 h 852"/>
              <a:gd name="T128" fmla="*/ 2680 w 2680"/>
              <a:gd name="T129" fmla="*/ 852 h 85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80" h="852">
                <a:moveTo>
                  <a:pt x="19" y="745"/>
                </a:moveTo>
                <a:lnTo>
                  <a:pt x="19" y="745"/>
                </a:lnTo>
                <a:cubicBezTo>
                  <a:pt x="38" y="715"/>
                  <a:pt x="77" y="706"/>
                  <a:pt x="107" y="725"/>
                </a:cubicBezTo>
                <a:cubicBezTo>
                  <a:pt x="137" y="744"/>
                  <a:pt x="145" y="784"/>
                  <a:pt x="126" y="814"/>
                </a:cubicBezTo>
                <a:cubicBezTo>
                  <a:pt x="107" y="844"/>
                  <a:pt x="68" y="852"/>
                  <a:pt x="38" y="833"/>
                </a:cubicBezTo>
                <a:cubicBezTo>
                  <a:pt x="8" y="814"/>
                  <a:pt x="0" y="775"/>
                  <a:pt x="19" y="745"/>
                </a:cubicBezTo>
                <a:close/>
                <a:moveTo>
                  <a:pt x="162" y="528"/>
                </a:moveTo>
                <a:lnTo>
                  <a:pt x="162" y="528"/>
                </a:lnTo>
                <a:cubicBezTo>
                  <a:pt x="183" y="499"/>
                  <a:pt x="223" y="493"/>
                  <a:pt x="252" y="514"/>
                </a:cubicBezTo>
                <a:cubicBezTo>
                  <a:pt x="280" y="535"/>
                  <a:pt x="286" y="575"/>
                  <a:pt x="265" y="604"/>
                </a:cubicBezTo>
                <a:cubicBezTo>
                  <a:pt x="244" y="632"/>
                  <a:pt x="204" y="638"/>
                  <a:pt x="176" y="617"/>
                </a:cubicBezTo>
                <a:cubicBezTo>
                  <a:pt x="147" y="596"/>
                  <a:pt x="141" y="556"/>
                  <a:pt x="162" y="528"/>
                </a:cubicBezTo>
                <a:close/>
                <a:moveTo>
                  <a:pt x="356" y="329"/>
                </a:moveTo>
                <a:lnTo>
                  <a:pt x="356" y="329"/>
                </a:lnTo>
                <a:cubicBezTo>
                  <a:pt x="385" y="309"/>
                  <a:pt x="425" y="317"/>
                  <a:pt x="444" y="347"/>
                </a:cubicBezTo>
                <a:cubicBezTo>
                  <a:pt x="464" y="376"/>
                  <a:pt x="456" y="416"/>
                  <a:pt x="426" y="435"/>
                </a:cubicBezTo>
                <a:lnTo>
                  <a:pt x="426" y="436"/>
                </a:lnTo>
                <a:cubicBezTo>
                  <a:pt x="397" y="455"/>
                  <a:pt x="357" y="447"/>
                  <a:pt x="338" y="418"/>
                </a:cubicBezTo>
                <a:cubicBezTo>
                  <a:pt x="318" y="388"/>
                  <a:pt x="326" y="348"/>
                  <a:pt x="356" y="329"/>
                </a:cubicBezTo>
                <a:close/>
                <a:moveTo>
                  <a:pt x="596" y="201"/>
                </a:moveTo>
                <a:lnTo>
                  <a:pt x="597" y="201"/>
                </a:lnTo>
                <a:cubicBezTo>
                  <a:pt x="630" y="190"/>
                  <a:pt x="666" y="209"/>
                  <a:pt x="677" y="243"/>
                </a:cubicBezTo>
                <a:cubicBezTo>
                  <a:pt x="688" y="276"/>
                  <a:pt x="669" y="312"/>
                  <a:pt x="635" y="323"/>
                </a:cubicBezTo>
                <a:cubicBezTo>
                  <a:pt x="602" y="334"/>
                  <a:pt x="566" y="315"/>
                  <a:pt x="555" y="282"/>
                </a:cubicBezTo>
                <a:cubicBezTo>
                  <a:pt x="544" y="248"/>
                  <a:pt x="563" y="212"/>
                  <a:pt x="596" y="201"/>
                </a:cubicBezTo>
                <a:close/>
                <a:moveTo>
                  <a:pt x="858" y="143"/>
                </a:moveTo>
                <a:lnTo>
                  <a:pt x="858" y="143"/>
                </a:lnTo>
                <a:cubicBezTo>
                  <a:pt x="893" y="139"/>
                  <a:pt x="925" y="164"/>
                  <a:pt x="929" y="199"/>
                </a:cubicBezTo>
                <a:cubicBezTo>
                  <a:pt x="933" y="234"/>
                  <a:pt x="908" y="266"/>
                  <a:pt x="873" y="271"/>
                </a:cubicBezTo>
                <a:cubicBezTo>
                  <a:pt x="838" y="275"/>
                  <a:pt x="806" y="250"/>
                  <a:pt x="802" y="215"/>
                </a:cubicBezTo>
                <a:cubicBezTo>
                  <a:pt x="797" y="180"/>
                  <a:pt x="822" y="148"/>
                  <a:pt x="858" y="143"/>
                </a:cubicBezTo>
                <a:close/>
                <a:moveTo>
                  <a:pt x="1122" y="134"/>
                </a:moveTo>
                <a:lnTo>
                  <a:pt x="1122" y="134"/>
                </a:lnTo>
                <a:cubicBezTo>
                  <a:pt x="1157" y="135"/>
                  <a:pt x="1186" y="164"/>
                  <a:pt x="1185" y="199"/>
                </a:cubicBezTo>
                <a:cubicBezTo>
                  <a:pt x="1185" y="235"/>
                  <a:pt x="1156" y="263"/>
                  <a:pt x="1120" y="262"/>
                </a:cubicBezTo>
                <a:cubicBezTo>
                  <a:pt x="1085" y="262"/>
                  <a:pt x="1057" y="233"/>
                  <a:pt x="1057" y="197"/>
                </a:cubicBezTo>
                <a:cubicBezTo>
                  <a:pt x="1058" y="162"/>
                  <a:pt x="1087" y="134"/>
                  <a:pt x="1122" y="134"/>
                </a:cubicBezTo>
                <a:close/>
                <a:moveTo>
                  <a:pt x="1380" y="141"/>
                </a:moveTo>
                <a:lnTo>
                  <a:pt x="1380" y="141"/>
                </a:lnTo>
                <a:cubicBezTo>
                  <a:pt x="1415" y="143"/>
                  <a:pt x="1443" y="173"/>
                  <a:pt x="1441" y="208"/>
                </a:cubicBezTo>
                <a:cubicBezTo>
                  <a:pt x="1440" y="243"/>
                  <a:pt x="1410" y="271"/>
                  <a:pt x="1374" y="269"/>
                </a:cubicBezTo>
                <a:cubicBezTo>
                  <a:pt x="1339" y="267"/>
                  <a:pt x="1312" y="238"/>
                  <a:pt x="1313" y="202"/>
                </a:cubicBezTo>
                <a:cubicBezTo>
                  <a:pt x="1315" y="167"/>
                  <a:pt x="1345" y="140"/>
                  <a:pt x="1380" y="141"/>
                </a:cubicBezTo>
                <a:close/>
                <a:moveTo>
                  <a:pt x="1637" y="155"/>
                </a:moveTo>
                <a:lnTo>
                  <a:pt x="1637" y="155"/>
                </a:lnTo>
                <a:cubicBezTo>
                  <a:pt x="1672" y="157"/>
                  <a:pt x="1699" y="187"/>
                  <a:pt x="1697" y="222"/>
                </a:cubicBezTo>
                <a:cubicBezTo>
                  <a:pt x="1695" y="257"/>
                  <a:pt x="1665" y="284"/>
                  <a:pt x="1629" y="282"/>
                </a:cubicBezTo>
                <a:cubicBezTo>
                  <a:pt x="1594" y="280"/>
                  <a:pt x="1567" y="250"/>
                  <a:pt x="1569" y="215"/>
                </a:cubicBezTo>
                <a:cubicBezTo>
                  <a:pt x="1571" y="180"/>
                  <a:pt x="1601" y="153"/>
                  <a:pt x="1637" y="155"/>
                </a:cubicBezTo>
                <a:close/>
                <a:moveTo>
                  <a:pt x="1892" y="168"/>
                </a:moveTo>
                <a:lnTo>
                  <a:pt x="1892" y="168"/>
                </a:lnTo>
                <a:cubicBezTo>
                  <a:pt x="1927" y="170"/>
                  <a:pt x="1954" y="200"/>
                  <a:pt x="1953" y="235"/>
                </a:cubicBezTo>
                <a:cubicBezTo>
                  <a:pt x="1951" y="270"/>
                  <a:pt x="1921" y="297"/>
                  <a:pt x="1886" y="296"/>
                </a:cubicBezTo>
                <a:lnTo>
                  <a:pt x="1885" y="296"/>
                </a:lnTo>
                <a:cubicBezTo>
                  <a:pt x="1850" y="294"/>
                  <a:pt x="1823" y="264"/>
                  <a:pt x="1825" y="229"/>
                </a:cubicBezTo>
                <a:cubicBezTo>
                  <a:pt x="1826" y="193"/>
                  <a:pt x="1856" y="166"/>
                  <a:pt x="1892" y="168"/>
                </a:cubicBezTo>
                <a:close/>
                <a:moveTo>
                  <a:pt x="2143" y="173"/>
                </a:moveTo>
                <a:lnTo>
                  <a:pt x="2143" y="173"/>
                </a:lnTo>
                <a:cubicBezTo>
                  <a:pt x="2178" y="173"/>
                  <a:pt x="2208" y="200"/>
                  <a:pt x="2209" y="236"/>
                </a:cubicBezTo>
                <a:cubicBezTo>
                  <a:pt x="2210" y="271"/>
                  <a:pt x="2182" y="300"/>
                  <a:pt x="2146" y="301"/>
                </a:cubicBezTo>
                <a:cubicBezTo>
                  <a:pt x="2111" y="302"/>
                  <a:pt x="2082" y="274"/>
                  <a:pt x="2081" y="239"/>
                </a:cubicBezTo>
                <a:cubicBezTo>
                  <a:pt x="2080" y="204"/>
                  <a:pt x="2108" y="174"/>
                  <a:pt x="2143" y="173"/>
                </a:cubicBezTo>
                <a:close/>
                <a:moveTo>
                  <a:pt x="2382" y="143"/>
                </a:moveTo>
                <a:lnTo>
                  <a:pt x="2383" y="143"/>
                </a:lnTo>
                <a:cubicBezTo>
                  <a:pt x="2417" y="134"/>
                  <a:pt x="2452" y="155"/>
                  <a:pt x="2460" y="189"/>
                </a:cubicBezTo>
                <a:cubicBezTo>
                  <a:pt x="2469" y="223"/>
                  <a:pt x="2448" y="258"/>
                  <a:pt x="2414" y="267"/>
                </a:cubicBezTo>
                <a:cubicBezTo>
                  <a:pt x="2379" y="276"/>
                  <a:pt x="2345" y="255"/>
                  <a:pt x="2336" y="220"/>
                </a:cubicBezTo>
                <a:cubicBezTo>
                  <a:pt x="2327" y="186"/>
                  <a:pt x="2348" y="151"/>
                  <a:pt x="2382" y="143"/>
                </a:cubicBezTo>
                <a:close/>
                <a:moveTo>
                  <a:pt x="2549" y="47"/>
                </a:moveTo>
                <a:lnTo>
                  <a:pt x="2549" y="47"/>
                </a:lnTo>
                <a:cubicBezTo>
                  <a:pt x="2563" y="14"/>
                  <a:pt x="2601" y="0"/>
                  <a:pt x="2633" y="14"/>
                </a:cubicBezTo>
                <a:cubicBezTo>
                  <a:pt x="2666" y="28"/>
                  <a:pt x="2680" y="66"/>
                  <a:pt x="2666" y="98"/>
                </a:cubicBezTo>
                <a:cubicBezTo>
                  <a:pt x="2652" y="131"/>
                  <a:pt x="2614" y="145"/>
                  <a:pt x="2582" y="131"/>
                </a:cubicBezTo>
                <a:cubicBezTo>
                  <a:pt x="2550" y="117"/>
                  <a:pt x="2535" y="79"/>
                  <a:pt x="2549" y="47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28" name="Rectangle 108"/>
          <p:cNvSpPr>
            <a:spLocks noChangeArrowheads="1"/>
          </p:cNvSpPr>
          <p:nvPr/>
        </p:nvSpPr>
        <p:spPr bwMode="auto">
          <a:xfrm>
            <a:off x="7226350" y="4467225"/>
            <a:ext cx="5698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1000" b="1">
                <a:cs typeface="Arial" pitchFamily="34" charset="0"/>
              </a:rPr>
              <a:t>Multipath</a:t>
            </a:r>
            <a:endParaRPr kumimoji="0" lang="en-US" altLang="ja-JP" sz="2000" b="1">
              <a:cs typeface="Arial" pitchFamily="34" charset="0"/>
            </a:endParaRPr>
          </a:p>
        </p:txBody>
      </p:sp>
      <p:sp>
        <p:nvSpPr>
          <p:cNvPr id="458829" name="Rectangle 110"/>
          <p:cNvSpPr>
            <a:spLocks noChangeArrowheads="1"/>
          </p:cNvSpPr>
          <p:nvPr/>
        </p:nvSpPr>
        <p:spPr bwMode="auto">
          <a:xfrm>
            <a:off x="7344299" y="4618041"/>
            <a:ext cx="38472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11125" indent="-111125"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altLang="ja-JP" sz="900" b="1">
                <a:cs typeface="Arial" pitchFamily="34" charset="0"/>
              </a:rPr>
              <a:t>Load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830" name="Rectangle 111"/>
          <p:cNvSpPr>
            <a:spLocks noChangeArrowheads="1"/>
          </p:cNvSpPr>
          <p:nvPr/>
        </p:nvSpPr>
        <p:spPr bwMode="auto">
          <a:xfrm>
            <a:off x="7732546" y="4618041"/>
            <a:ext cx="384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900" b="1">
                <a:cs typeface="Arial" pitchFamily="34" charset="0"/>
              </a:rPr>
              <a:t>-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831" name="Rectangle 112"/>
          <p:cNvSpPr>
            <a:spLocks noChangeArrowheads="1"/>
          </p:cNvSpPr>
          <p:nvPr/>
        </p:nvSpPr>
        <p:spPr bwMode="auto">
          <a:xfrm>
            <a:off x="7765784" y="4618041"/>
            <a:ext cx="53870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900" b="1">
                <a:cs typeface="Arial" pitchFamily="34" charset="0"/>
              </a:rPr>
              <a:t>balancing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832" name="Rectangle 114"/>
          <p:cNvSpPr>
            <a:spLocks noChangeArrowheads="1"/>
          </p:cNvSpPr>
          <p:nvPr/>
        </p:nvSpPr>
        <p:spPr bwMode="auto">
          <a:xfrm>
            <a:off x="7327966" y="4751390"/>
            <a:ext cx="80791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11125" indent="-111125"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altLang="ja-JP" sz="900" b="1">
                <a:cs typeface="Arial" pitchFamily="34" charset="0"/>
              </a:rPr>
              <a:t>Redundancy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2252667" y="5011740"/>
            <a:ext cx="134937" cy="136525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A568D2"/>
              </a:gs>
            </a:gsLst>
          </a:gra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endParaRPr lang="ru-RU" b="1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5335592" y="4919666"/>
            <a:ext cx="134937" cy="134937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A568D2"/>
              </a:gs>
            </a:gsLst>
          </a:gra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endParaRPr lang="ru-RU" b="1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4991100" y="4943478"/>
            <a:ext cx="271463" cy="271463"/>
          </a:xfrm>
          <a:prstGeom prst="ellipse">
            <a:avLst/>
          </a:prstGeom>
          <a:solidFill>
            <a:srgbClr val="0033CC"/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288000" tIns="90000" rIns="288000" bIns="90000"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74" name="Freeform 18"/>
          <p:cNvSpPr>
            <a:spLocks/>
          </p:cNvSpPr>
          <p:nvPr/>
        </p:nvSpPr>
        <p:spPr bwMode="auto">
          <a:xfrm>
            <a:off x="7062792" y="4438652"/>
            <a:ext cx="117475" cy="117475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00"/>
              </a:cxn>
              <a:cxn ang="0">
                <a:pos x="400" y="200"/>
              </a:cxn>
              <a:cxn ang="0">
                <a:pos x="400" y="200"/>
              </a:cxn>
              <a:cxn ang="0">
                <a:pos x="200" y="400"/>
              </a:cxn>
              <a:cxn ang="0">
                <a:pos x="200" y="400"/>
              </a:cxn>
              <a:cxn ang="0">
                <a:pos x="200" y="400"/>
              </a:cxn>
              <a:cxn ang="0">
                <a:pos x="0" y="200"/>
              </a:cxn>
              <a:cxn ang="0">
                <a:pos x="0" y="200"/>
              </a:cxn>
            </a:cxnLst>
            <a:rect l="0" t="0" r="r" b="b"/>
            <a:pathLst>
              <a:path w="400" h="400">
                <a:moveTo>
                  <a:pt x="0" y="200"/>
                </a:moveTo>
                <a:cubicBezTo>
                  <a:pt x="0" y="90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0"/>
                  <a:pt x="400" y="200"/>
                </a:cubicBezTo>
                <a:cubicBezTo>
                  <a:pt x="400" y="200"/>
                  <a:pt x="400" y="200"/>
                  <a:pt x="400" y="200"/>
                </a:cubicBezTo>
                <a:lnTo>
                  <a:pt x="400" y="200"/>
                </a:lnTo>
                <a:cubicBezTo>
                  <a:pt x="400" y="311"/>
                  <a:pt x="311" y="400"/>
                  <a:pt x="200" y="400"/>
                </a:cubicBezTo>
                <a:cubicBezTo>
                  <a:pt x="200" y="400"/>
                  <a:pt x="200" y="400"/>
                  <a:pt x="200" y="400"/>
                </a:cubicBezTo>
                <a:lnTo>
                  <a:pt x="200" y="400"/>
                </a:lnTo>
                <a:cubicBezTo>
                  <a:pt x="90" y="400"/>
                  <a:pt x="0" y="311"/>
                  <a:pt x="0" y="200"/>
                </a:cubicBezTo>
                <a:cubicBezTo>
                  <a:pt x="0" y="200"/>
                  <a:pt x="0" y="200"/>
                  <a:pt x="0" y="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  <p:sp>
        <p:nvSpPr>
          <p:cNvPr id="175" name="Freeform 18"/>
          <p:cNvSpPr>
            <a:spLocks/>
          </p:cNvSpPr>
          <p:nvPr/>
        </p:nvSpPr>
        <p:spPr bwMode="auto">
          <a:xfrm>
            <a:off x="7062792" y="5400677"/>
            <a:ext cx="117475" cy="117475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00"/>
              </a:cxn>
              <a:cxn ang="0">
                <a:pos x="400" y="200"/>
              </a:cxn>
              <a:cxn ang="0">
                <a:pos x="400" y="200"/>
              </a:cxn>
              <a:cxn ang="0">
                <a:pos x="200" y="400"/>
              </a:cxn>
              <a:cxn ang="0">
                <a:pos x="200" y="400"/>
              </a:cxn>
              <a:cxn ang="0">
                <a:pos x="200" y="400"/>
              </a:cxn>
              <a:cxn ang="0">
                <a:pos x="0" y="200"/>
              </a:cxn>
              <a:cxn ang="0">
                <a:pos x="0" y="200"/>
              </a:cxn>
            </a:cxnLst>
            <a:rect l="0" t="0" r="r" b="b"/>
            <a:pathLst>
              <a:path w="400" h="400">
                <a:moveTo>
                  <a:pt x="0" y="200"/>
                </a:moveTo>
                <a:cubicBezTo>
                  <a:pt x="0" y="90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0"/>
                  <a:pt x="400" y="200"/>
                </a:cubicBezTo>
                <a:cubicBezTo>
                  <a:pt x="400" y="200"/>
                  <a:pt x="400" y="200"/>
                  <a:pt x="400" y="200"/>
                </a:cubicBezTo>
                <a:lnTo>
                  <a:pt x="400" y="200"/>
                </a:lnTo>
                <a:cubicBezTo>
                  <a:pt x="400" y="311"/>
                  <a:pt x="311" y="400"/>
                  <a:pt x="200" y="400"/>
                </a:cubicBezTo>
                <a:cubicBezTo>
                  <a:pt x="200" y="400"/>
                  <a:pt x="200" y="400"/>
                  <a:pt x="200" y="400"/>
                </a:cubicBezTo>
                <a:lnTo>
                  <a:pt x="200" y="400"/>
                </a:lnTo>
                <a:cubicBezTo>
                  <a:pt x="90" y="400"/>
                  <a:pt x="0" y="311"/>
                  <a:pt x="0" y="200"/>
                </a:cubicBezTo>
                <a:cubicBezTo>
                  <a:pt x="0" y="200"/>
                  <a:pt x="0" y="200"/>
                  <a:pt x="0" y="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162"/>
            <a:ext cx="9022355" cy="5328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95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2941"/>
          <p:cNvSpPr>
            <a:spLocks noChangeArrowheads="1"/>
          </p:cNvSpPr>
          <p:nvPr/>
        </p:nvSpPr>
        <p:spPr bwMode="auto">
          <a:xfrm>
            <a:off x="250829" y="1030290"/>
            <a:ext cx="3744913" cy="5422900"/>
          </a:xfrm>
          <a:prstGeom prst="roundRect">
            <a:avLst>
              <a:gd name="adj" fmla="val 6356"/>
            </a:avLst>
          </a:prstGeom>
          <a:solidFill>
            <a:schemeClr val="bg1"/>
          </a:solidFill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13315" name="AutoShape 4"/>
          <p:cNvCxnSpPr>
            <a:cxnSpLocks noChangeShapeType="1"/>
          </p:cNvCxnSpPr>
          <p:nvPr/>
        </p:nvCxnSpPr>
        <p:spPr bwMode="auto">
          <a:xfrm>
            <a:off x="3904328" y="2725519"/>
            <a:ext cx="576263" cy="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6" name="AutoShape 5"/>
          <p:cNvCxnSpPr>
            <a:cxnSpLocks noChangeShapeType="1"/>
          </p:cNvCxnSpPr>
          <p:nvPr/>
        </p:nvCxnSpPr>
        <p:spPr bwMode="auto">
          <a:xfrm>
            <a:off x="3914316" y="4855629"/>
            <a:ext cx="576263" cy="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AutoShape 6"/>
          <p:cNvCxnSpPr>
            <a:cxnSpLocks noChangeShapeType="1"/>
          </p:cNvCxnSpPr>
          <p:nvPr/>
        </p:nvCxnSpPr>
        <p:spPr bwMode="auto">
          <a:xfrm>
            <a:off x="3904328" y="3895507"/>
            <a:ext cx="576263" cy="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AutoShape 7"/>
          <p:cNvCxnSpPr>
            <a:cxnSpLocks noChangeShapeType="1"/>
          </p:cNvCxnSpPr>
          <p:nvPr/>
        </p:nvCxnSpPr>
        <p:spPr bwMode="auto">
          <a:xfrm>
            <a:off x="3924304" y="5938839"/>
            <a:ext cx="576263" cy="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Line 337"/>
          <p:cNvSpPr>
            <a:spLocks noChangeShapeType="1"/>
          </p:cNvSpPr>
          <p:nvPr/>
        </p:nvSpPr>
        <p:spPr bwMode="auto">
          <a:xfrm>
            <a:off x="3044825" y="4365627"/>
            <a:ext cx="0" cy="382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0" name="Line 337"/>
          <p:cNvSpPr>
            <a:spLocks noChangeShapeType="1"/>
          </p:cNvSpPr>
          <p:nvPr/>
        </p:nvSpPr>
        <p:spPr bwMode="auto">
          <a:xfrm>
            <a:off x="1747838" y="4365627"/>
            <a:ext cx="0" cy="382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1" name="Rectangle 2944"/>
          <p:cNvSpPr>
            <a:spLocks noChangeArrowheads="1"/>
          </p:cNvSpPr>
          <p:nvPr/>
        </p:nvSpPr>
        <p:spPr bwMode="auto">
          <a:xfrm>
            <a:off x="554038" y="844551"/>
            <a:ext cx="3103562" cy="318924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600" dirty="0" smtClean="0">
                <a:solidFill>
                  <a:srgbClr val="FFFFFF"/>
                </a:solidFill>
                <a:cs typeface="Arial" pitchFamily="34" charset="0"/>
              </a:rPr>
              <a:t>Существующая сеть ЦОД</a:t>
            </a:r>
            <a:endParaRPr lang="ja-JP" alt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>
            <a:off x="2973388" y="2366964"/>
            <a:ext cx="0" cy="1711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>
            <a:off x="1919288" y="2433641"/>
            <a:ext cx="23812" cy="1639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4" name="Line 187"/>
          <p:cNvSpPr>
            <a:spLocks noChangeShapeType="1"/>
          </p:cNvSpPr>
          <p:nvPr/>
        </p:nvSpPr>
        <p:spPr bwMode="auto">
          <a:xfrm>
            <a:off x="2128838" y="3754439"/>
            <a:ext cx="79375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5" name="Line 234"/>
          <p:cNvSpPr>
            <a:spLocks noChangeShapeType="1"/>
          </p:cNvSpPr>
          <p:nvPr/>
        </p:nvSpPr>
        <p:spPr bwMode="auto">
          <a:xfrm>
            <a:off x="1946275" y="3500439"/>
            <a:ext cx="10414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6" name="Line 284"/>
          <p:cNvSpPr>
            <a:spLocks noChangeShapeType="1"/>
          </p:cNvSpPr>
          <p:nvPr/>
        </p:nvSpPr>
        <p:spPr bwMode="auto">
          <a:xfrm>
            <a:off x="2862263" y="4127500"/>
            <a:ext cx="68262" cy="161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327" name="Group 290"/>
          <p:cNvGrpSpPr>
            <a:grpSpLocks/>
          </p:cNvGrpSpPr>
          <p:nvPr/>
        </p:nvGrpSpPr>
        <p:grpSpPr bwMode="auto">
          <a:xfrm>
            <a:off x="1555752" y="2986075"/>
            <a:ext cx="1476375" cy="298450"/>
            <a:chOff x="980" y="1881"/>
            <a:chExt cx="930" cy="188"/>
          </a:xfrm>
        </p:grpSpPr>
        <p:grpSp>
          <p:nvGrpSpPr>
            <p:cNvPr id="14421" name="Group 338"/>
            <p:cNvGrpSpPr>
              <a:grpSpLocks/>
            </p:cNvGrpSpPr>
            <p:nvPr/>
          </p:nvGrpSpPr>
          <p:grpSpPr bwMode="auto">
            <a:xfrm>
              <a:off x="980" y="1881"/>
              <a:ext cx="448" cy="184"/>
              <a:chOff x="653" y="2769"/>
              <a:chExt cx="457" cy="148"/>
            </a:xfrm>
          </p:grpSpPr>
          <p:sp>
            <p:nvSpPr>
              <p:cNvPr id="14425" name="Freeform 339"/>
              <p:cNvSpPr>
                <a:spLocks/>
              </p:cNvSpPr>
              <p:nvPr/>
            </p:nvSpPr>
            <p:spPr bwMode="auto">
              <a:xfrm>
                <a:off x="1053" y="2769"/>
                <a:ext cx="57" cy="148"/>
              </a:xfrm>
              <a:custGeom>
                <a:avLst/>
                <a:gdLst>
                  <a:gd name="T0" fmla="*/ 0 w 57"/>
                  <a:gd name="T1" fmla="*/ 148 h 148"/>
                  <a:gd name="T2" fmla="*/ 0 w 57"/>
                  <a:gd name="T3" fmla="*/ 52 h 148"/>
                  <a:gd name="T4" fmla="*/ 57 w 57"/>
                  <a:gd name="T5" fmla="*/ 0 h 148"/>
                  <a:gd name="T6" fmla="*/ 57 w 57"/>
                  <a:gd name="T7" fmla="*/ 96 h 148"/>
                  <a:gd name="T8" fmla="*/ 0 w 57"/>
                  <a:gd name="T9" fmla="*/ 148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48"/>
                  <a:gd name="T17" fmla="*/ 57 w 57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48">
                    <a:moveTo>
                      <a:pt x="0" y="148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57" y="9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B4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Line 340"/>
              <p:cNvSpPr>
                <a:spLocks noChangeShapeType="1"/>
              </p:cNvSpPr>
              <p:nvPr/>
            </p:nvSpPr>
            <p:spPr bwMode="auto">
              <a:xfrm flipV="1">
                <a:off x="1053" y="2865"/>
                <a:ext cx="57" cy="52"/>
              </a:xfrm>
              <a:prstGeom prst="line">
                <a:avLst/>
              </a:prstGeom>
              <a:noFill/>
              <a:ln w="1588">
                <a:solidFill>
                  <a:srgbClr val="B487E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341"/>
              <p:cNvSpPr>
                <a:spLocks/>
              </p:cNvSpPr>
              <p:nvPr/>
            </p:nvSpPr>
            <p:spPr bwMode="auto">
              <a:xfrm>
                <a:off x="653" y="2769"/>
                <a:ext cx="457" cy="52"/>
              </a:xfrm>
              <a:custGeom>
                <a:avLst/>
                <a:gdLst>
                  <a:gd name="T0" fmla="*/ 400 w 457"/>
                  <a:gd name="T1" fmla="*/ 52 h 52"/>
                  <a:gd name="T2" fmla="*/ 0 w 457"/>
                  <a:gd name="T3" fmla="*/ 52 h 52"/>
                  <a:gd name="T4" fmla="*/ 57 w 457"/>
                  <a:gd name="T5" fmla="*/ 0 h 52"/>
                  <a:gd name="T6" fmla="*/ 457 w 457"/>
                  <a:gd name="T7" fmla="*/ 0 h 52"/>
                  <a:gd name="T8" fmla="*/ 400 w 457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52"/>
                  <a:gd name="T17" fmla="*/ 457 w 457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52">
                    <a:moveTo>
                      <a:pt x="400" y="52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457" y="0"/>
                    </a:lnTo>
                    <a:lnTo>
                      <a:pt x="400" y="52"/>
                    </a:lnTo>
                    <a:close/>
                  </a:path>
                </a:pathLst>
              </a:custGeom>
              <a:solidFill>
                <a:srgbClr val="79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8" name="Line 342"/>
              <p:cNvSpPr>
                <a:spLocks noChangeShapeType="1"/>
              </p:cNvSpPr>
              <p:nvPr/>
            </p:nvSpPr>
            <p:spPr bwMode="auto">
              <a:xfrm flipV="1">
                <a:off x="1053" y="2769"/>
                <a:ext cx="57" cy="52"/>
              </a:xfrm>
              <a:prstGeom prst="line">
                <a:avLst/>
              </a:prstGeom>
              <a:noFill/>
              <a:ln w="1588">
                <a:solidFill>
                  <a:srgbClr val="795B9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9" name="Rectangle 343"/>
              <p:cNvSpPr>
                <a:spLocks noChangeArrowheads="1"/>
              </p:cNvSpPr>
              <p:nvPr/>
            </p:nvSpPr>
            <p:spPr bwMode="auto">
              <a:xfrm>
                <a:off x="653" y="2821"/>
                <a:ext cx="400" cy="96"/>
              </a:xfrm>
              <a:prstGeom prst="rect">
                <a:avLst/>
              </a:prstGeom>
              <a:solidFill>
                <a:srgbClr val="9C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430" name="Line 344"/>
              <p:cNvSpPr>
                <a:spLocks noChangeShapeType="1"/>
              </p:cNvSpPr>
              <p:nvPr/>
            </p:nvSpPr>
            <p:spPr bwMode="auto">
              <a:xfrm>
                <a:off x="653" y="2821"/>
                <a:ext cx="0" cy="96"/>
              </a:xfrm>
              <a:prstGeom prst="line">
                <a:avLst/>
              </a:prstGeom>
              <a:noFill/>
              <a:ln w="11113">
                <a:solidFill>
                  <a:srgbClr val="AB80D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1" name="Line 345"/>
              <p:cNvSpPr>
                <a:spLocks noChangeShapeType="1"/>
              </p:cNvSpPr>
              <p:nvPr/>
            </p:nvSpPr>
            <p:spPr bwMode="auto">
              <a:xfrm>
                <a:off x="653" y="2917"/>
                <a:ext cx="400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2" name="Line 346"/>
              <p:cNvSpPr>
                <a:spLocks noChangeShapeType="1"/>
              </p:cNvSpPr>
              <p:nvPr/>
            </p:nvSpPr>
            <p:spPr bwMode="auto">
              <a:xfrm flipV="1">
                <a:off x="1053" y="2821"/>
                <a:ext cx="0" cy="96"/>
              </a:xfrm>
              <a:prstGeom prst="line">
                <a:avLst/>
              </a:prstGeom>
              <a:noFill/>
              <a:ln w="11113">
                <a:solidFill>
                  <a:srgbClr val="BB8C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3" name="Line 347"/>
              <p:cNvSpPr>
                <a:spLocks noChangeShapeType="1"/>
              </p:cNvSpPr>
              <p:nvPr/>
            </p:nvSpPr>
            <p:spPr bwMode="auto">
              <a:xfrm flipH="1">
                <a:off x="653" y="2821"/>
                <a:ext cx="400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22" name="Rectangle 348"/>
            <p:cNvSpPr>
              <a:spLocks noChangeArrowheads="1"/>
            </p:cNvSpPr>
            <p:nvPr/>
          </p:nvSpPr>
          <p:spPr bwMode="auto">
            <a:xfrm>
              <a:off x="1026" y="1933"/>
              <a:ext cx="2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Bandwidth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controller</a:t>
              </a:r>
            </a:p>
          </p:txBody>
        </p:sp>
        <p:sp>
          <p:nvSpPr>
            <p:cNvPr id="14423" name="Rectangle 348"/>
            <p:cNvSpPr>
              <a:spLocks noChangeArrowheads="1"/>
            </p:cNvSpPr>
            <p:nvPr/>
          </p:nvSpPr>
          <p:spPr bwMode="auto">
            <a:xfrm>
              <a:off x="1643" y="1927"/>
              <a:ext cx="2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Bandwidth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controller</a:t>
              </a:r>
            </a:p>
          </p:txBody>
        </p:sp>
        <p:sp>
          <p:nvSpPr>
            <p:cNvPr id="14424" name="Rectangle 348"/>
            <p:cNvSpPr>
              <a:spLocks noChangeArrowheads="1"/>
            </p:cNvSpPr>
            <p:nvPr/>
          </p:nvSpPr>
          <p:spPr bwMode="auto">
            <a:xfrm>
              <a:off x="1625" y="1927"/>
              <a:ext cx="2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Bandwidth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controller</a:t>
              </a:r>
            </a:p>
          </p:txBody>
        </p:sp>
      </p:grpSp>
      <p:grpSp>
        <p:nvGrpSpPr>
          <p:cNvPr id="13328" name="Group 349"/>
          <p:cNvGrpSpPr>
            <a:grpSpLocks/>
          </p:cNvGrpSpPr>
          <p:nvPr/>
        </p:nvGrpSpPr>
        <p:grpSpPr bwMode="auto">
          <a:xfrm>
            <a:off x="2517775" y="2967039"/>
            <a:ext cx="712788" cy="292100"/>
            <a:chOff x="1162" y="2769"/>
            <a:chExt cx="457" cy="148"/>
          </a:xfrm>
        </p:grpSpPr>
        <p:sp>
          <p:nvSpPr>
            <p:cNvPr id="14412" name="Freeform 350"/>
            <p:cNvSpPr>
              <a:spLocks/>
            </p:cNvSpPr>
            <p:nvPr/>
          </p:nvSpPr>
          <p:spPr bwMode="auto">
            <a:xfrm>
              <a:off x="1562" y="2769"/>
              <a:ext cx="57" cy="148"/>
            </a:xfrm>
            <a:custGeom>
              <a:avLst/>
              <a:gdLst>
                <a:gd name="T0" fmla="*/ 0 w 57"/>
                <a:gd name="T1" fmla="*/ 148 h 148"/>
                <a:gd name="T2" fmla="*/ 0 w 57"/>
                <a:gd name="T3" fmla="*/ 52 h 148"/>
                <a:gd name="T4" fmla="*/ 57 w 57"/>
                <a:gd name="T5" fmla="*/ 0 h 148"/>
                <a:gd name="T6" fmla="*/ 57 w 57"/>
                <a:gd name="T7" fmla="*/ 96 h 148"/>
                <a:gd name="T8" fmla="*/ 0 w 57"/>
                <a:gd name="T9" fmla="*/ 148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48"/>
                <a:gd name="T17" fmla="*/ 57 w 57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48">
                  <a:moveTo>
                    <a:pt x="0" y="148"/>
                  </a:moveTo>
                  <a:lnTo>
                    <a:pt x="0" y="52"/>
                  </a:lnTo>
                  <a:lnTo>
                    <a:pt x="57" y="0"/>
                  </a:lnTo>
                  <a:lnTo>
                    <a:pt x="57" y="96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48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3" name="Line 351"/>
            <p:cNvSpPr>
              <a:spLocks noChangeShapeType="1"/>
            </p:cNvSpPr>
            <p:nvPr/>
          </p:nvSpPr>
          <p:spPr bwMode="auto">
            <a:xfrm flipV="1">
              <a:off x="1562" y="2865"/>
              <a:ext cx="57" cy="52"/>
            </a:xfrm>
            <a:prstGeom prst="line">
              <a:avLst/>
            </a:prstGeom>
            <a:noFill/>
            <a:ln w="1588">
              <a:solidFill>
                <a:srgbClr val="B487E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4" name="Freeform 352"/>
            <p:cNvSpPr>
              <a:spLocks/>
            </p:cNvSpPr>
            <p:nvPr/>
          </p:nvSpPr>
          <p:spPr bwMode="auto">
            <a:xfrm>
              <a:off x="1162" y="2769"/>
              <a:ext cx="457" cy="52"/>
            </a:xfrm>
            <a:custGeom>
              <a:avLst/>
              <a:gdLst>
                <a:gd name="T0" fmla="*/ 400 w 457"/>
                <a:gd name="T1" fmla="*/ 52 h 52"/>
                <a:gd name="T2" fmla="*/ 0 w 457"/>
                <a:gd name="T3" fmla="*/ 52 h 52"/>
                <a:gd name="T4" fmla="*/ 57 w 457"/>
                <a:gd name="T5" fmla="*/ 0 h 52"/>
                <a:gd name="T6" fmla="*/ 457 w 457"/>
                <a:gd name="T7" fmla="*/ 0 h 52"/>
                <a:gd name="T8" fmla="*/ 400 w 457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52"/>
                <a:gd name="T17" fmla="*/ 457 w 45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52">
                  <a:moveTo>
                    <a:pt x="400" y="52"/>
                  </a:moveTo>
                  <a:lnTo>
                    <a:pt x="0" y="52"/>
                  </a:lnTo>
                  <a:lnTo>
                    <a:pt x="57" y="0"/>
                  </a:lnTo>
                  <a:lnTo>
                    <a:pt x="457" y="0"/>
                  </a:lnTo>
                  <a:lnTo>
                    <a:pt x="400" y="52"/>
                  </a:lnTo>
                  <a:close/>
                </a:path>
              </a:pathLst>
            </a:custGeom>
            <a:solidFill>
              <a:srgbClr val="795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5" name="Line 353"/>
            <p:cNvSpPr>
              <a:spLocks noChangeShapeType="1"/>
            </p:cNvSpPr>
            <p:nvPr/>
          </p:nvSpPr>
          <p:spPr bwMode="auto">
            <a:xfrm flipV="1">
              <a:off x="1562" y="2769"/>
              <a:ext cx="57" cy="52"/>
            </a:xfrm>
            <a:prstGeom prst="line">
              <a:avLst/>
            </a:prstGeom>
            <a:noFill/>
            <a:ln w="1588">
              <a:solidFill>
                <a:srgbClr val="795B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6" name="Rectangle 354"/>
            <p:cNvSpPr>
              <a:spLocks noChangeArrowheads="1"/>
            </p:cNvSpPr>
            <p:nvPr/>
          </p:nvSpPr>
          <p:spPr bwMode="auto">
            <a:xfrm>
              <a:off x="1162" y="2821"/>
              <a:ext cx="400" cy="96"/>
            </a:xfrm>
            <a:prstGeom prst="rect">
              <a:avLst/>
            </a:prstGeom>
            <a:solidFill>
              <a:srgbClr val="9C7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17" name="Line 355"/>
            <p:cNvSpPr>
              <a:spLocks noChangeShapeType="1"/>
            </p:cNvSpPr>
            <p:nvPr/>
          </p:nvSpPr>
          <p:spPr bwMode="auto">
            <a:xfrm>
              <a:off x="1162" y="2821"/>
              <a:ext cx="0" cy="96"/>
            </a:xfrm>
            <a:prstGeom prst="line">
              <a:avLst/>
            </a:prstGeom>
            <a:noFill/>
            <a:ln w="11113">
              <a:solidFill>
                <a:srgbClr val="AB80D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8" name="Line 356"/>
            <p:cNvSpPr>
              <a:spLocks noChangeShapeType="1"/>
            </p:cNvSpPr>
            <p:nvPr/>
          </p:nvSpPr>
          <p:spPr bwMode="auto">
            <a:xfrm>
              <a:off x="1162" y="2917"/>
              <a:ext cx="400" cy="0"/>
            </a:xfrm>
            <a:prstGeom prst="line">
              <a:avLst/>
            </a:prstGeom>
            <a:noFill/>
            <a:ln w="11113">
              <a:solidFill>
                <a:srgbClr val="926DB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9" name="Line 357"/>
            <p:cNvSpPr>
              <a:spLocks noChangeShapeType="1"/>
            </p:cNvSpPr>
            <p:nvPr/>
          </p:nvSpPr>
          <p:spPr bwMode="auto">
            <a:xfrm flipV="1">
              <a:off x="1562" y="2821"/>
              <a:ext cx="0" cy="96"/>
            </a:xfrm>
            <a:prstGeom prst="line">
              <a:avLst/>
            </a:prstGeom>
            <a:noFill/>
            <a:ln w="11113">
              <a:solidFill>
                <a:srgbClr val="BB8C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20" name="Line 358"/>
            <p:cNvSpPr>
              <a:spLocks noChangeShapeType="1"/>
            </p:cNvSpPr>
            <p:nvPr/>
          </p:nvSpPr>
          <p:spPr bwMode="auto">
            <a:xfrm flipH="1">
              <a:off x="1162" y="2821"/>
              <a:ext cx="400" cy="0"/>
            </a:xfrm>
            <a:prstGeom prst="line">
              <a:avLst/>
            </a:prstGeom>
            <a:noFill/>
            <a:ln w="11113">
              <a:solidFill>
                <a:srgbClr val="926DB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29" name="Line 1163"/>
          <p:cNvSpPr>
            <a:spLocks noChangeShapeType="1"/>
          </p:cNvSpPr>
          <p:nvPr/>
        </p:nvSpPr>
        <p:spPr bwMode="auto">
          <a:xfrm>
            <a:off x="1838329" y="2044701"/>
            <a:ext cx="263525" cy="3349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0" name="Line 337"/>
          <p:cNvSpPr>
            <a:spLocks noChangeShapeType="1"/>
          </p:cNvSpPr>
          <p:nvPr/>
        </p:nvSpPr>
        <p:spPr bwMode="auto">
          <a:xfrm>
            <a:off x="919163" y="5170488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1" name="Line 337"/>
          <p:cNvSpPr>
            <a:spLocks noChangeShapeType="1"/>
          </p:cNvSpPr>
          <p:nvPr/>
        </p:nvSpPr>
        <p:spPr bwMode="auto">
          <a:xfrm>
            <a:off x="1123950" y="51641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2" name="Line 337"/>
          <p:cNvSpPr>
            <a:spLocks noChangeShapeType="1"/>
          </p:cNvSpPr>
          <p:nvPr/>
        </p:nvSpPr>
        <p:spPr bwMode="auto">
          <a:xfrm>
            <a:off x="681038" y="51768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333" name="Group 383"/>
          <p:cNvGrpSpPr>
            <a:grpSpLocks/>
          </p:cNvGrpSpPr>
          <p:nvPr/>
        </p:nvGrpSpPr>
        <p:grpSpPr bwMode="auto">
          <a:xfrm>
            <a:off x="452442" y="5389566"/>
            <a:ext cx="388937" cy="530225"/>
            <a:chOff x="581" y="3675"/>
            <a:chExt cx="205" cy="170"/>
          </a:xfrm>
        </p:grpSpPr>
        <p:sp>
          <p:nvSpPr>
            <p:cNvPr id="14329" name="Freeform 384"/>
            <p:cNvSpPr>
              <a:spLocks/>
            </p:cNvSpPr>
            <p:nvPr/>
          </p:nvSpPr>
          <p:spPr bwMode="auto">
            <a:xfrm>
              <a:off x="739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0" name="Freeform 385"/>
            <p:cNvSpPr>
              <a:spLocks/>
            </p:cNvSpPr>
            <p:nvPr/>
          </p:nvSpPr>
          <p:spPr bwMode="auto">
            <a:xfrm>
              <a:off x="699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1" name="Freeform 386"/>
            <p:cNvSpPr>
              <a:spLocks/>
            </p:cNvSpPr>
            <p:nvPr/>
          </p:nvSpPr>
          <p:spPr bwMode="auto">
            <a:xfrm>
              <a:off x="711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2" name="Freeform 387"/>
            <p:cNvSpPr>
              <a:spLocks/>
            </p:cNvSpPr>
            <p:nvPr/>
          </p:nvSpPr>
          <p:spPr bwMode="auto">
            <a:xfrm>
              <a:off x="693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3" name="Freeform 388"/>
            <p:cNvSpPr>
              <a:spLocks/>
            </p:cNvSpPr>
            <p:nvPr/>
          </p:nvSpPr>
          <p:spPr bwMode="auto">
            <a:xfrm>
              <a:off x="781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4" name="Freeform 389"/>
            <p:cNvSpPr>
              <a:spLocks/>
            </p:cNvSpPr>
            <p:nvPr/>
          </p:nvSpPr>
          <p:spPr bwMode="auto">
            <a:xfrm>
              <a:off x="750" y="3802"/>
              <a:ext cx="31" cy="4"/>
            </a:xfrm>
            <a:custGeom>
              <a:avLst/>
              <a:gdLst>
                <a:gd name="T0" fmla="*/ 0 w 31"/>
                <a:gd name="T1" fmla="*/ 2 h 4"/>
                <a:gd name="T2" fmla="*/ 31 w 31"/>
                <a:gd name="T3" fmla="*/ 4 h 4"/>
                <a:gd name="T4" fmla="*/ 31 w 31"/>
                <a:gd name="T5" fmla="*/ 2 h 4"/>
                <a:gd name="T6" fmla="*/ 0 w 31"/>
                <a:gd name="T7" fmla="*/ 0 h 4"/>
                <a:gd name="T8" fmla="*/ 0 w 31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"/>
                <a:gd name="T17" fmla="*/ 31 w 3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">
                  <a:moveTo>
                    <a:pt x="0" y="2"/>
                  </a:move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5" name="Freeform 390"/>
            <p:cNvSpPr>
              <a:spLocks/>
            </p:cNvSpPr>
            <p:nvPr/>
          </p:nvSpPr>
          <p:spPr bwMode="auto">
            <a:xfrm>
              <a:off x="760" y="3798"/>
              <a:ext cx="26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6" name="Freeform 391"/>
            <p:cNvSpPr>
              <a:spLocks/>
            </p:cNvSpPr>
            <p:nvPr/>
          </p:nvSpPr>
          <p:spPr bwMode="auto">
            <a:xfrm>
              <a:off x="746" y="3797"/>
              <a:ext cx="22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7" name="Freeform 392"/>
            <p:cNvSpPr>
              <a:spLocks/>
            </p:cNvSpPr>
            <p:nvPr/>
          </p:nvSpPr>
          <p:spPr bwMode="auto">
            <a:xfrm>
              <a:off x="583" y="3686"/>
              <a:ext cx="125" cy="150"/>
            </a:xfrm>
            <a:custGeom>
              <a:avLst/>
              <a:gdLst>
                <a:gd name="T0" fmla="*/ 125 w 125"/>
                <a:gd name="T1" fmla="*/ 2 h 150"/>
                <a:gd name="T2" fmla="*/ 5 w 125"/>
                <a:gd name="T3" fmla="*/ 0 h 150"/>
                <a:gd name="T4" fmla="*/ 5 w 125"/>
                <a:gd name="T5" fmla="*/ 2 h 150"/>
                <a:gd name="T6" fmla="*/ 0 w 125"/>
                <a:gd name="T7" fmla="*/ 8 h 150"/>
                <a:gd name="T8" fmla="*/ 0 w 125"/>
                <a:gd name="T9" fmla="*/ 141 h 150"/>
                <a:gd name="T10" fmla="*/ 121 w 125"/>
                <a:gd name="T11" fmla="*/ 150 h 150"/>
                <a:gd name="T12" fmla="*/ 125 w 125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50"/>
                <a:gd name="T23" fmla="*/ 125 w 125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50">
                  <a:moveTo>
                    <a:pt x="125" y="2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1" y="150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8" name="Freeform 393"/>
            <p:cNvSpPr>
              <a:spLocks/>
            </p:cNvSpPr>
            <p:nvPr/>
          </p:nvSpPr>
          <p:spPr bwMode="auto">
            <a:xfrm>
              <a:off x="583" y="3827"/>
              <a:ext cx="121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9" name="Freeform 394"/>
            <p:cNvSpPr>
              <a:spLocks/>
            </p:cNvSpPr>
            <p:nvPr/>
          </p:nvSpPr>
          <p:spPr bwMode="auto">
            <a:xfrm>
              <a:off x="586" y="3688"/>
              <a:ext cx="4" cy="5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5 h 5"/>
                <a:gd name="T4" fmla="*/ 4 w 4"/>
                <a:gd name="T5" fmla="*/ 0 h 5"/>
                <a:gd name="T6" fmla="*/ 0 w 4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0" name="Freeform 395"/>
            <p:cNvSpPr>
              <a:spLocks/>
            </p:cNvSpPr>
            <p:nvPr/>
          </p:nvSpPr>
          <p:spPr bwMode="auto">
            <a:xfrm>
              <a:off x="590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1" name="Rectangle 396"/>
            <p:cNvSpPr>
              <a:spLocks noChangeArrowheads="1"/>
            </p:cNvSpPr>
            <p:nvPr/>
          </p:nvSpPr>
          <p:spPr bwMode="auto">
            <a:xfrm>
              <a:off x="605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42" name="Freeform 397"/>
            <p:cNvSpPr>
              <a:spLocks/>
            </p:cNvSpPr>
            <p:nvPr/>
          </p:nvSpPr>
          <p:spPr bwMode="auto">
            <a:xfrm>
              <a:off x="606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3" name="Freeform 398"/>
            <p:cNvSpPr>
              <a:spLocks/>
            </p:cNvSpPr>
            <p:nvPr/>
          </p:nvSpPr>
          <p:spPr bwMode="auto">
            <a:xfrm>
              <a:off x="606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4" name="Freeform 399"/>
            <p:cNvSpPr>
              <a:spLocks/>
            </p:cNvSpPr>
            <p:nvPr/>
          </p:nvSpPr>
          <p:spPr bwMode="auto">
            <a:xfrm>
              <a:off x="613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Freeform 400"/>
            <p:cNvSpPr>
              <a:spLocks/>
            </p:cNvSpPr>
            <p:nvPr/>
          </p:nvSpPr>
          <p:spPr bwMode="auto">
            <a:xfrm>
              <a:off x="590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6" name="Freeform 401"/>
            <p:cNvSpPr>
              <a:spLocks/>
            </p:cNvSpPr>
            <p:nvPr/>
          </p:nvSpPr>
          <p:spPr bwMode="auto">
            <a:xfrm>
              <a:off x="595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7" name="Freeform 402"/>
            <p:cNvSpPr>
              <a:spLocks/>
            </p:cNvSpPr>
            <p:nvPr/>
          </p:nvSpPr>
          <p:spPr bwMode="auto">
            <a:xfrm>
              <a:off x="705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8" name="Freeform 403"/>
            <p:cNvSpPr>
              <a:spLocks/>
            </p:cNvSpPr>
            <p:nvPr/>
          </p:nvSpPr>
          <p:spPr bwMode="auto">
            <a:xfrm>
              <a:off x="714" y="3676"/>
              <a:ext cx="70" cy="163"/>
            </a:xfrm>
            <a:custGeom>
              <a:avLst/>
              <a:gdLst>
                <a:gd name="T0" fmla="*/ 0 w 70"/>
                <a:gd name="T1" fmla="*/ 11 h 163"/>
                <a:gd name="T2" fmla="*/ 0 w 70"/>
                <a:gd name="T3" fmla="*/ 163 h 163"/>
                <a:gd name="T4" fmla="*/ 70 w 70"/>
                <a:gd name="T5" fmla="*/ 109 h 163"/>
                <a:gd name="T6" fmla="*/ 70 w 70"/>
                <a:gd name="T7" fmla="*/ 0 h 163"/>
                <a:gd name="T8" fmla="*/ 0 w 70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63"/>
                <a:gd name="T17" fmla="*/ 70 w 70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63">
                  <a:moveTo>
                    <a:pt x="0" y="11"/>
                  </a:moveTo>
                  <a:lnTo>
                    <a:pt x="0" y="163"/>
                  </a:lnTo>
                  <a:lnTo>
                    <a:pt x="70" y="109"/>
                  </a:lnTo>
                  <a:lnTo>
                    <a:pt x="7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9" name="Freeform 404"/>
            <p:cNvSpPr>
              <a:spLocks/>
            </p:cNvSpPr>
            <p:nvPr/>
          </p:nvSpPr>
          <p:spPr bwMode="auto">
            <a:xfrm>
              <a:off x="703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Freeform 405"/>
            <p:cNvSpPr>
              <a:spLocks/>
            </p:cNvSpPr>
            <p:nvPr/>
          </p:nvSpPr>
          <p:spPr bwMode="auto">
            <a:xfrm>
              <a:off x="581" y="3692"/>
              <a:ext cx="124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1" name="Freeform 406"/>
            <p:cNvSpPr>
              <a:spLocks/>
            </p:cNvSpPr>
            <p:nvPr/>
          </p:nvSpPr>
          <p:spPr bwMode="auto">
            <a:xfrm>
              <a:off x="581" y="3698"/>
              <a:ext cx="124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2" name="Freeform 407"/>
            <p:cNvSpPr>
              <a:spLocks/>
            </p:cNvSpPr>
            <p:nvPr/>
          </p:nvSpPr>
          <p:spPr bwMode="auto">
            <a:xfrm>
              <a:off x="581" y="3706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3" name="Freeform 408"/>
            <p:cNvSpPr>
              <a:spLocks/>
            </p:cNvSpPr>
            <p:nvPr/>
          </p:nvSpPr>
          <p:spPr bwMode="auto">
            <a:xfrm>
              <a:off x="581" y="3713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4" name="Freeform 409"/>
            <p:cNvSpPr>
              <a:spLocks/>
            </p:cNvSpPr>
            <p:nvPr/>
          </p:nvSpPr>
          <p:spPr bwMode="auto">
            <a:xfrm>
              <a:off x="581" y="3720"/>
              <a:ext cx="124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5" name="Freeform 410"/>
            <p:cNvSpPr>
              <a:spLocks/>
            </p:cNvSpPr>
            <p:nvPr/>
          </p:nvSpPr>
          <p:spPr bwMode="auto">
            <a:xfrm>
              <a:off x="581" y="3727"/>
              <a:ext cx="124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6" name="Freeform 411"/>
            <p:cNvSpPr>
              <a:spLocks/>
            </p:cNvSpPr>
            <p:nvPr/>
          </p:nvSpPr>
          <p:spPr bwMode="auto">
            <a:xfrm>
              <a:off x="703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7" name="Rectangle 412"/>
            <p:cNvSpPr>
              <a:spLocks noChangeArrowheads="1"/>
            </p:cNvSpPr>
            <p:nvPr/>
          </p:nvSpPr>
          <p:spPr bwMode="auto">
            <a:xfrm>
              <a:off x="703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58" name="Freeform 413"/>
            <p:cNvSpPr>
              <a:spLocks/>
            </p:cNvSpPr>
            <p:nvPr/>
          </p:nvSpPr>
          <p:spPr bwMode="auto">
            <a:xfrm>
              <a:off x="703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9" name="Rectangle 414"/>
            <p:cNvSpPr>
              <a:spLocks noChangeArrowheads="1"/>
            </p:cNvSpPr>
            <p:nvPr/>
          </p:nvSpPr>
          <p:spPr bwMode="auto">
            <a:xfrm>
              <a:off x="703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60" name="Freeform 415"/>
            <p:cNvSpPr>
              <a:spLocks/>
            </p:cNvSpPr>
            <p:nvPr/>
          </p:nvSpPr>
          <p:spPr bwMode="auto">
            <a:xfrm>
              <a:off x="703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1" name="Rectangle 416"/>
            <p:cNvSpPr>
              <a:spLocks noChangeArrowheads="1"/>
            </p:cNvSpPr>
            <p:nvPr/>
          </p:nvSpPr>
          <p:spPr bwMode="auto">
            <a:xfrm>
              <a:off x="703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62" name="Freeform 417"/>
            <p:cNvSpPr>
              <a:spLocks/>
            </p:cNvSpPr>
            <p:nvPr/>
          </p:nvSpPr>
          <p:spPr bwMode="auto">
            <a:xfrm>
              <a:off x="581" y="3692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3" name="Freeform 418"/>
            <p:cNvSpPr>
              <a:spLocks/>
            </p:cNvSpPr>
            <p:nvPr/>
          </p:nvSpPr>
          <p:spPr bwMode="auto">
            <a:xfrm>
              <a:off x="581" y="3699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4" name="Freeform 419"/>
            <p:cNvSpPr>
              <a:spLocks/>
            </p:cNvSpPr>
            <p:nvPr/>
          </p:nvSpPr>
          <p:spPr bwMode="auto">
            <a:xfrm>
              <a:off x="581" y="3706"/>
              <a:ext cx="122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5" name="Freeform 420"/>
            <p:cNvSpPr>
              <a:spLocks/>
            </p:cNvSpPr>
            <p:nvPr/>
          </p:nvSpPr>
          <p:spPr bwMode="auto">
            <a:xfrm>
              <a:off x="581" y="3713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6" name="Freeform 421"/>
            <p:cNvSpPr>
              <a:spLocks/>
            </p:cNvSpPr>
            <p:nvPr/>
          </p:nvSpPr>
          <p:spPr bwMode="auto">
            <a:xfrm>
              <a:off x="581" y="3720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7" name="Freeform 422"/>
            <p:cNvSpPr>
              <a:spLocks/>
            </p:cNvSpPr>
            <p:nvPr/>
          </p:nvSpPr>
          <p:spPr bwMode="auto">
            <a:xfrm>
              <a:off x="581" y="3727"/>
              <a:ext cx="122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8" name="Freeform 423"/>
            <p:cNvSpPr>
              <a:spLocks/>
            </p:cNvSpPr>
            <p:nvPr/>
          </p:nvSpPr>
          <p:spPr bwMode="auto">
            <a:xfrm>
              <a:off x="588" y="3675"/>
              <a:ext cx="196" cy="13"/>
            </a:xfrm>
            <a:custGeom>
              <a:avLst/>
              <a:gdLst>
                <a:gd name="T0" fmla="*/ 0 w 196"/>
                <a:gd name="T1" fmla="*/ 11 h 13"/>
                <a:gd name="T2" fmla="*/ 105 w 196"/>
                <a:gd name="T3" fmla="*/ 0 h 13"/>
                <a:gd name="T4" fmla="*/ 196 w 196"/>
                <a:gd name="T5" fmla="*/ 1 h 13"/>
                <a:gd name="T6" fmla="*/ 120 w 196"/>
                <a:gd name="T7" fmla="*/ 13 h 13"/>
                <a:gd name="T8" fmla="*/ 0 w 196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3"/>
                <a:gd name="T17" fmla="*/ 196 w 19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3">
                  <a:moveTo>
                    <a:pt x="0" y="11"/>
                  </a:moveTo>
                  <a:lnTo>
                    <a:pt x="105" y="0"/>
                  </a:lnTo>
                  <a:lnTo>
                    <a:pt x="196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9" name="Freeform 424"/>
            <p:cNvSpPr>
              <a:spLocks/>
            </p:cNvSpPr>
            <p:nvPr/>
          </p:nvSpPr>
          <p:spPr bwMode="auto">
            <a:xfrm>
              <a:off x="585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0" name="Freeform 425"/>
            <p:cNvSpPr>
              <a:spLocks/>
            </p:cNvSpPr>
            <p:nvPr/>
          </p:nvSpPr>
          <p:spPr bwMode="auto">
            <a:xfrm>
              <a:off x="588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1" name="Freeform 426"/>
            <p:cNvSpPr>
              <a:spLocks/>
            </p:cNvSpPr>
            <p:nvPr/>
          </p:nvSpPr>
          <p:spPr bwMode="auto">
            <a:xfrm>
              <a:off x="589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2" name="Freeform 427"/>
            <p:cNvSpPr>
              <a:spLocks/>
            </p:cNvSpPr>
            <p:nvPr/>
          </p:nvSpPr>
          <p:spPr bwMode="auto">
            <a:xfrm>
              <a:off x="592" y="3738"/>
              <a:ext cx="7" cy="4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0 w 10"/>
                <a:gd name="T5" fmla="*/ 0 h 10"/>
                <a:gd name="T6" fmla="*/ 1 w 10"/>
                <a:gd name="T7" fmla="*/ 0 h 10"/>
                <a:gd name="T8" fmla="*/ 1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3" name="Freeform 428"/>
            <p:cNvSpPr>
              <a:spLocks/>
            </p:cNvSpPr>
            <p:nvPr/>
          </p:nvSpPr>
          <p:spPr bwMode="auto">
            <a:xfrm>
              <a:off x="676" y="3742"/>
              <a:ext cx="3" cy="2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1 w 5"/>
                <a:gd name="T15" fmla="*/ 0 h 5"/>
                <a:gd name="T16" fmla="*/ 1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4" name="Freeform 429"/>
            <p:cNvSpPr>
              <a:spLocks/>
            </p:cNvSpPr>
            <p:nvPr/>
          </p:nvSpPr>
          <p:spPr bwMode="auto">
            <a:xfrm>
              <a:off x="684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5" name="Freeform 430"/>
            <p:cNvSpPr>
              <a:spLocks/>
            </p:cNvSpPr>
            <p:nvPr/>
          </p:nvSpPr>
          <p:spPr bwMode="auto">
            <a:xfrm>
              <a:off x="680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6" name="Freeform 431"/>
            <p:cNvSpPr>
              <a:spLocks/>
            </p:cNvSpPr>
            <p:nvPr/>
          </p:nvSpPr>
          <p:spPr bwMode="auto">
            <a:xfrm>
              <a:off x="581" y="3810"/>
              <a:ext cx="124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7" name="Freeform 432"/>
            <p:cNvSpPr>
              <a:spLocks/>
            </p:cNvSpPr>
            <p:nvPr/>
          </p:nvSpPr>
          <p:spPr bwMode="auto">
            <a:xfrm>
              <a:off x="581" y="3817"/>
              <a:ext cx="124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8" name="Freeform 433"/>
            <p:cNvSpPr>
              <a:spLocks/>
            </p:cNvSpPr>
            <p:nvPr/>
          </p:nvSpPr>
          <p:spPr bwMode="auto">
            <a:xfrm>
              <a:off x="581" y="3824"/>
              <a:ext cx="124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9" name="Freeform 434"/>
            <p:cNvSpPr>
              <a:spLocks/>
            </p:cNvSpPr>
            <p:nvPr/>
          </p:nvSpPr>
          <p:spPr bwMode="auto">
            <a:xfrm>
              <a:off x="581" y="3783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0" name="Freeform 435"/>
            <p:cNvSpPr>
              <a:spLocks/>
            </p:cNvSpPr>
            <p:nvPr/>
          </p:nvSpPr>
          <p:spPr bwMode="auto">
            <a:xfrm>
              <a:off x="581" y="3790"/>
              <a:ext cx="124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1" name="Freeform 436"/>
            <p:cNvSpPr>
              <a:spLocks/>
            </p:cNvSpPr>
            <p:nvPr/>
          </p:nvSpPr>
          <p:spPr bwMode="auto">
            <a:xfrm>
              <a:off x="581" y="3797"/>
              <a:ext cx="124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2" name="Freeform 437"/>
            <p:cNvSpPr>
              <a:spLocks/>
            </p:cNvSpPr>
            <p:nvPr/>
          </p:nvSpPr>
          <p:spPr bwMode="auto">
            <a:xfrm>
              <a:off x="581" y="3803"/>
              <a:ext cx="124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3" name="Freeform 438"/>
            <p:cNvSpPr>
              <a:spLocks/>
            </p:cNvSpPr>
            <p:nvPr/>
          </p:nvSpPr>
          <p:spPr bwMode="auto">
            <a:xfrm>
              <a:off x="581" y="3748"/>
              <a:ext cx="124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4" name="Freeform 439"/>
            <p:cNvSpPr>
              <a:spLocks/>
            </p:cNvSpPr>
            <p:nvPr/>
          </p:nvSpPr>
          <p:spPr bwMode="auto">
            <a:xfrm>
              <a:off x="581" y="3755"/>
              <a:ext cx="124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5" name="Freeform 440"/>
            <p:cNvSpPr>
              <a:spLocks/>
            </p:cNvSpPr>
            <p:nvPr/>
          </p:nvSpPr>
          <p:spPr bwMode="auto">
            <a:xfrm>
              <a:off x="581" y="3762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6" name="Freeform 441"/>
            <p:cNvSpPr>
              <a:spLocks/>
            </p:cNvSpPr>
            <p:nvPr/>
          </p:nvSpPr>
          <p:spPr bwMode="auto">
            <a:xfrm>
              <a:off x="581" y="3769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7" name="Freeform 442"/>
            <p:cNvSpPr>
              <a:spLocks/>
            </p:cNvSpPr>
            <p:nvPr/>
          </p:nvSpPr>
          <p:spPr bwMode="auto">
            <a:xfrm>
              <a:off x="581" y="3776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8" name="Freeform 443"/>
            <p:cNvSpPr>
              <a:spLocks/>
            </p:cNvSpPr>
            <p:nvPr/>
          </p:nvSpPr>
          <p:spPr bwMode="auto">
            <a:xfrm>
              <a:off x="703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9" name="Rectangle 444"/>
            <p:cNvSpPr>
              <a:spLocks noChangeArrowheads="1"/>
            </p:cNvSpPr>
            <p:nvPr/>
          </p:nvSpPr>
          <p:spPr bwMode="auto">
            <a:xfrm>
              <a:off x="703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90" name="Freeform 445"/>
            <p:cNvSpPr>
              <a:spLocks/>
            </p:cNvSpPr>
            <p:nvPr/>
          </p:nvSpPr>
          <p:spPr bwMode="auto">
            <a:xfrm>
              <a:off x="703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1" name="Rectangle 446"/>
            <p:cNvSpPr>
              <a:spLocks noChangeArrowheads="1"/>
            </p:cNvSpPr>
            <p:nvPr/>
          </p:nvSpPr>
          <p:spPr bwMode="auto">
            <a:xfrm>
              <a:off x="703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92" name="Freeform 447"/>
            <p:cNvSpPr>
              <a:spLocks/>
            </p:cNvSpPr>
            <p:nvPr/>
          </p:nvSpPr>
          <p:spPr bwMode="auto">
            <a:xfrm>
              <a:off x="703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3" name="Freeform 448"/>
            <p:cNvSpPr>
              <a:spLocks/>
            </p:cNvSpPr>
            <p:nvPr/>
          </p:nvSpPr>
          <p:spPr bwMode="auto">
            <a:xfrm>
              <a:off x="703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4" name="Rectangle 449"/>
            <p:cNvSpPr>
              <a:spLocks noChangeArrowheads="1"/>
            </p:cNvSpPr>
            <p:nvPr/>
          </p:nvSpPr>
          <p:spPr bwMode="auto">
            <a:xfrm>
              <a:off x="703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95" name="Freeform 450"/>
            <p:cNvSpPr>
              <a:spLocks/>
            </p:cNvSpPr>
            <p:nvPr/>
          </p:nvSpPr>
          <p:spPr bwMode="auto">
            <a:xfrm>
              <a:off x="703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6" name="Freeform 451"/>
            <p:cNvSpPr>
              <a:spLocks/>
            </p:cNvSpPr>
            <p:nvPr/>
          </p:nvSpPr>
          <p:spPr bwMode="auto">
            <a:xfrm>
              <a:off x="703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7" name="Freeform 452"/>
            <p:cNvSpPr>
              <a:spLocks/>
            </p:cNvSpPr>
            <p:nvPr/>
          </p:nvSpPr>
          <p:spPr bwMode="auto">
            <a:xfrm>
              <a:off x="703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8" name="Freeform 453"/>
            <p:cNvSpPr>
              <a:spLocks/>
            </p:cNvSpPr>
            <p:nvPr/>
          </p:nvSpPr>
          <p:spPr bwMode="auto">
            <a:xfrm>
              <a:off x="703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9" name="Freeform 454"/>
            <p:cNvSpPr>
              <a:spLocks/>
            </p:cNvSpPr>
            <p:nvPr/>
          </p:nvSpPr>
          <p:spPr bwMode="auto">
            <a:xfrm>
              <a:off x="703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0" name="Freeform 455"/>
            <p:cNvSpPr>
              <a:spLocks/>
            </p:cNvSpPr>
            <p:nvPr/>
          </p:nvSpPr>
          <p:spPr bwMode="auto">
            <a:xfrm>
              <a:off x="581" y="3748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1" name="Freeform 456"/>
            <p:cNvSpPr>
              <a:spLocks/>
            </p:cNvSpPr>
            <p:nvPr/>
          </p:nvSpPr>
          <p:spPr bwMode="auto">
            <a:xfrm>
              <a:off x="581" y="3755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2" name="Freeform 457"/>
            <p:cNvSpPr>
              <a:spLocks/>
            </p:cNvSpPr>
            <p:nvPr/>
          </p:nvSpPr>
          <p:spPr bwMode="auto">
            <a:xfrm>
              <a:off x="581" y="3762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3" name="Freeform 458"/>
            <p:cNvSpPr>
              <a:spLocks/>
            </p:cNvSpPr>
            <p:nvPr/>
          </p:nvSpPr>
          <p:spPr bwMode="auto">
            <a:xfrm>
              <a:off x="581" y="3769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4" name="Freeform 459"/>
            <p:cNvSpPr>
              <a:spLocks/>
            </p:cNvSpPr>
            <p:nvPr/>
          </p:nvSpPr>
          <p:spPr bwMode="auto">
            <a:xfrm>
              <a:off x="581" y="3776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5" name="Freeform 460"/>
            <p:cNvSpPr>
              <a:spLocks/>
            </p:cNvSpPr>
            <p:nvPr/>
          </p:nvSpPr>
          <p:spPr bwMode="auto">
            <a:xfrm>
              <a:off x="581" y="3783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6" name="Freeform 461"/>
            <p:cNvSpPr>
              <a:spLocks/>
            </p:cNvSpPr>
            <p:nvPr/>
          </p:nvSpPr>
          <p:spPr bwMode="auto">
            <a:xfrm>
              <a:off x="581" y="3790"/>
              <a:ext cx="122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7" name="Freeform 462"/>
            <p:cNvSpPr>
              <a:spLocks/>
            </p:cNvSpPr>
            <p:nvPr/>
          </p:nvSpPr>
          <p:spPr bwMode="auto">
            <a:xfrm>
              <a:off x="581" y="3797"/>
              <a:ext cx="122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8" name="Freeform 463"/>
            <p:cNvSpPr>
              <a:spLocks/>
            </p:cNvSpPr>
            <p:nvPr/>
          </p:nvSpPr>
          <p:spPr bwMode="auto">
            <a:xfrm>
              <a:off x="581" y="3804"/>
              <a:ext cx="122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9" name="Freeform 464"/>
            <p:cNvSpPr>
              <a:spLocks/>
            </p:cNvSpPr>
            <p:nvPr/>
          </p:nvSpPr>
          <p:spPr bwMode="auto">
            <a:xfrm>
              <a:off x="581" y="3811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0" name="Freeform 465"/>
            <p:cNvSpPr>
              <a:spLocks/>
            </p:cNvSpPr>
            <p:nvPr/>
          </p:nvSpPr>
          <p:spPr bwMode="auto">
            <a:xfrm>
              <a:off x="581" y="3818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1" name="Freeform 466"/>
            <p:cNvSpPr>
              <a:spLocks/>
            </p:cNvSpPr>
            <p:nvPr/>
          </p:nvSpPr>
          <p:spPr bwMode="auto">
            <a:xfrm>
              <a:off x="581" y="3825"/>
              <a:ext cx="122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34" name="Group 467"/>
          <p:cNvGrpSpPr>
            <a:grpSpLocks/>
          </p:cNvGrpSpPr>
          <p:nvPr/>
        </p:nvGrpSpPr>
        <p:grpSpPr bwMode="auto">
          <a:xfrm>
            <a:off x="744538" y="5389566"/>
            <a:ext cx="385762" cy="530225"/>
            <a:chOff x="735" y="3675"/>
            <a:chExt cx="204" cy="170"/>
          </a:xfrm>
        </p:grpSpPr>
        <p:sp>
          <p:nvSpPr>
            <p:cNvPr id="14246" name="Freeform 468"/>
            <p:cNvSpPr>
              <a:spLocks/>
            </p:cNvSpPr>
            <p:nvPr/>
          </p:nvSpPr>
          <p:spPr bwMode="auto">
            <a:xfrm>
              <a:off x="892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7" name="Freeform 469"/>
            <p:cNvSpPr>
              <a:spLocks/>
            </p:cNvSpPr>
            <p:nvPr/>
          </p:nvSpPr>
          <p:spPr bwMode="auto">
            <a:xfrm>
              <a:off x="852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8" name="Freeform 470"/>
            <p:cNvSpPr>
              <a:spLocks/>
            </p:cNvSpPr>
            <p:nvPr/>
          </p:nvSpPr>
          <p:spPr bwMode="auto">
            <a:xfrm>
              <a:off x="864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9" name="Freeform 471"/>
            <p:cNvSpPr>
              <a:spLocks/>
            </p:cNvSpPr>
            <p:nvPr/>
          </p:nvSpPr>
          <p:spPr bwMode="auto">
            <a:xfrm>
              <a:off x="846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0" name="Freeform 472"/>
            <p:cNvSpPr>
              <a:spLocks/>
            </p:cNvSpPr>
            <p:nvPr/>
          </p:nvSpPr>
          <p:spPr bwMode="auto">
            <a:xfrm>
              <a:off x="933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1" name="Freeform 473"/>
            <p:cNvSpPr>
              <a:spLocks/>
            </p:cNvSpPr>
            <p:nvPr/>
          </p:nvSpPr>
          <p:spPr bwMode="auto">
            <a:xfrm>
              <a:off x="903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2" name="Freeform 474"/>
            <p:cNvSpPr>
              <a:spLocks/>
            </p:cNvSpPr>
            <p:nvPr/>
          </p:nvSpPr>
          <p:spPr bwMode="auto">
            <a:xfrm>
              <a:off x="912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3" name="Freeform 475"/>
            <p:cNvSpPr>
              <a:spLocks/>
            </p:cNvSpPr>
            <p:nvPr/>
          </p:nvSpPr>
          <p:spPr bwMode="auto">
            <a:xfrm>
              <a:off x="899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4" name="Freeform 476"/>
            <p:cNvSpPr>
              <a:spLocks/>
            </p:cNvSpPr>
            <p:nvPr/>
          </p:nvSpPr>
          <p:spPr bwMode="auto">
            <a:xfrm>
              <a:off x="737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5" name="Freeform 477"/>
            <p:cNvSpPr>
              <a:spLocks/>
            </p:cNvSpPr>
            <p:nvPr/>
          </p:nvSpPr>
          <p:spPr bwMode="auto">
            <a:xfrm>
              <a:off x="737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6" name="Freeform 478"/>
            <p:cNvSpPr>
              <a:spLocks/>
            </p:cNvSpPr>
            <p:nvPr/>
          </p:nvSpPr>
          <p:spPr bwMode="auto">
            <a:xfrm>
              <a:off x="740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7" name="Freeform 479"/>
            <p:cNvSpPr>
              <a:spLocks/>
            </p:cNvSpPr>
            <p:nvPr/>
          </p:nvSpPr>
          <p:spPr bwMode="auto">
            <a:xfrm>
              <a:off x="743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8" name="Rectangle 480"/>
            <p:cNvSpPr>
              <a:spLocks noChangeArrowheads="1"/>
            </p:cNvSpPr>
            <p:nvPr/>
          </p:nvSpPr>
          <p:spPr bwMode="auto">
            <a:xfrm>
              <a:off x="758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59" name="Freeform 481"/>
            <p:cNvSpPr>
              <a:spLocks/>
            </p:cNvSpPr>
            <p:nvPr/>
          </p:nvSpPr>
          <p:spPr bwMode="auto">
            <a:xfrm>
              <a:off x="759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0" name="Freeform 482"/>
            <p:cNvSpPr>
              <a:spLocks/>
            </p:cNvSpPr>
            <p:nvPr/>
          </p:nvSpPr>
          <p:spPr bwMode="auto">
            <a:xfrm>
              <a:off x="759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1" name="Freeform 483"/>
            <p:cNvSpPr>
              <a:spLocks/>
            </p:cNvSpPr>
            <p:nvPr/>
          </p:nvSpPr>
          <p:spPr bwMode="auto">
            <a:xfrm>
              <a:off x="766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2" name="Freeform 484"/>
            <p:cNvSpPr>
              <a:spLocks/>
            </p:cNvSpPr>
            <p:nvPr/>
          </p:nvSpPr>
          <p:spPr bwMode="auto">
            <a:xfrm>
              <a:off x="743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3" name="Freeform 485"/>
            <p:cNvSpPr>
              <a:spLocks/>
            </p:cNvSpPr>
            <p:nvPr/>
          </p:nvSpPr>
          <p:spPr bwMode="auto">
            <a:xfrm>
              <a:off x="748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4" name="Freeform 486"/>
            <p:cNvSpPr>
              <a:spLocks/>
            </p:cNvSpPr>
            <p:nvPr/>
          </p:nvSpPr>
          <p:spPr bwMode="auto">
            <a:xfrm>
              <a:off x="858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5" name="Freeform 487"/>
            <p:cNvSpPr>
              <a:spLocks/>
            </p:cNvSpPr>
            <p:nvPr/>
          </p:nvSpPr>
          <p:spPr bwMode="auto">
            <a:xfrm>
              <a:off x="867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6" name="Freeform 488"/>
            <p:cNvSpPr>
              <a:spLocks/>
            </p:cNvSpPr>
            <p:nvPr/>
          </p:nvSpPr>
          <p:spPr bwMode="auto">
            <a:xfrm>
              <a:off x="856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7" name="Freeform 489"/>
            <p:cNvSpPr>
              <a:spLocks/>
            </p:cNvSpPr>
            <p:nvPr/>
          </p:nvSpPr>
          <p:spPr bwMode="auto">
            <a:xfrm>
              <a:off x="735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8" name="Freeform 490"/>
            <p:cNvSpPr>
              <a:spLocks/>
            </p:cNvSpPr>
            <p:nvPr/>
          </p:nvSpPr>
          <p:spPr bwMode="auto">
            <a:xfrm>
              <a:off x="735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9" name="Freeform 491"/>
            <p:cNvSpPr>
              <a:spLocks/>
            </p:cNvSpPr>
            <p:nvPr/>
          </p:nvSpPr>
          <p:spPr bwMode="auto">
            <a:xfrm>
              <a:off x="735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0" name="Freeform 492"/>
            <p:cNvSpPr>
              <a:spLocks/>
            </p:cNvSpPr>
            <p:nvPr/>
          </p:nvSpPr>
          <p:spPr bwMode="auto">
            <a:xfrm>
              <a:off x="735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1" name="Freeform 493"/>
            <p:cNvSpPr>
              <a:spLocks/>
            </p:cNvSpPr>
            <p:nvPr/>
          </p:nvSpPr>
          <p:spPr bwMode="auto">
            <a:xfrm>
              <a:off x="735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2" name="Freeform 494"/>
            <p:cNvSpPr>
              <a:spLocks/>
            </p:cNvSpPr>
            <p:nvPr/>
          </p:nvSpPr>
          <p:spPr bwMode="auto">
            <a:xfrm>
              <a:off x="735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3" name="Freeform 495"/>
            <p:cNvSpPr>
              <a:spLocks/>
            </p:cNvSpPr>
            <p:nvPr/>
          </p:nvSpPr>
          <p:spPr bwMode="auto">
            <a:xfrm>
              <a:off x="856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4" name="Rectangle 496"/>
            <p:cNvSpPr>
              <a:spLocks noChangeArrowheads="1"/>
            </p:cNvSpPr>
            <p:nvPr/>
          </p:nvSpPr>
          <p:spPr bwMode="auto">
            <a:xfrm>
              <a:off x="856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75" name="Freeform 497"/>
            <p:cNvSpPr>
              <a:spLocks/>
            </p:cNvSpPr>
            <p:nvPr/>
          </p:nvSpPr>
          <p:spPr bwMode="auto">
            <a:xfrm>
              <a:off x="856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6" name="Rectangle 498"/>
            <p:cNvSpPr>
              <a:spLocks noChangeArrowheads="1"/>
            </p:cNvSpPr>
            <p:nvPr/>
          </p:nvSpPr>
          <p:spPr bwMode="auto">
            <a:xfrm>
              <a:off x="856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77" name="Freeform 499"/>
            <p:cNvSpPr>
              <a:spLocks/>
            </p:cNvSpPr>
            <p:nvPr/>
          </p:nvSpPr>
          <p:spPr bwMode="auto">
            <a:xfrm>
              <a:off x="856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8" name="Rectangle 500"/>
            <p:cNvSpPr>
              <a:spLocks noChangeArrowheads="1"/>
            </p:cNvSpPr>
            <p:nvPr/>
          </p:nvSpPr>
          <p:spPr bwMode="auto">
            <a:xfrm>
              <a:off x="856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79" name="Freeform 501"/>
            <p:cNvSpPr>
              <a:spLocks/>
            </p:cNvSpPr>
            <p:nvPr/>
          </p:nvSpPr>
          <p:spPr bwMode="auto">
            <a:xfrm>
              <a:off x="735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0" name="Freeform 502"/>
            <p:cNvSpPr>
              <a:spLocks/>
            </p:cNvSpPr>
            <p:nvPr/>
          </p:nvSpPr>
          <p:spPr bwMode="auto">
            <a:xfrm>
              <a:off x="735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1" name="Freeform 503"/>
            <p:cNvSpPr>
              <a:spLocks/>
            </p:cNvSpPr>
            <p:nvPr/>
          </p:nvSpPr>
          <p:spPr bwMode="auto">
            <a:xfrm>
              <a:off x="735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2" name="Freeform 504"/>
            <p:cNvSpPr>
              <a:spLocks/>
            </p:cNvSpPr>
            <p:nvPr/>
          </p:nvSpPr>
          <p:spPr bwMode="auto">
            <a:xfrm>
              <a:off x="735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3" name="Freeform 505"/>
            <p:cNvSpPr>
              <a:spLocks/>
            </p:cNvSpPr>
            <p:nvPr/>
          </p:nvSpPr>
          <p:spPr bwMode="auto">
            <a:xfrm>
              <a:off x="735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4" name="Freeform 506"/>
            <p:cNvSpPr>
              <a:spLocks/>
            </p:cNvSpPr>
            <p:nvPr/>
          </p:nvSpPr>
          <p:spPr bwMode="auto">
            <a:xfrm>
              <a:off x="735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5" name="Freeform 507"/>
            <p:cNvSpPr>
              <a:spLocks/>
            </p:cNvSpPr>
            <p:nvPr/>
          </p:nvSpPr>
          <p:spPr bwMode="auto">
            <a:xfrm>
              <a:off x="741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6" name="Freeform 508"/>
            <p:cNvSpPr>
              <a:spLocks/>
            </p:cNvSpPr>
            <p:nvPr/>
          </p:nvSpPr>
          <p:spPr bwMode="auto">
            <a:xfrm>
              <a:off x="738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7" name="Freeform 509"/>
            <p:cNvSpPr>
              <a:spLocks/>
            </p:cNvSpPr>
            <p:nvPr/>
          </p:nvSpPr>
          <p:spPr bwMode="auto">
            <a:xfrm>
              <a:off x="741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8" name="Freeform 510"/>
            <p:cNvSpPr>
              <a:spLocks/>
            </p:cNvSpPr>
            <p:nvPr/>
          </p:nvSpPr>
          <p:spPr bwMode="auto">
            <a:xfrm>
              <a:off x="743" y="3736"/>
              <a:ext cx="10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9" name="Freeform 511"/>
            <p:cNvSpPr>
              <a:spLocks/>
            </p:cNvSpPr>
            <p:nvPr/>
          </p:nvSpPr>
          <p:spPr bwMode="auto">
            <a:xfrm>
              <a:off x="745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0" name="Freeform 512"/>
            <p:cNvSpPr>
              <a:spLocks/>
            </p:cNvSpPr>
            <p:nvPr/>
          </p:nvSpPr>
          <p:spPr bwMode="auto">
            <a:xfrm>
              <a:off x="829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1" name="Freeform 513"/>
            <p:cNvSpPr>
              <a:spLocks/>
            </p:cNvSpPr>
            <p:nvPr/>
          </p:nvSpPr>
          <p:spPr bwMode="auto">
            <a:xfrm>
              <a:off x="837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2" name="Freeform 514"/>
            <p:cNvSpPr>
              <a:spLocks/>
            </p:cNvSpPr>
            <p:nvPr/>
          </p:nvSpPr>
          <p:spPr bwMode="auto">
            <a:xfrm>
              <a:off x="833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3" name="Freeform 515"/>
            <p:cNvSpPr>
              <a:spLocks/>
            </p:cNvSpPr>
            <p:nvPr/>
          </p:nvSpPr>
          <p:spPr bwMode="auto">
            <a:xfrm>
              <a:off x="735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4" name="Freeform 516"/>
            <p:cNvSpPr>
              <a:spLocks/>
            </p:cNvSpPr>
            <p:nvPr/>
          </p:nvSpPr>
          <p:spPr bwMode="auto">
            <a:xfrm>
              <a:off x="735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5" name="Freeform 517"/>
            <p:cNvSpPr>
              <a:spLocks/>
            </p:cNvSpPr>
            <p:nvPr/>
          </p:nvSpPr>
          <p:spPr bwMode="auto">
            <a:xfrm>
              <a:off x="735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6" name="Freeform 518"/>
            <p:cNvSpPr>
              <a:spLocks/>
            </p:cNvSpPr>
            <p:nvPr/>
          </p:nvSpPr>
          <p:spPr bwMode="auto">
            <a:xfrm>
              <a:off x="735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7" name="Freeform 519"/>
            <p:cNvSpPr>
              <a:spLocks/>
            </p:cNvSpPr>
            <p:nvPr/>
          </p:nvSpPr>
          <p:spPr bwMode="auto">
            <a:xfrm>
              <a:off x="735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8" name="Freeform 520"/>
            <p:cNvSpPr>
              <a:spLocks/>
            </p:cNvSpPr>
            <p:nvPr/>
          </p:nvSpPr>
          <p:spPr bwMode="auto">
            <a:xfrm>
              <a:off x="735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9" name="Freeform 521"/>
            <p:cNvSpPr>
              <a:spLocks/>
            </p:cNvSpPr>
            <p:nvPr/>
          </p:nvSpPr>
          <p:spPr bwMode="auto">
            <a:xfrm>
              <a:off x="735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0" name="Freeform 522"/>
            <p:cNvSpPr>
              <a:spLocks/>
            </p:cNvSpPr>
            <p:nvPr/>
          </p:nvSpPr>
          <p:spPr bwMode="auto">
            <a:xfrm>
              <a:off x="735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1" name="Freeform 523"/>
            <p:cNvSpPr>
              <a:spLocks/>
            </p:cNvSpPr>
            <p:nvPr/>
          </p:nvSpPr>
          <p:spPr bwMode="auto">
            <a:xfrm>
              <a:off x="735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2" name="Freeform 524"/>
            <p:cNvSpPr>
              <a:spLocks/>
            </p:cNvSpPr>
            <p:nvPr/>
          </p:nvSpPr>
          <p:spPr bwMode="auto">
            <a:xfrm>
              <a:off x="735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3" name="Freeform 525"/>
            <p:cNvSpPr>
              <a:spLocks/>
            </p:cNvSpPr>
            <p:nvPr/>
          </p:nvSpPr>
          <p:spPr bwMode="auto">
            <a:xfrm>
              <a:off x="735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4" name="Freeform 526"/>
            <p:cNvSpPr>
              <a:spLocks/>
            </p:cNvSpPr>
            <p:nvPr/>
          </p:nvSpPr>
          <p:spPr bwMode="auto">
            <a:xfrm>
              <a:off x="735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5" name="Freeform 527"/>
            <p:cNvSpPr>
              <a:spLocks/>
            </p:cNvSpPr>
            <p:nvPr/>
          </p:nvSpPr>
          <p:spPr bwMode="auto">
            <a:xfrm>
              <a:off x="856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6" name="Rectangle 528"/>
            <p:cNvSpPr>
              <a:spLocks noChangeArrowheads="1"/>
            </p:cNvSpPr>
            <p:nvPr/>
          </p:nvSpPr>
          <p:spPr bwMode="auto">
            <a:xfrm>
              <a:off x="856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07" name="Freeform 529"/>
            <p:cNvSpPr>
              <a:spLocks/>
            </p:cNvSpPr>
            <p:nvPr/>
          </p:nvSpPr>
          <p:spPr bwMode="auto">
            <a:xfrm>
              <a:off x="856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8" name="Rectangle 530"/>
            <p:cNvSpPr>
              <a:spLocks noChangeArrowheads="1"/>
            </p:cNvSpPr>
            <p:nvPr/>
          </p:nvSpPr>
          <p:spPr bwMode="auto">
            <a:xfrm>
              <a:off x="856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09" name="Freeform 531"/>
            <p:cNvSpPr>
              <a:spLocks/>
            </p:cNvSpPr>
            <p:nvPr/>
          </p:nvSpPr>
          <p:spPr bwMode="auto">
            <a:xfrm>
              <a:off x="856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0" name="Freeform 532"/>
            <p:cNvSpPr>
              <a:spLocks/>
            </p:cNvSpPr>
            <p:nvPr/>
          </p:nvSpPr>
          <p:spPr bwMode="auto">
            <a:xfrm>
              <a:off x="856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1" name="Rectangle 533"/>
            <p:cNvSpPr>
              <a:spLocks noChangeArrowheads="1"/>
            </p:cNvSpPr>
            <p:nvPr/>
          </p:nvSpPr>
          <p:spPr bwMode="auto">
            <a:xfrm>
              <a:off x="856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12" name="Freeform 534"/>
            <p:cNvSpPr>
              <a:spLocks/>
            </p:cNvSpPr>
            <p:nvPr/>
          </p:nvSpPr>
          <p:spPr bwMode="auto">
            <a:xfrm>
              <a:off x="856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3" name="Freeform 535"/>
            <p:cNvSpPr>
              <a:spLocks/>
            </p:cNvSpPr>
            <p:nvPr/>
          </p:nvSpPr>
          <p:spPr bwMode="auto">
            <a:xfrm>
              <a:off x="856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4" name="Freeform 536"/>
            <p:cNvSpPr>
              <a:spLocks/>
            </p:cNvSpPr>
            <p:nvPr/>
          </p:nvSpPr>
          <p:spPr bwMode="auto">
            <a:xfrm>
              <a:off x="856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5" name="Freeform 537"/>
            <p:cNvSpPr>
              <a:spLocks/>
            </p:cNvSpPr>
            <p:nvPr/>
          </p:nvSpPr>
          <p:spPr bwMode="auto">
            <a:xfrm>
              <a:off x="856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6" name="Freeform 538"/>
            <p:cNvSpPr>
              <a:spLocks/>
            </p:cNvSpPr>
            <p:nvPr/>
          </p:nvSpPr>
          <p:spPr bwMode="auto">
            <a:xfrm>
              <a:off x="856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7" name="Freeform 539"/>
            <p:cNvSpPr>
              <a:spLocks/>
            </p:cNvSpPr>
            <p:nvPr/>
          </p:nvSpPr>
          <p:spPr bwMode="auto">
            <a:xfrm>
              <a:off x="735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8" name="Freeform 540"/>
            <p:cNvSpPr>
              <a:spLocks/>
            </p:cNvSpPr>
            <p:nvPr/>
          </p:nvSpPr>
          <p:spPr bwMode="auto">
            <a:xfrm>
              <a:off x="735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9" name="Freeform 541"/>
            <p:cNvSpPr>
              <a:spLocks/>
            </p:cNvSpPr>
            <p:nvPr/>
          </p:nvSpPr>
          <p:spPr bwMode="auto">
            <a:xfrm>
              <a:off x="735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0" name="Freeform 542"/>
            <p:cNvSpPr>
              <a:spLocks/>
            </p:cNvSpPr>
            <p:nvPr/>
          </p:nvSpPr>
          <p:spPr bwMode="auto">
            <a:xfrm>
              <a:off x="735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1" name="Freeform 543"/>
            <p:cNvSpPr>
              <a:spLocks/>
            </p:cNvSpPr>
            <p:nvPr/>
          </p:nvSpPr>
          <p:spPr bwMode="auto">
            <a:xfrm>
              <a:off x="735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2" name="Freeform 544"/>
            <p:cNvSpPr>
              <a:spLocks/>
            </p:cNvSpPr>
            <p:nvPr/>
          </p:nvSpPr>
          <p:spPr bwMode="auto">
            <a:xfrm>
              <a:off x="735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3" name="Freeform 545"/>
            <p:cNvSpPr>
              <a:spLocks/>
            </p:cNvSpPr>
            <p:nvPr/>
          </p:nvSpPr>
          <p:spPr bwMode="auto">
            <a:xfrm>
              <a:off x="735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4" name="Freeform 546"/>
            <p:cNvSpPr>
              <a:spLocks/>
            </p:cNvSpPr>
            <p:nvPr/>
          </p:nvSpPr>
          <p:spPr bwMode="auto">
            <a:xfrm>
              <a:off x="735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5" name="Freeform 547"/>
            <p:cNvSpPr>
              <a:spLocks/>
            </p:cNvSpPr>
            <p:nvPr/>
          </p:nvSpPr>
          <p:spPr bwMode="auto">
            <a:xfrm>
              <a:off x="735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6" name="Freeform 548"/>
            <p:cNvSpPr>
              <a:spLocks/>
            </p:cNvSpPr>
            <p:nvPr/>
          </p:nvSpPr>
          <p:spPr bwMode="auto">
            <a:xfrm>
              <a:off x="735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7" name="Freeform 549"/>
            <p:cNvSpPr>
              <a:spLocks/>
            </p:cNvSpPr>
            <p:nvPr/>
          </p:nvSpPr>
          <p:spPr bwMode="auto">
            <a:xfrm>
              <a:off x="735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8" name="Freeform 550"/>
            <p:cNvSpPr>
              <a:spLocks/>
            </p:cNvSpPr>
            <p:nvPr/>
          </p:nvSpPr>
          <p:spPr bwMode="auto">
            <a:xfrm>
              <a:off x="735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35" name="Group 551"/>
          <p:cNvGrpSpPr>
            <a:grpSpLocks/>
          </p:cNvGrpSpPr>
          <p:nvPr/>
        </p:nvGrpSpPr>
        <p:grpSpPr bwMode="auto">
          <a:xfrm>
            <a:off x="1020763" y="5389566"/>
            <a:ext cx="385762" cy="530225"/>
            <a:chOff x="881" y="3675"/>
            <a:chExt cx="204" cy="170"/>
          </a:xfrm>
        </p:grpSpPr>
        <p:sp>
          <p:nvSpPr>
            <p:cNvPr id="14163" name="Freeform 552"/>
            <p:cNvSpPr>
              <a:spLocks/>
            </p:cNvSpPr>
            <p:nvPr/>
          </p:nvSpPr>
          <p:spPr bwMode="auto">
            <a:xfrm>
              <a:off x="1038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4" name="Freeform 553"/>
            <p:cNvSpPr>
              <a:spLocks/>
            </p:cNvSpPr>
            <p:nvPr/>
          </p:nvSpPr>
          <p:spPr bwMode="auto">
            <a:xfrm>
              <a:off x="998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5" name="Freeform 554"/>
            <p:cNvSpPr>
              <a:spLocks/>
            </p:cNvSpPr>
            <p:nvPr/>
          </p:nvSpPr>
          <p:spPr bwMode="auto">
            <a:xfrm>
              <a:off x="1009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6" name="Freeform 555"/>
            <p:cNvSpPr>
              <a:spLocks/>
            </p:cNvSpPr>
            <p:nvPr/>
          </p:nvSpPr>
          <p:spPr bwMode="auto">
            <a:xfrm>
              <a:off x="992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7" name="Freeform 556"/>
            <p:cNvSpPr>
              <a:spLocks/>
            </p:cNvSpPr>
            <p:nvPr/>
          </p:nvSpPr>
          <p:spPr bwMode="auto">
            <a:xfrm>
              <a:off x="1079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8" name="Freeform 557"/>
            <p:cNvSpPr>
              <a:spLocks/>
            </p:cNvSpPr>
            <p:nvPr/>
          </p:nvSpPr>
          <p:spPr bwMode="auto">
            <a:xfrm>
              <a:off x="1049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9" name="Freeform 558"/>
            <p:cNvSpPr>
              <a:spLocks/>
            </p:cNvSpPr>
            <p:nvPr/>
          </p:nvSpPr>
          <p:spPr bwMode="auto">
            <a:xfrm>
              <a:off x="1058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0" name="Freeform 559"/>
            <p:cNvSpPr>
              <a:spLocks/>
            </p:cNvSpPr>
            <p:nvPr/>
          </p:nvSpPr>
          <p:spPr bwMode="auto">
            <a:xfrm>
              <a:off x="1045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1" name="Freeform 560"/>
            <p:cNvSpPr>
              <a:spLocks/>
            </p:cNvSpPr>
            <p:nvPr/>
          </p:nvSpPr>
          <p:spPr bwMode="auto">
            <a:xfrm>
              <a:off x="883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2" name="Freeform 561"/>
            <p:cNvSpPr>
              <a:spLocks/>
            </p:cNvSpPr>
            <p:nvPr/>
          </p:nvSpPr>
          <p:spPr bwMode="auto">
            <a:xfrm>
              <a:off x="883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3" name="Freeform 562"/>
            <p:cNvSpPr>
              <a:spLocks/>
            </p:cNvSpPr>
            <p:nvPr/>
          </p:nvSpPr>
          <p:spPr bwMode="auto">
            <a:xfrm>
              <a:off x="886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4" name="Freeform 563"/>
            <p:cNvSpPr>
              <a:spLocks/>
            </p:cNvSpPr>
            <p:nvPr/>
          </p:nvSpPr>
          <p:spPr bwMode="auto">
            <a:xfrm>
              <a:off x="889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5" name="Rectangle 564"/>
            <p:cNvSpPr>
              <a:spLocks noChangeArrowheads="1"/>
            </p:cNvSpPr>
            <p:nvPr/>
          </p:nvSpPr>
          <p:spPr bwMode="auto">
            <a:xfrm>
              <a:off x="904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76" name="Freeform 565"/>
            <p:cNvSpPr>
              <a:spLocks/>
            </p:cNvSpPr>
            <p:nvPr/>
          </p:nvSpPr>
          <p:spPr bwMode="auto">
            <a:xfrm>
              <a:off x="905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7" name="Freeform 566"/>
            <p:cNvSpPr>
              <a:spLocks/>
            </p:cNvSpPr>
            <p:nvPr/>
          </p:nvSpPr>
          <p:spPr bwMode="auto">
            <a:xfrm>
              <a:off x="905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8" name="Freeform 567"/>
            <p:cNvSpPr>
              <a:spLocks/>
            </p:cNvSpPr>
            <p:nvPr/>
          </p:nvSpPr>
          <p:spPr bwMode="auto">
            <a:xfrm>
              <a:off x="912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9" name="Freeform 568"/>
            <p:cNvSpPr>
              <a:spLocks/>
            </p:cNvSpPr>
            <p:nvPr/>
          </p:nvSpPr>
          <p:spPr bwMode="auto">
            <a:xfrm>
              <a:off x="889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0" name="Freeform 569"/>
            <p:cNvSpPr>
              <a:spLocks/>
            </p:cNvSpPr>
            <p:nvPr/>
          </p:nvSpPr>
          <p:spPr bwMode="auto">
            <a:xfrm>
              <a:off x="894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1" name="Freeform 570"/>
            <p:cNvSpPr>
              <a:spLocks/>
            </p:cNvSpPr>
            <p:nvPr/>
          </p:nvSpPr>
          <p:spPr bwMode="auto">
            <a:xfrm>
              <a:off x="1004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2" name="Freeform 571"/>
            <p:cNvSpPr>
              <a:spLocks/>
            </p:cNvSpPr>
            <p:nvPr/>
          </p:nvSpPr>
          <p:spPr bwMode="auto">
            <a:xfrm>
              <a:off x="1013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3" name="Freeform 572"/>
            <p:cNvSpPr>
              <a:spLocks/>
            </p:cNvSpPr>
            <p:nvPr/>
          </p:nvSpPr>
          <p:spPr bwMode="auto">
            <a:xfrm>
              <a:off x="1002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4" name="Freeform 573"/>
            <p:cNvSpPr>
              <a:spLocks/>
            </p:cNvSpPr>
            <p:nvPr/>
          </p:nvSpPr>
          <p:spPr bwMode="auto">
            <a:xfrm>
              <a:off x="881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5" name="Freeform 574"/>
            <p:cNvSpPr>
              <a:spLocks/>
            </p:cNvSpPr>
            <p:nvPr/>
          </p:nvSpPr>
          <p:spPr bwMode="auto">
            <a:xfrm>
              <a:off x="881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6" name="Freeform 575"/>
            <p:cNvSpPr>
              <a:spLocks/>
            </p:cNvSpPr>
            <p:nvPr/>
          </p:nvSpPr>
          <p:spPr bwMode="auto">
            <a:xfrm>
              <a:off x="881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7" name="Freeform 576"/>
            <p:cNvSpPr>
              <a:spLocks/>
            </p:cNvSpPr>
            <p:nvPr/>
          </p:nvSpPr>
          <p:spPr bwMode="auto">
            <a:xfrm>
              <a:off x="881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8" name="Freeform 577"/>
            <p:cNvSpPr>
              <a:spLocks/>
            </p:cNvSpPr>
            <p:nvPr/>
          </p:nvSpPr>
          <p:spPr bwMode="auto">
            <a:xfrm>
              <a:off x="881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9" name="Freeform 578"/>
            <p:cNvSpPr>
              <a:spLocks/>
            </p:cNvSpPr>
            <p:nvPr/>
          </p:nvSpPr>
          <p:spPr bwMode="auto">
            <a:xfrm>
              <a:off x="881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0" name="Freeform 579"/>
            <p:cNvSpPr>
              <a:spLocks/>
            </p:cNvSpPr>
            <p:nvPr/>
          </p:nvSpPr>
          <p:spPr bwMode="auto">
            <a:xfrm>
              <a:off x="1002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1" name="Rectangle 580"/>
            <p:cNvSpPr>
              <a:spLocks noChangeArrowheads="1"/>
            </p:cNvSpPr>
            <p:nvPr/>
          </p:nvSpPr>
          <p:spPr bwMode="auto">
            <a:xfrm>
              <a:off x="1002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92" name="Freeform 581"/>
            <p:cNvSpPr>
              <a:spLocks/>
            </p:cNvSpPr>
            <p:nvPr/>
          </p:nvSpPr>
          <p:spPr bwMode="auto">
            <a:xfrm>
              <a:off x="1002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3" name="Rectangle 582"/>
            <p:cNvSpPr>
              <a:spLocks noChangeArrowheads="1"/>
            </p:cNvSpPr>
            <p:nvPr/>
          </p:nvSpPr>
          <p:spPr bwMode="auto">
            <a:xfrm>
              <a:off x="1002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94" name="Freeform 583"/>
            <p:cNvSpPr>
              <a:spLocks/>
            </p:cNvSpPr>
            <p:nvPr/>
          </p:nvSpPr>
          <p:spPr bwMode="auto">
            <a:xfrm>
              <a:off x="1002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5" name="Rectangle 584"/>
            <p:cNvSpPr>
              <a:spLocks noChangeArrowheads="1"/>
            </p:cNvSpPr>
            <p:nvPr/>
          </p:nvSpPr>
          <p:spPr bwMode="auto">
            <a:xfrm>
              <a:off x="1002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96" name="Freeform 585"/>
            <p:cNvSpPr>
              <a:spLocks/>
            </p:cNvSpPr>
            <p:nvPr/>
          </p:nvSpPr>
          <p:spPr bwMode="auto">
            <a:xfrm>
              <a:off x="881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7" name="Freeform 586"/>
            <p:cNvSpPr>
              <a:spLocks/>
            </p:cNvSpPr>
            <p:nvPr/>
          </p:nvSpPr>
          <p:spPr bwMode="auto">
            <a:xfrm>
              <a:off x="881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8" name="Freeform 587"/>
            <p:cNvSpPr>
              <a:spLocks/>
            </p:cNvSpPr>
            <p:nvPr/>
          </p:nvSpPr>
          <p:spPr bwMode="auto">
            <a:xfrm>
              <a:off x="881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9" name="Freeform 588"/>
            <p:cNvSpPr>
              <a:spLocks/>
            </p:cNvSpPr>
            <p:nvPr/>
          </p:nvSpPr>
          <p:spPr bwMode="auto">
            <a:xfrm>
              <a:off x="881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0" name="Freeform 589"/>
            <p:cNvSpPr>
              <a:spLocks/>
            </p:cNvSpPr>
            <p:nvPr/>
          </p:nvSpPr>
          <p:spPr bwMode="auto">
            <a:xfrm>
              <a:off x="881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1" name="Freeform 590"/>
            <p:cNvSpPr>
              <a:spLocks/>
            </p:cNvSpPr>
            <p:nvPr/>
          </p:nvSpPr>
          <p:spPr bwMode="auto">
            <a:xfrm>
              <a:off x="881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2" name="Freeform 591"/>
            <p:cNvSpPr>
              <a:spLocks/>
            </p:cNvSpPr>
            <p:nvPr/>
          </p:nvSpPr>
          <p:spPr bwMode="auto">
            <a:xfrm>
              <a:off x="887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3" name="Freeform 592"/>
            <p:cNvSpPr>
              <a:spLocks/>
            </p:cNvSpPr>
            <p:nvPr/>
          </p:nvSpPr>
          <p:spPr bwMode="auto">
            <a:xfrm>
              <a:off x="884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4" name="Freeform 593"/>
            <p:cNvSpPr>
              <a:spLocks/>
            </p:cNvSpPr>
            <p:nvPr/>
          </p:nvSpPr>
          <p:spPr bwMode="auto">
            <a:xfrm>
              <a:off x="887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5" name="Freeform 594"/>
            <p:cNvSpPr>
              <a:spLocks/>
            </p:cNvSpPr>
            <p:nvPr/>
          </p:nvSpPr>
          <p:spPr bwMode="auto">
            <a:xfrm>
              <a:off x="888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6" name="Freeform 595"/>
            <p:cNvSpPr>
              <a:spLocks/>
            </p:cNvSpPr>
            <p:nvPr/>
          </p:nvSpPr>
          <p:spPr bwMode="auto">
            <a:xfrm>
              <a:off x="891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7" name="Freeform 596"/>
            <p:cNvSpPr>
              <a:spLocks/>
            </p:cNvSpPr>
            <p:nvPr/>
          </p:nvSpPr>
          <p:spPr bwMode="auto">
            <a:xfrm>
              <a:off x="975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8" name="Freeform 597"/>
            <p:cNvSpPr>
              <a:spLocks/>
            </p:cNvSpPr>
            <p:nvPr/>
          </p:nvSpPr>
          <p:spPr bwMode="auto">
            <a:xfrm>
              <a:off x="983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9" name="Freeform 598"/>
            <p:cNvSpPr>
              <a:spLocks/>
            </p:cNvSpPr>
            <p:nvPr/>
          </p:nvSpPr>
          <p:spPr bwMode="auto">
            <a:xfrm>
              <a:off x="979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0" name="Freeform 599"/>
            <p:cNvSpPr>
              <a:spLocks/>
            </p:cNvSpPr>
            <p:nvPr/>
          </p:nvSpPr>
          <p:spPr bwMode="auto">
            <a:xfrm>
              <a:off x="881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1" name="Freeform 600"/>
            <p:cNvSpPr>
              <a:spLocks/>
            </p:cNvSpPr>
            <p:nvPr/>
          </p:nvSpPr>
          <p:spPr bwMode="auto">
            <a:xfrm>
              <a:off x="881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2" name="Freeform 601"/>
            <p:cNvSpPr>
              <a:spLocks/>
            </p:cNvSpPr>
            <p:nvPr/>
          </p:nvSpPr>
          <p:spPr bwMode="auto">
            <a:xfrm>
              <a:off x="881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3" name="Freeform 602"/>
            <p:cNvSpPr>
              <a:spLocks/>
            </p:cNvSpPr>
            <p:nvPr/>
          </p:nvSpPr>
          <p:spPr bwMode="auto">
            <a:xfrm>
              <a:off x="881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4" name="Freeform 603"/>
            <p:cNvSpPr>
              <a:spLocks/>
            </p:cNvSpPr>
            <p:nvPr/>
          </p:nvSpPr>
          <p:spPr bwMode="auto">
            <a:xfrm>
              <a:off x="881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5" name="Freeform 604"/>
            <p:cNvSpPr>
              <a:spLocks/>
            </p:cNvSpPr>
            <p:nvPr/>
          </p:nvSpPr>
          <p:spPr bwMode="auto">
            <a:xfrm>
              <a:off x="881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6" name="Freeform 605"/>
            <p:cNvSpPr>
              <a:spLocks/>
            </p:cNvSpPr>
            <p:nvPr/>
          </p:nvSpPr>
          <p:spPr bwMode="auto">
            <a:xfrm>
              <a:off x="881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7" name="Freeform 606"/>
            <p:cNvSpPr>
              <a:spLocks/>
            </p:cNvSpPr>
            <p:nvPr/>
          </p:nvSpPr>
          <p:spPr bwMode="auto">
            <a:xfrm>
              <a:off x="881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8" name="Freeform 607"/>
            <p:cNvSpPr>
              <a:spLocks/>
            </p:cNvSpPr>
            <p:nvPr/>
          </p:nvSpPr>
          <p:spPr bwMode="auto">
            <a:xfrm>
              <a:off x="881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9" name="Freeform 608"/>
            <p:cNvSpPr>
              <a:spLocks/>
            </p:cNvSpPr>
            <p:nvPr/>
          </p:nvSpPr>
          <p:spPr bwMode="auto">
            <a:xfrm>
              <a:off x="881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0" name="Freeform 609"/>
            <p:cNvSpPr>
              <a:spLocks/>
            </p:cNvSpPr>
            <p:nvPr/>
          </p:nvSpPr>
          <p:spPr bwMode="auto">
            <a:xfrm>
              <a:off x="881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1" name="Freeform 610"/>
            <p:cNvSpPr>
              <a:spLocks/>
            </p:cNvSpPr>
            <p:nvPr/>
          </p:nvSpPr>
          <p:spPr bwMode="auto">
            <a:xfrm>
              <a:off x="881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2" name="Freeform 611"/>
            <p:cNvSpPr>
              <a:spLocks/>
            </p:cNvSpPr>
            <p:nvPr/>
          </p:nvSpPr>
          <p:spPr bwMode="auto">
            <a:xfrm>
              <a:off x="1002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3" name="Rectangle 612"/>
            <p:cNvSpPr>
              <a:spLocks noChangeArrowheads="1"/>
            </p:cNvSpPr>
            <p:nvPr/>
          </p:nvSpPr>
          <p:spPr bwMode="auto">
            <a:xfrm>
              <a:off x="1002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24" name="Freeform 613"/>
            <p:cNvSpPr>
              <a:spLocks/>
            </p:cNvSpPr>
            <p:nvPr/>
          </p:nvSpPr>
          <p:spPr bwMode="auto">
            <a:xfrm>
              <a:off x="1002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5" name="Rectangle 614"/>
            <p:cNvSpPr>
              <a:spLocks noChangeArrowheads="1"/>
            </p:cNvSpPr>
            <p:nvPr/>
          </p:nvSpPr>
          <p:spPr bwMode="auto">
            <a:xfrm>
              <a:off x="1002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26" name="Freeform 615"/>
            <p:cNvSpPr>
              <a:spLocks/>
            </p:cNvSpPr>
            <p:nvPr/>
          </p:nvSpPr>
          <p:spPr bwMode="auto">
            <a:xfrm>
              <a:off x="1002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7" name="Freeform 616"/>
            <p:cNvSpPr>
              <a:spLocks/>
            </p:cNvSpPr>
            <p:nvPr/>
          </p:nvSpPr>
          <p:spPr bwMode="auto">
            <a:xfrm>
              <a:off x="1002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8" name="Rectangle 617"/>
            <p:cNvSpPr>
              <a:spLocks noChangeArrowheads="1"/>
            </p:cNvSpPr>
            <p:nvPr/>
          </p:nvSpPr>
          <p:spPr bwMode="auto">
            <a:xfrm>
              <a:off x="1002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29" name="Freeform 618"/>
            <p:cNvSpPr>
              <a:spLocks/>
            </p:cNvSpPr>
            <p:nvPr/>
          </p:nvSpPr>
          <p:spPr bwMode="auto">
            <a:xfrm>
              <a:off x="1002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0" name="Freeform 619"/>
            <p:cNvSpPr>
              <a:spLocks/>
            </p:cNvSpPr>
            <p:nvPr/>
          </p:nvSpPr>
          <p:spPr bwMode="auto">
            <a:xfrm>
              <a:off x="1002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1" name="Freeform 620"/>
            <p:cNvSpPr>
              <a:spLocks/>
            </p:cNvSpPr>
            <p:nvPr/>
          </p:nvSpPr>
          <p:spPr bwMode="auto">
            <a:xfrm>
              <a:off x="1002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2" name="Freeform 621"/>
            <p:cNvSpPr>
              <a:spLocks/>
            </p:cNvSpPr>
            <p:nvPr/>
          </p:nvSpPr>
          <p:spPr bwMode="auto">
            <a:xfrm>
              <a:off x="1002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3" name="Freeform 622"/>
            <p:cNvSpPr>
              <a:spLocks/>
            </p:cNvSpPr>
            <p:nvPr/>
          </p:nvSpPr>
          <p:spPr bwMode="auto">
            <a:xfrm>
              <a:off x="1002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4" name="Freeform 623"/>
            <p:cNvSpPr>
              <a:spLocks/>
            </p:cNvSpPr>
            <p:nvPr/>
          </p:nvSpPr>
          <p:spPr bwMode="auto">
            <a:xfrm>
              <a:off x="881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5" name="Freeform 624"/>
            <p:cNvSpPr>
              <a:spLocks/>
            </p:cNvSpPr>
            <p:nvPr/>
          </p:nvSpPr>
          <p:spPr bwMode="auto">
            <a:xfrm>
              <a:off x="881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6" name="Freeform 625"/>
            <p:cNvSpPr>
              <a:spLocks/>
            </p:cNvSpPr>
            <p:nvPr/>
          </p:nvSpPr>
          <p:spPr bwMode="auto">
            <a:xfrm>
              <a:off x="881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7" name="Freeform 626"/>
            <p:cNvSpPr>
              <a:spLocks/>
            </p:cNvSpPr>
            <p:nvPr/>
          </p:nvSpPr>
          <p:spPr bwMode="auto">
            <a:xfrm>
              <a:off x="881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8" name="Freeform 627"/>
            <p:cNvSpPr>
              <a:spLocks/>
            </p:cNvSpPr>
            <p:nvPr/>
          </p:nvSpPr>
          <p:spPr bwMode="auto">
            <a:xfrm>
              <a:off x="881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9" name="Freeform 628"/>
            <p:cNvSpPr>
              <a:spLocks/>
            </p:cNvSpPr>
            <p:nvPr/>
          </p:nvSpPr>
          <p:spPr bwMode="auto">
            <a:xfrm>
              <a:off x="881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0" name="Freeform 629"/>
            <p:cNvSpPr>
              <a:spLocks/>
            </p:cNvSpPr>
            <p:nvPr/>
          </p:nvSpPr>
          <p:spPr bwMode="auto">
            <a:xfrm>
              <a:off x="881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1" name="Freeform 630"/>
            <p:cNvSpPr>
              <a:spLocks/>
            </p:cNvSpPr>
            <p:nvPr/>
          </p:nvSpPr>
          <p:spPr bwMode="auto">
            <a:xfrm>
              <a:off x="881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2" name="Freeform 631"/>
            <p:cNvSpPr>
              <a:spLocks/>
            </p:cNvSpPr>
            <p:nvPr/>
          </p:nvSpPr>
          <p:spPr bwMode="auto">
            <a:xfrm>
              <a:off x="881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3" name="Freeform 632"/>
            <p:cNvSpPr>
              <a:spLocks/>
            </p:cNvSpPr>
            <p:nvPr/>
          </p:nvSpPr>
          <p:spPr bwMode="auto">
            <a:xfrm>
              <a:off x="881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4" name="Freeform 633"/>
            <p:cNvSpPr>
              <a:spLocks/>
            </p:cNvSpPr>
            <p:nvPr/>
          </p:nvSpPr>
          <p:spPr bwMode="auto">
            <a:xfrm>
              <a:off x="881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5" name="Freeform 634"/>
            <p:cNvSpPr>
              <a:spLocks/>
            </p:cNvSpPr>
            <p:nvPr/>
          </p:nvSpPr>
          <p:spPr bwMode="auto">
            <a:xfrm>
              <a:off x="881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36" name="Line 336"/>
          <p:cNvSpPr>
            <a:spLocks noChangeShapeType="1"/>
          </p:cNvSpPr>
          <p:nvPr/>
        </p:nvSpPr>
        <p:spPr bwMode="auto">
          <a:xfrm>
            <a:off x="3467100" y="5167313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7" name="Line 336"/>
          <p:cNvSpPr>
            <a:spLocks noChangeShapeType="1"/>
          </p:cNvSpPr>
          <p:nvPr/>
        </p:nvSpPr>
        <p:spPr bwMode="auto">
          <a:xfrm>
            <a:off x="3200400" y="5178427"/>
            <a:ext cx="0" cy="382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8" name="Line 336"/>
          <p:cNvSpPr>
            <a:spLocks noChangeShapeType="1"/>
          </p:cNvSpPr>
          <p:nvPr/>
        </p:nvSpPr>
        <p:spPr bwMode="auto">
          <a:xfrm>
            <a:off x="3262313" y="5032375"/>
            <a:ext cx="0" cy="382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9" name="Line 336"/>
          <p:cNvSpPr>
            <a:spLocks noChangeShapeType="1"/>
          </p:cNvSpPr>
          <p:nvPr/>
        </p:nvSpPr>
        <p:spPr bwMode="auto">
          <a:xfrm>
            <a:off x="3022600" y="51895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340" name="Group 719"/>
          <p:cNvGrpSpPr>
            <a:grpSpLocks/>
          </p:cNvGrpSpPr>
          <p:nvPr/>
        </p:nvGrpSpPr>
        <p:grpSpPr bwMode="auto">
          <a:xfrm>
            <a:off x="2822577" y="5419728"/>
            <a:ext cx="384175" cy="530225"/>
            <a:chOff x="1163" y="3675"/>
            <a:chExt cx="204" cy="170"/>
          </a:xfrm>
        </p:grpSpPr>
        <p:sp>
          <p:nvSpPr>
            <p:cNvPr id="14080" name="Freeform 720"/>
            <p:cNvSpPr>
              <a:spLocks/>
            </p:cNvSpPr>
            <p:nvPr/>
          </p:nvSpPr>
          <p:spPr bwMode="auto">
            <a:xfrm>
              <a:off x="1321" y="3835"/>
              <a:ext cx="6" cy="10"/>
            </a:xfrm>
            <a:custGeom>
              <a:avLst/>
              <a:gdLst>
                <a:gd name="T0" fmla="*/ 1 w 9"/>
                <a:gd name="T1" fmla="*/ 0 h 22"/>
                <a:gd name="T2" fmla="*/ 1 w 9"/>
                <a:gd name="T3" fmla="*/ 0 h 22"/>
                <a:gd name="T4" fmla="*/ 1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1 w 9"/>
                <a:gd name="T11" fmla="*/ 0 h 22"/>
                <a:gd name="T12" fmla="*/ 1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1" name="Freeform 721"/>
            <p:cNvSpPr>
              <a:spLocks/>
            </p:cNvSpPr>
            <p:nvPr/>
          </p:nvSpPr>
          <p:spPr bwMode="auto">
            <a:xfrm>
              <a:off x="1280" y="3840"/>
              <a:ext cx="41" cy="5"/>
            </a:xfrm>
            <a:custGeom>
              <a:avLst/>
              <a:gdLst>
                <a:gd name="T0" fmla="*/ 0 w 41"/>
                <a:gd name="T1" fmla="*/ 3 h 5"/>
                <a:gd name="T2" fmla="*/ 41 w 41"/>
                <a:gd name="T3" fmla="*/ 5 h 5"/>
                <a:gd name="T4" fmla="*/ 41 w 41"/>
                <a:gd name="T5" fmla="*/ 2 h 5"/>
                <a:gd name="T6" fmla="*/ 0 w 41"/>
                <a:gd name="T7" fmla="*/ 0 h 5"/>
                <a:gd name="T8" fmla="*/ 0 w 4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"/>
                <a:gd name="T17" fmla="*/ 41 w 4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">
                  <a:moveTo>
                    <a:pt x="0" y="3"/>
                  </a:moveTo>
                  <a:lnTo>
                    <a:pt x="41" y="5"/>
                  </a:lnTo>
                  <a:lnTo>
                    <a:pt x="41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2" name="Freeform 722"/>
            <p:cNvSpPr>
              <a:spLocks/>
            </p:cNvSpPr>
            <p:nvPr/>
          </p:nvSpPr>
          <p:spPr bwMode="auto">
            <a:xfrm>
              <a:off x="1292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3" name="Freeform 723"/>
            <p:cNvSpPr>
              <a:spLocks/>
            </p:cNvSpPr>
            <p:nvPr/>
          </p:nvSpPr>
          <p:spPr bwMode="auto">
            <a:xfrm>
              <a:off x="1274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4" name="Freeform 724"/>
            <p:cNvSpPr>
              <a:spLocks/>
            </p:cNvSpPr>
            <p:nvPr/>
          </p:nvSpPr>
          <p:spPr bwMode="auto">
            <a:xfrm>
              <a:off x="1362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5" name="Freeform 725"/>
            <p:cNvSpPr>
              <a:spLocks/>
            </p:cNvSpPr>
            <p:nvPr/>
          </p:nvSpPr>
          <p:spPr bwMode="auto">
            <a:xfrm>
              <a:off x="1331" y="3802"/>
              <a:ext cx="31" cy="4"/>
            </a:xfrm>
            <a:custGeom>
              <a:avLst/>
              <a:gdLst>
                <a:gd name="T0" fmla="*/ 0 w 31"/>
                <a:gd name="T1" fmla="*/ 2 h 4"/>
                <a:gd name="T2" fmla="*/ 31 w 31"/>
                <a:gd name="T3" fmla="*/ 4 h 4"/>
                <a:gd name="T4" fmla="*/ 31 w 31"/>
                <a:gd name="T5" fmla="*/ 2 h 4"/>
                <a:gd name="T6" fmla="*/ 0 w 31"/>
                <a:gd name="T7" fmla="*/ 0 h 4"/>
                <a:gd name="T8" fmla="*/ 0 w 31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"/>
                <a:gd name="T17" fmla="*/ 31 w 3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">
                  <a:moveTo>
                    <a:pt x="0" y="2"/>
                  </a:move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6" name="Freeform 726"/>
            <p:cNvSpPr>
              <a:spLocks/>
            </p:cNvSpPr>
            <p:nvPr/>
          </p:nvSpPr>
          <p:spPr bwMode="auto">
            <a:xfrm>
              <a:off x="1341" y="3798"/>
              <a:ext cx="26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7" name="Freeform 727"/>
            <p:cNvSpPr>
              <a:spLocks/>
            </p:cNvSpPr>
            <p:nvPr/>
          </p:nvSpPr>
          <p:spPr bwMode="auto">
            <a:xfrm>
              <a:off x="1327" y="3797"/>
              <a:ext cx="22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8" name="Freeform 728"/>
            <p:cNvSpPr>
              <a:spLocks/>
            </p:cNvSpPr>
            <p:nvPr/>
          </p:nvSpPr>
          <p:spPr bwMode="auto">
            <a:xfrm>
              <a:off x="1165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9" name="Freeform 729"/>
            <p:cNvSpPr>
              <a:spLocks/>
            </p:cNvSpPr>
            <p:nvPr/>
          </p:nvSpPr>
          <p:spPr bwMode="auto">
            <a:xfrm>
              <a:off x="1165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0" name="Freeform 730"/>
            <p:cNvSpPr>
              <a:spLocks/>
            </p:cNvSpPr>
            <p:nvPr/>
          </p:nvSpPr>
          <p:spPr bwMode="auto">
            <a:xfrm>
              <a:off x="1168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1" name="Freeform 731"/>
            <p:cNvSpPr>
              <a:spLocks/>
            </p:cNvSpPr>
            <p:nvPr/>
          </p:nvSpPr>
          <p:spPr bwMode="auto">
            <a:xfrm>
              <a:off x="1171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2" name="Rectangle 732"/>
            <p:cNvSpPr>
              <a:spLocks noChangeArrowheads="1"/>
            </p:cNvSpPr>
            <p:nvPr/>
          </p:nvSpPr>
          <p:spPr bwMode="auto">
            <a:xfrm>
              <a:off x="1187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93" name="Freeform 733"/>
            <p:cNvSpPr>
              <a:spLocks/>
            </p:cNvSpPr>
            <p:nvPr/>
          </p:nvSpPr>
          <p:spPr bwMode="auto">
            <a:xfrm>
              <a:off x="1187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4" name="Freeform 734"/>
            <p:cNvSpPr>
              <a:spLocks/>
            </p:cNvSpPr>
            <p:nvPr/>
          </p:nvSpPr>
          <p:spPr bwMode="auto">
            <a:xfrm>
              <a:off x="1187" y="3694"/>
              <a:ext cx="8" cy="37"/>
            </a:xfrm>
            <a:custGeom>
              <a:avLst/>
              <a:gdLst>
                <a:gd name="T0" fmla="*/ 0 w 8"/>
                <a:gd name="T1" fmla="*/ 0 h 37"/>
                <a:gd name="T2" fmla="*/ 0 w 8"/>
                <a:gd name="T3" fmla="*/ 36 h 37"/>
                <a:gd name="T4" fmla="*/ 8 w 8"/>
                <a:gd name="T5" fmla="*/ 37 h 37"/>
                <a:gd name="T6" fmla="*/ 8 w 8"/>
                <a:gd name="T7" fmla="*/ 0 h 37"/>
                <a:gd name="T8" fmla="*/ 0 w 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7"/>
                <a:gd name="T17" fmla="*/ 8 w 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7">
                  <a:moveTo>
                    <a:pt x="0" y="0"/>
                  </a:moveTo>
                  <a:lnTo>
                    <a:pt x="0" y="36"/>
                  </a:lnTo>
                  <a:lnTo>
                    <a:pt x="8" y="3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5" name="Freeform 735"/>
            <p:cNvSpPr>
              <a:spLocks/>
            </p:cNvSpPr>
            <p:nvPr/>
          </p:nvSpPr>
          <p:spPr bwMode="auto">
            <a:xfrm>
              <a:off x="1195" y="3694"/>
              <a:ext cx="79" cy="38"/>
            </a:xfrm>
            <a:custGeom>
              <a:avLst/>
              <a:gdLst>
                <a:gd name="T0" fmla="*/ 79 w 79"/>
                <a:gd name="T1" fmla="*/ 1 h 38"/>
                <a:gd name="T2" fmla="*/ 0 w 79"/>
                <a:gd name="T3" fmla="*/ 0 h 38"/>
                <a:gd name="T4" fmla="*/ 0 w 79"/>
                <a:gd name="T5" fmla="*/ 37 h 38"/>
                <a:gd name="T6" fmla="*/ 79 w 79"/>
                <a:gd name="T7" fmla="*/ 38 h 38"/>
                <a:gd name="T8" fmla="*/ 79 w 79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8"/>
                <a:gd name="T17" fmla="*/ 79 w 7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8">
                  <a:moveTo>
                    <a:pt x="79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79" y="38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6" name="Freeform 736"/>
            <p:cNvSpPr>
              <a:spLocks/>
            </p:cNvSpPr>
            <p:nvPr/>
          </p:nvSpPr>
          <p:spPr bwMode="auto">
            <a:xfrm>
              <a:off x="1171" y="3750"/>
              <a:ext cx="6" cy="79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8 h 79"/>
                <a:gd name="T4" fmla="*/ 6 w 6"/>
                <a:gd name="T5" fmla="*/ 79 h 79"/>
                <a:gd name="T6" fmla="*/ 6 w 6"/>
                <a:gd name="T7" fmla="*/ 0 h 79"/>
                <a:gd name="T8" fmla="*/ 0 w 6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9"/>
                <a:gd name="T17" fmla="*/ 6 w 6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9">
                  <a:moveTo>
                    <a:pt x="0" y="0"/>
                  </a:moveTo>
                  <a:lnTo>
                    <a:pt x="0" y="78"/>
                  </a:lnTo>
                  <a:lnTo>
                    <a:pt x="6" y="79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7" name="Freeform 737"/>
            <p:cNvSpPr>
              <a:spLocks/>
            </p:cNvSpPr>
            <p:nvPr/>
          </p:nvSpPr>
          <p:spPr bwMode="auto">
            <a:xfrm>
              <a:off x="1177" y="3750"/>
              <a:ext cx="97" cy="86"/>
            </a:xfrm>
            <a:custGeom>
              <a:avLst/>
              <a:gdLst>
                <a:gd name="T0" fmla="*/ 97 w 97"/>
                <a:gd name="T1" fmla="*/ 5 h 86"/>
                <a:gd name="T2" fmla="*/ 0 w 97"/>
                <a:gd name="T3" fmla="*/ 0 h 86"/>
                <a:gd name="T4" fmla="*/ 0 w 97"/>
                <a:gd name="T5" fmla="*/ 79 h 86"/>
                <a:gd name="T6" fmla="*/ 97 w 97"/>
                <a:gd name="T7" fmla="*/ 86 h 86"/>
                <a:gd name="T8" fmla="*/ 97 w 97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86"/>
                <a:gd name="T17" fmla="*/ 97 w 97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86">
                  <a:moveTo>
                    <a:pt x="97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7" y="86"/>
                  </a:lnTo>
                  <a:lnTo>
                    <a:pt x="97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8" name="Freeform 738"/>
            <p:cNvSpPr>
              <a:spLocks/>
            </p:cNvSpPr>
            <p:nvPr/>
          </p:nvSpPr>
          <p:spPr bwMode="auto">
            <a:xfrm>
              <a:off x="1286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9" name="Freeform 739"/>
            <p:cNvSpPr>
              <a:spLocks/>
            </p:cNvSpPr>
            <p:nvPr/>
          </p:nvSpPr>
          <p:spPr bwMode="auto">
            <a:xfrm>
              <a:off x="1295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0" name="Freeform 740"/>
            <p:cNvSpPr>
              <a:spLocks/>
            </p:cNvSpPr>
            <p:nvPr/>
          </p:nvSpPr>
          <p:spPr bwMode="auto">
            <a:xfrm>
              <a:off x="1285" y="3694"/>
              <a:ext cx="1" cy="151"/>
            </a:xfrm>
            <a:custGeom>
              <a:avLst/>
              <a:gdLst>
                <a:gd name="T0" fmla="*/ 0 w 1"/>
                <a:gd name="T1" fmla="*/ 3 h 151"/>
                <a:gd name="T2" fmla="*/ 0 w 1"/>
                <a:gd name="T3" fmla="*/ 151 h 151"/>
                <a:gd name="T4" fmla="*/ 1 w 1"/>
                <a:gd name="T5" fmla="*/ 150 h 151"/>
                <a:gd name="T6" fmla="*/ 1 w 1"/>
                <a:gd name="T7" fmla="*/ 0 h 151"/>
                <a:gd name="T8" fmla="*/ 0 w 1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51"/>
                <a:gd name="T17" fmla="*/ 1 w 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51">
                  <a:moveTo>
                    <a:pt x="0" y="3"/>
                  </a:moveTo>
                  <a:lnTo>
                    <a:pt x="0" y="151"/>
                  </a:lnTo>
                  <a:lnTo>
                    <a:pt x="1" y="15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1" name="Freeform 741"/>
            <p:cNvSpPr>
              <a:spLocks/>
            </p:cNvSpPr>
            <p:nvPr/>
          </p:nvSpPr>
          <p:spPr bwMode="auto">
            <a:xfrm>
              <a:off x="1163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2" name="Freeform 742"/>
            <p:cNvSpPr>
              <a:spLocks/>
            </p:cNvSpPr>
            <p:nvPr/>
          </p:nvSpPr>
          <p:spPr bwMode="auto">
            <a:xfrm>
              <a:off x="1163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3" name="Freeform 743"/>
            <p:cNvSpPr>
              <a:spLocks/>
            </p:cNvSpPr>
            <p:nvPr/>
          </p:nvSpPr>
          <p:spPr bwMode="auto">
            <a:xfrm>
              <a:off x="1163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4" name="Freeform 744"/>
            <p:cNvSpPr>
              <a:spLocks/>
            </p:cNvSpPr>
            <p:nvPr/>
          </p:nvSpPr>
          <p:spPr bwMode="auto">
            <a:xfrm>
              <a:off x="1163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5" name="Freeform 745"/>
            <p:cNvSpPr>
              <a:spLocks/>
            </p:cNvSpPr>
            <p:nvPr/>
          </p:nvSpPr>
          <p:spPr bwMode="auto">
            <a:xfrm>
              <a:off x="1163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6" name="Freeform 746"/>
            <p:cNvSpPr>
              <a:spLocks/>
            </p:cNvSpPr>
            <p:nvPr/>
          </p:nvSpPr>
          <p:spPr bwMode="auto">
            <a:xfrm>
              <a:off x="1163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7" name="Freeform 747"/>
            <p:cNvSpPr>
              <a:spLocks/>
            </p:cNvSpPr>
            <p:nvPr/>
          </p:nvSpPr>
          <p:spPr bwMode="auto">
            <a:xfrm>
              <a:off x="1285" y="3693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8" name="Rectangle 748"/>
            <p:cNvSpPr>
              <a:spLocks noChangeArrowheads="1"/>
            </p:cNvSpPr>
            <p:nvPr/>
          </p:nvSpPr>
          <p:spPr bwMode="auto">
            <a:xfrm>
              <a:off x="1285" y="3701"/>
              <a:ext cx="1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09" name="Freeform 749"/>
            <p:cNvSpPr>
              <a:spLocks/>
            </p:cNvSpPr>
            <p:nvPr/>
          </p:nvSpPr>
          <p:spPr bwMode="auto">
            <a:xfrm>
              <a:off x="1285" y="3708"/>
              <a:ext cx="1" cy="4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4 h 4"/>
                <a:gd name="T4" fmla="*/ 0 w 1"/>
                <a:gd name="T5" fmla="*/ 1 h 4"/>
                <a:gd name="T6" fmla="*/ 1 w 1"/>
                <a:gd name="T7" fmla="*/ 0 h 4"/>
                <a:gd name="T8" fmla="*/ 1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0" name="Rectangle 750"/>
            <p:cNvSpPr>
              <a:spLocks noChangeArrowheads="1"/>
            </p:cNvSpPr>
            <p:nvPr/>
          </p:nvSpPr>
          <p:spPr bwMode="auto">
            <a:xfrm>
              <a:off x="1285" y="3716"/>
              <a:ext cx="1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11" name="Freeform 751"/>
            <p:cNvSpPr>
              <a:spLocks/>
            </p:cNvSpPr>
            <p:nvPr/>
          </p:nvSpPr>
          <p:spPr bwMode="auto">
            <a:xfrm>
              <a:off x="1285" y="3723"/>
              <a:ext cx="1" cy="4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4 h 4"/>
                <a:gd name="T4" fmla="*/ 0 w 1"/>
                <a:gd name="T5" fmla="*/ 1 h 4"/>
                <a:gd name="T6" fmla="*/ 1 w 1"/>
                <a:gd name="T7" fmla="*/ 0 h 4"/>
                <a:gd name="T8" fmla="*/ 1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2" name="Rectangle 752"/>
            <p:cNvSpPr>
              <a:spLocks noChangeArrowheads="1"/>
            </p:cNvSpPr>
            <p:nvPr/>
          </p:nvSpPr>
          <p:spPr bwMode="auto">
            <a:xfrm>
              <a:off x="1285" y="3731"/>
              <a:ext cx="1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13" name="Freeform 753"/>
            <p:cNvSpPr>
              <a:spLocks/>
            </p:cNvSpPr>
            <p:nvPr/>
          </p:nvSpPr>
          <p:spPr bwMode="auto">
            <a:xfrm>
              <a:off x="1163" y="3692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4" name="Freeform 754"/>
            <p:cNvSpPr>
              <a:spLocks/>
            </p:cNvSpPr>
            <p:nvPr/>
          </p:nvSpPr>
          <p:spPr bwMode="auto">
            <a:xfrm>
              <a:off x="1163" y="3699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5" name="Freeform 755"/>
            <p:cNvSpPr>
              <a:spLocks/>
            </p:cNvSpPr>
            <p:nvPr/>
          </p:nvSpPr>
          <p:spPr bwMode="auto">
            <a:xfrm>
              <a:off x="1163" y="3706"/>
              <a:ext cx="122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6" name="Freeform 756"/>
            <p:cNvSpPr>
              <a:spLocks/>
            </p:cNvSpPr>
            <p:nvPr/>
          </p:nvSpPr>
          <p:spPr bwMode="auto">
            <a:xfrm>
              <a:off x="1163" y="3713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7" name="Freeform 757"/>
            <p:cNvSpPr>
              <a:spLocks/>
            </p:cNvSpPr>
            <p:nvPr/>
          </p:nvSpPr>
          <p:spPr bwMode="auto">
            <a:xfrm>
              <a:off x="1163" y="3720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8" name="Freeform 758"/>
            <p:cNvSpPr>
              <a:spLocks/>
            </p:cNvSpPr>
            <p:nvPr/>
          </p:nvSpPr>
          <p:spPr bwMode="auto">
            <a:xfrm>
              <a:off x="1163" y="3727"/>
              <a:ext cx="122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9" name="Freeform 759"/>
            <p:cNvSpPr>
              <a:spLocks/>
            </p:cNvSpPr>
            <p:nvPr/>
          </p:nvSpPr>
          <p:spPr bwMode="auto">
            <a:xfrm>
              <a:off x="1169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0" name="Freeform 760"/>
            <p:cNvSpPr>
              <a:spLocks/>
            </p:cNvSpPr>
            <p:nvPr/>
          </p:nvSpPr>
          <p:spPr bwMode="auto">
            <a:xfrm>
              <a:off x="1166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1" name="Freeform 761"/>
            <p:cNvSpPr>
              <a:spLocks/>
            </p:cNvSpPr>
            <p:nvPr/>
          </p:nvSpPr>
          <p:spPr bwMode="auto">
            <a:xfrm>
              <a:off x="1169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2" name="Freeform 762"/>
            <p:cNvSpPr>
              <a:spLocks/>
            </p:cNvSpPr>
            <p:nvPr/>
          </p:nvSpPr>
          <p:spPr bwMode="auto">
            <a:xfrm>
              <a:off x="1171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3" name="Freeform 763"/>
            <p:cNvSpPr>
              <a:spLocks/>
            </p:cNvSpPr>
            <p:nvPr/>
          </p:nvSpPr>
          <p:spPr bwMode="auto">
            <a:xfrm>
              <a:off x="1174" y="3738"/>
              <a:ext cx="7" cy="4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0 w 10"/>
                <a:gd name="T5" fmla="*/ 0 h 10"/>
                <a:gd name="T6" fmla="*/ 1 w 10"/>
                <a:gd name="T7" fmla="*/ 0 h 10"/>
                <a:gd name="T8" fmla="*/ 1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4" name="Freeform 764"/>
            <p:cNvSpPr>
              <a:spLocks/>
            </p:cNvSpPr>
            <p:nvPr/>
          </p:nvSpPr>
          <p:spPr bwMode="auto">
            <a:xfrm>
              <a:off x="1257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5" name="Freeform 765"/>
            <p:cNvSpPr>
              <a:spLocks/>
            </p:cNvSpPr>
            <p:nvPr/>
          </p:nvSpPr>
          <p:spPr bwMode="auto">
            <a:xfrm>
              <a:off x="1265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2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6" name="Freeform 766"/>
            <p:cNvSpPr>
              <a:spLocks/>
            </p:cNvSpPr>
            <p:nvPr/>
          </p:nvSpPr>
          <p:spPr bwMode="auto">
            <a:xfrm>
              <a:off x="1261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7" name="Freeform 767"/>
            <p:cNvSpPr>
              <a:spLocks/>
            </p:cNvSpPr>
            <p:nvPr/>
          </p:nvSpPr>
          <p:spPr bwMode="auto">
            <a:xfrm>
              <a:off x="1163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8" name="Freeform 768"/>
            <p:cNvSpPr>
              <a:spLocks/>
            </p:cNvSpPr>
            <p:nvPr/>
          </p:nvSpPr>
          <p:spPr bwMode="auto">
            <a:xfrm>
              <a:off x="1163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9" name="Freeform 769"/>
            <p:cNvSpPr>
              <a:spLocks/>
            </p:cNvSpPr>
            <p:nvPr/>
          </p:nvSpPr>
          <p:spPr bwMode="auto">
            <a:xfrm>
              <a:off x="1163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0" name="Freeform 770"/>
            <p:cNvSpPr>
              <a:spLocks/>
            </p:cNvSpPr>
            <p:nvPr/>
          </p:nvSpPr>
          <p:spPr bwMode="auto">
            <a:xfrm>
              <a:off x="1163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1" name="Freeform 771"/>
            <p:cNvSpPr>
              <a:spLocks/>
            </p:cNvSpPr>
            <p:nvPr/>
          </p:nvSpPr>
          <p:spPr bwMode="auto">
            <a:xfrm>
              <a:off x="1163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2" name="Freeform 772"/>
            <p:cNvSpPr>
              <a:spLocks/>
            </p:cNvSpPr>
            <p:nvPr/>
          </p:nvSpPr>
          <p:spPr bwMode="auto">
            <a:xfrm>
              <a:off x="1163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3" name="Freeform 773"/>
            <p:cNvSpPr>
              <a:spLocks/>
            </p:cNvSpPr>
            <p:nvPr/>
          </p:nvSpPr>
          <p:spPr bwMode="auto">
            <a:xfrm>
              <a:off x="1163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4" name="Freeform 774"/>
            <p:cNvSpPr>
              <a:spLocks/>
            </p:cNvSpPr>
            <p:nvPr/>
          </p:nvSpPr>
          <p:spPr bwMode="auto">
            <a:xfrm>
              <a:off x="1163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5" name="Freeform 775"/>
            <p:cNvSpPr>
              <a:spLocks/>
            </p:cNvSpPr>
            <p:nvPr/>
          </p:nvSpPr>
          <p:spPr bwMode="auto">
            <a:xfrm>
              <a:off x="1163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6" name="Freeform 776"/>
            <p:cNvSpPr>
              <a:spLocks/>
            </p:cNvSpPr>
            <p:nvPr/>
          </p:nvSpPr>
          <p:spPr bwMode="auto">
            <a:xfrm>
              <a:off x="1163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7" name="Freeform 777"/>
            <p:cNvSpPr>
              <a:spLocks/>
            </p:cNvSpPr>
            <p:nvPr/>
          </p:nvSpPr>
          <p:spPr bwMode="auto">
            <a:xfrm>
              <a:off x="1163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8" name="Freeform 778"/>
            <p:cNvSpPr>
              <a:spLocks/>
            </p:cNvSpPr>
            <p:nvPr/>
          </p:nvSpPr>
          <p:spPr bwMode="auto">
            <a:xfrm>
              <a:off x="1163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9" name="Freeform 779"/>
            <p:cNvSpPr>
              <a:spLocks/>
            </p:cNvSpPr>
            <p:nvPr/>
          </p:nvSpPr>
          <p:spPr bwMode="auto">
            <a:xfrm>
              <a:off x="1285" y="3752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0" name="Rectangle 780"/>
            <p:cNvSpPr>
              <a:spLocks noChangeArrowheads="1"/>
            </p:cNvSpPr>
            <p:nvPr/>
          </p:nvSpPr>
          <p:spPr bwMode="auto">
            <a:xfrm>
              <a:off x="1285" y="3760"/>
              <a:ext cx="1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41" name="Freeform 781"/>
            <p:cNvSpPr>
              <a:spLocks/>
            </p:cNvSpPr>
            <p:nvPr/>
          </p:nvSpPr>
          <p:spPr bwMode="auto">
            <a:xfrm>
              <a:off x="1285" y="3767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2" name="Rectangle 782"/>
            <p:cNvSpPr>
              <a:spLocks noChangeArrowheads="1"/>
            </p:cNvSpPr>
            <p:nvPr/>
          </p:nvSpPr>
          <p:spPr bwMode="auto">
            <a:xfrm>
              <a:off x="1285" y="3775"/>
              <a:ext cx="1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43" name="Freeform 783"/>
            <p:cNvSpPr>
              <a:spLocks/>
            </p:cNvSpPr>
            <p:nvPr/>
          </p:nvSpPr>
          <p:spPr bwMode="auto">
            <a:xfrm>
              <a:off x="1285" y="3782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4" name="Freeform 784"/>
            <p:cNvSpPr>
              <a:spLocks/>
            </p:cNvSpPr>
            <p:nvPr/>
          </p:nvSpPr>
          <p:spPr bwMode="auto">
            <a:xfrm>
              <a:off x="1285" y="3789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5" name="Rectangle 785"/>
            <p:cNvSpPr>
              <a:spLocks noChangeArrowheads="1"/>
            </p:cNvSpPr>
            <p:nvPr/>
          </p:nvSpPr>
          <p:spPr bwMode="auto">
            <a:xfrm>
              <a:off x="1285" y="3797"/>
              <a:ext cx="1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46" name="Freeform 786"/>
            <p:cNvSpPr>
              <a:spLocks/>
            </p:cNvSpPr>
            <p:nvPr/>
          </p:nvSpPr>
          <p:spPr bwMode="auto">
            <a:xfrm>
              <a:off x="1285" y="3804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7" name="Freeform 787"/>
            <p:cNvSpPr>
              <a:spLocks/>
            </p:cNvSpPr>
            <p:nvPr/>
          </p:nvSpPr>
          <p:spPr bwMode="auto">
            <a:xfrm>
              <a:off x="1285" y="3812"/>
              <a:ext cx="1" cy="3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0 h 3"/>
                <a:gd name="T8" fmla="*/ 1 w 1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8" name="Freeform 788"/>
            <p:cNvSpPr>
              <a:spLocks/>
            </p:cNvSpPr>
            <p:nvPr/>
          </p:nvSpPr>
          <p:spPr bwMode="auto">
            <a:xfrm>
              <a:off x="1285" y="3833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1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9" name="Freeform 789"/>
            <p:cNvSpPr>
              <a:spLocks/>
            </p:cNvSpPr>
            <p:nvPr/>
          </p:nvSpPr>
          <p:spPr bwMode="auto">
            <a:xfrm>
              <a:off x="1285" y="3826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0" name="Freeform 790"/>
            <p:cNvSpPr>
              <a:spLocks/>
            </p:cNvSpPr>
            <p:nvPr/>
          </p:nvSpPr>
          <p:spPr bwMode="auto">
            <a:xfrm>
              <a:off x="1285" y="3819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1" name="Freeform 791"/>
            <p:cNvSpPr>
              <a:spLocks/>
            </p:cNvSpPr>
            <p:nvPr/>
          </p:nvSpPr>
          <p:spPr bwMode="auto">
            <a:xfrm>
              <a:off x="1163" y="3748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2" name="Freeform 792"/>
            <p:cNvSpPr>
              <a:spLocks/>
            </p:cNvSpPr>
            <p:nvPr/>
          </p:nvSpPr>
          <p:spPr bwMode="auto">
            <a:xfrm>
              <a:off x="1163" y="3755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3" name="Freeform 793"/>
            <p:cNvSpPr>
              <a:spLocks/>
            </p:cNvSpPr>
            <p:nvPr/>
          </p:nvSpPr>
          <p:spPr bwMode="auto">
            <a:xfrm>
              <a:off x="1163" y="3762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4" name="Freeform 794"/>
            <p:cNvSpPr>
              <a:spLocks/>
            </p:cNvSpPr>
            <p:nvPr/>
          </p:nvSpPr>
          <p:spPr bwMode="auto">
            <a:xfrm>
              <a:off x="1163" y="3769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5" name="Freeform 795"/>
            <p:cNvSpPr>
              <a:spLocks/>
            </p:cNvSpPr>
            <p:nvPr/>
          </p:nvSpPr>
          <p:spPr bwMode="auto">
            <a:xfrm>
              <a:off x="1163" y="3776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6" name="Freeform 796"/>
            <p:cNvSpPr>
              <a:spLocks/>
            </p:cNvSpPr>
            <p:nvPr/>
          </p:nvSpPr>
          <p:spPr bwMode="auto">
            <a:xfrm>
              <a:off x="1163" y="3783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7" name="Freeform 797"/>
            <p:cNvSpPr>
              <a:spLocks/>
            </p:cNvSpPr>
            <p:nvPr/>
          </p:nvSpPr>
          <p:spPr bwMode="auto">
            <a:xfrm>
              <a:off x="1163" y="3790"/>
              <a:ext cx="122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8" name="Freeform 798"/>
            <p:cNvSpPr>
              <a:spLocks/>
            </p:cNvSpPr>
            <p:nvPr/>
          </p:nvSpPr>
          <p:spPr bwMode="auto">
            <a:xfrm>
              <a:off x="1163" y="3797"/>
              <a:ext cx="122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9" name="Freeform 799"/>
            <p:cNvSpPr>
              <a:spLocks/>
            </p:cNvSpPr>
            <p:nvPr/>
          </p:nvSpPr>
          <p:spPr bwMode="auto">
            <a:xfrm>
              <a:off x="1163" y="3804"/>
              <a:ext cx="122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0" name="Freeform 800"/>
            <p:cNvSpPr>
              <a:spLocks/>
            </p:cNvSpPr>
            <p:nvPr/>
          </p:nvSpPr>
          <p:spPr bwMode="auto">
            <a:xfrm>
              <a:off x="1163" y="3811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1" name="Freeform 801"/>
            <p:cNvSpPr>
              <a:spLocks/>
            </p:cNvSpPr>
            <p:nvPr/>
          </p:nvSpPr>
          <p:spPr bwMode="auto">
            <a:xfrm>
              <a:off x="1163" y="3818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2" name="Freeform 802"/>
            <p:cNvSpPr>
              <a:spLocks/>
            </p:cNvSpPr>
            <p:nvPr/>
          </p:nvSpPr>
          <p:spPr bwMode="auto">
            <a:xfrm>
              <a:off x="1163" y="3825"/>
              <a:ext cx="122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41" name="Group 803"/>
          <p:cNvGrpSpPr>
            <a:grpSpLocks/>
          </p:cNvGrpSpPr>
          <p:nvPr/>
        </p:nvGrpSpPr>
        <p:grpSpPr bwMode="auto">
          <a:xfrm>
            <a:off x="3097213" y="5419728"/>
            <a:ext cx="385762" cy="530225"/>
            <a:chOff x="1309" y="3675"/>
            <a:chExt cx="204" cy="170"/>
          </a:xfrm>
        </p:grpSpPr>
        <p:sp>
          <p:nvSpPr>
            <p:cNvPr id="13997" name="Freeform 804"/>
            <p:cNvSpPr>
              <a:spLocks/>
            </p:cNvSpPr>
            <p:nvPr/>
          </p:nvSpPr>
          <p:spPr bwMode="auto">
            <a:xfrm>
              <a:off x="1466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8" name="Freeform 805"/>
            <p:cNvSpPr>
              <a:spLocks/>
            </p:cNvSpPr>
            <p:nvPr/>
          </p:nvSpPr>
          <p:spPr bwMode="auto">
            <a:xfrm>
              <a:off x="1426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9" name="Freeform 806"/>
            <p:cNvSpPr>
              <a:spLocks/>
            </p:cNvSpPr>
            <p:nvPr/>
          </p:nvSpPr>
          <p:spPr bwMode="auto">
            <a:xfrm>
              <a:off x="1438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0" name="Freeform 807"/>
            <p:cNvSpPr>
              <a:spLocks/>
            </p:cNvSpPr>
            <p:nvPr/>
          </p:nvSpPr>
          <p:spPr bwMode="auto">
            <a:xfrm>
              <a:off x="1420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1" name="Freeform 808"/>
            <p:cNvSpPr>
              <a:spLocks/>
            </p:cNvSpPr>
            <p:nvPr/>
          </p:nvSpPr>
          <p:spPr bwMode="auto">
            <a:xfrm>
              <a:off x="1508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2" name="Freeform 809"/>
            <p:cNvSpPr>
              <a:spLocks/>
            </p:cNvSpPr>
            <p:nvPr/>
          </p:nvSpPr>
          <p:spPr bwMode="auto">
            <a:xfrm>
              <a:off x="1477" y="3802"/>
              <a:ext cx="31" cy="4"/>
            </a:xfrm>
            <a:custGeom>
              <a:avLst/>
              <a:gdLst>
                <a:gd name="T0" fmla="*/ 0 w 31"/>
                <a:gd name="T1" fmla="*/ 2 h 4"/>
                <a:gd name="T2" fmla="*/ 31 w 31"/>
                <a:gd name="T3" fmla="*/ 4 h 4"/>
                <a:gd name="T4" fmla="*/ 31 w 31"/>
                <a:gd name="T5" fmla="*/ 2 h 4"/>
                <a:gd name="T6" fmla="*/ 0 w 31"/>
                <a:gd name="T7" fmla="*/ 0 h 4"/>
                <a:gd name="T8" fmla="*/ 0 w 31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"/>
                <a:gd name="T17" fmla="*/ 31 w 3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">
                  <a:moveTo>
                    <a:pt x="0" y="2"/>
                  </a:move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3" name="Freeform 810"/>
            <p:cNvSpPr>
              <a:spLocks/>
            </p:cNvSpPr>
            <p:nvPr/>
          </p:nvSpPr>
          <p:spPr bwMode="auto">
            <a:xfrm>
              <a:off x="1487" y="3798"/>
              <a:ext cx="26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4" name="Freeform 811"/>
            <p:cNvSpPr>
              <a:spLocks/>
            </p:cNvSpPr>
            <p:nvPr/>
          </p:nvSpPr>
          <p:spPr bwMode="auto">
            <a:xfrm>
              <a:off x="1473" y="3797"/>
              <a:ext cx="22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5" name="Freeform 812"/>
            <p:cNvSpPr>
              <a:spLocks/>
            </p:cNvSpPr>
            <p:nvPr/>
          </p:nvSpPr>
          <p:spPr bwMode="auto">
            <a:xfrm>
              <a:off x="1311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6" name="Freeform 813"/>
            <p:cNvSpPr>
              <a:spLocks/>
            </p:cNvSpPr>
            <p:nvPr/>
          </p:nvSpPr>
          <p:spPr bwMode="auto">
            <a:xfrm>
              <a:off x="1311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7" name="Freeform 814"/>
            <p:cNvSpPr>
              <a:spLocks/>
            </p:cNvSpPr>
            <p:nvPr/>
          </p:nvSpPr>
          <p:spPr bwMode="auto">
            <a:xfrm>
              <a:off x="1314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8" name="Freeform 815"/>
            <p:cNvSpPr>
              <a:spLocks/>
            </p:cNvSpPr>
            <p:nvPr/>
          </p:nvSpPr>
          <p:spPr bwMode="auto">
            <a:xfrm>
              <a:off x="1317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9" name="Rectangle 816"/>
            <p:cNvSpPr>
              <a:spLocks noChangeArrowheads="1"/>
            </p:cNvSpPr>
            <p:nvPr/>
          </p:nvSpPr>
          <p:spPr bwMode="auto">
            <a:xfrm>
              <a:off x="1333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10" name="Freeform 817"/>
            <p:cNvSpPr>
              <a:spLocks/>
            </p:cNvSpPr>
            <p:nvPr/>
          </p:nvSpPr>
          <p:spPr bwMode="auto">
            <a:xfrm>
              <a:off x="1333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1" name="Freeform 818"/>
            <p:cNvSpPr>
              <a:spLocks/>
            </p:cNvSpPr>
            <p:nvPr/>
          </p:nvSpPr>
          <p:spPr bwMode="auto">
            <a:xfrm>
              <a:off x="1333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2" name="Freeform 819"/>
            <p:cNvSpPr>
              <a:spLocks/>
            </p:cNvSpPr>
            <p:nvPr/>
          </p:nvSpPr>
          <p:spPr bwMode="auto">
            <a:xfrm>
              <a:off x="1340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3" name="Freeform 820"/>
            <p:cNvSpPr>
              <a:spLocks/>
            </p:cNvSpPr>
            <p:nvPr/>
          </p:nvSpPr>
          <p:spPr bwMode="auto">
            <a:xfrm>
              <a:off x="1317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4" name="Freeform 821"/>
            <p:cNvSpPr>
              <a:spLocks/>
            </p:cNvSpPr>
            <p:nvPr/>
          </p:nvSpPr>
          <p:spPr bwMode="auto">
            <a:xfrm>
              <a:off x="1322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5" name="Freeform 822"/>
            <p:cNvSpPr>
              <a:spLocks/>
            </p:cNvSpPr>
            <p:nvPr/>
          </p:nvSpPr>
          <p:spPr bwMode="auto">
            <a:xfrm>
              <a:off x="1432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6" name="Freeform 823"/>
            <p:cNvSpPr>
              <a:spLocks/>
            </p:cNvSpPr>
            <p:nvPr/>
          </p:nvSpPr>
          <p:spPr bwMode="auto">
            <a:xfrm>
              <a:off x="1441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7" name="Freeform 824"/>
            <p:cNvSpPr>
              <a:spLocks/>
            </p:cNvSpPr>
            <p:nvPr/>
          </p:nvSpPr>
          <p:spPr bwMode="auto">
            <a:xfrm>
              <a:off x="1430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8" name="Freeform 825"/>
            <p:cNvSpPr>
              <a:spLocks/>
            </p:cNvSpPr>
            <p:nvPr/>
          </p:nvSpPr>
          <p:spPr bwMode="auto">
            <a:xfrm>
              <a:off x="1309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9" name="Freeform 826"/>
            <p:cNvSpPr>
              <a:spLocks/>
            </p:cNvSpPr>
            <p:nvPr/>
          </p:nvSpPr>
          <p:spPr bwMode="auto">
            <a:xfrm>
              <a:off x="1309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0" name="Freeform 827"/>
            <p:cNvSpPr>
              <a:spLocks/>
            </p:cNvSpPr>
            <p:nvPr/>
          </p:nvSpPr>
          <p:spPr bwMode="auto">
            <a:xfrm>
              <a:off x="1309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1" name="Freeform 828"/>
            <p:cNvSpPr>
              <a:spLocks/>
            </p:cNvSpPr>
            <p:nvPr/>
          </p:nvSpPr>
          <p:spPr bwMode="auto">
            <a:xfrm>
              <a:off x="1309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2" name="Freeform 829"/>
            <p:cNvSpPr>
              <a:spLocks/>
            </p:cNvSpPr>
            <p:nvPr/>
          </p:nvSpPr>
          <p:spPr bwMode="auto">
            <a:xfrm>
              <a:off x="1309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3" name="Freeform 830"/>
            <p:cNvSpPr>
              <a:spLocks/>
            </p:cNvSpPr>
            <p:nvPr/>
          </p:nvSpPr>
          <p:spPr bwMode="auto">
            <a:xfrm>
              <a:off x="1309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4" name="Freeform 831"/>
            <p:cNvSpPr>
              <a:spLocks/>
            </p:cNvSpPr>
            <p:nvPr/>
          </p:nvSpPr>
          <p:spPr bwMode="auto">
            <a:xfrm>
              <a:off x="1430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5" name="Rectangle 832"/>
            <p:cNvSpPr>
              <a:spLocks noChangeArrowheads="1"/>
            </p:cNvSpPr>
            <p:nvPr/>
          </p:nvSpPr>
          <p:spPr bwMode="auto">
            <a:xfrm>
              <a:off x="1430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26" name="Freeform 833"/>
            <p:cNvSpPr>
              <a:spLocks/>
            </p:cNvSpPr>
            <p:nvPr/>
          </p:nvSpPr>
          <p:spPr bwMode="auto">
            <a:xfrm>
              <a:off x="1430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7" name="Rectangle 834"/>
            <p:cNvSpPr>
              <a:spLocks noChangeArrowheads="1"/>
            </p:cNvSpPr>
            <p:nvPr/>
          </p:nvSpPr>
          <p:spPr bwMode="auto">
            <a:xfrm>
              <a:off x="1430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28" name="Freeform 835"/>
            <p:cNvSpPr>
              <a:spLocks/>
            </p:cNvSpPr>
            <p:nvPr/>
          </p:nvSpPr>
          <p:spPr bwMode="auto">
            <a:xfrm>
              <a:off x="1430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9" name="Rectangle 836"/>
            <p:cNvSpPr>
              <a:spLocks noChangeArrowheads="1"/>
            </p:cNvSpPr>
            <p:nvPr/>
          </p:nvSpPr>
          <p:spPr bwMode="auto">
            <a:xfrm>
              <a:off x="1430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30" name="Freeform 837"/>
            <p:cNvSpPr>
              <a:spLocks/>
            </p:cNvSpPr>
            <p:nvPr/>
          </p:nvSpPr>
          <p:spPr bwMode="auto">
            <a:xfrm>
              <a:off x="1309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1" name="Freeform 838"/>
            <p:cNvSpPr>
              <a:spLocks/>
            </p:cNvSpPr>
            <p:nvPr/>
          </p:nvSpPr>
          <p:spPr bwMode="auto">
            <a:xfrm>
              <a:off x="1309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2" name="Freeform 839"/>
            <p:cNvSpPr>
              <a:spLocks/>
            </p:cNvSpPr>
            <p:nvPr/>
          </p:nvSpPr>
          <p:spPr bwMode="auto">
            <a:xfrm>
              <a:off x="1309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3" name="Freeform 840"/>
            <p:cNvSpPr>
              <a:spLocks/>
            </p:cNvSpPr>
            <p:nvPr/>
          </p:nvSpPr>
          <p:spPr bwMode="auto">
            <a:xfrm>
              <a:off x="1309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4" name="Freeform 841"/>
            <p:cNvSpPr>
              <a:spLocks/>
            </p:cNvSpPr>
            <p:nvPr/>
          </p:nvSpPr>
          <p:spPr bwMode="auto">
            <a:xfrm>
              <a:off x="1309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5" name="Freeform 842"/>
            <p:cNvSpPr>
              <a:spLocks/>
            </p:cNvSpPr>
            <p:nvPr/>
          </p:nvSpPr>
          <p:spPr bwMode="auto">
            <a:xfrm>
              <a:off x="1309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6" name="Freeform 843"/>
            <p:cNvSpPr>
              <a:spLocks/>
            </p:cNvSpPr>
            <p:nvPr/>
          </p:nvSpPr>
          <p:spPr bwMode="auto">
            <a:xfrm>
              <a:off x="1315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7" name="Freeform 844"/>
            <p:cNvSpPr>
              <a:spLocks/>
            </p:cNvSpPr>
            <p:nvPr/>
          </p:nvSpPr>
          <p:spPr bwMode="auto">
            <a:xfrm>
              <a:off x="1312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8" name="Freeform 845"/>
            <p:cNvSpPr>
              <a:spLocks/>
            </p:cNvSpPr>
            <p:nvPr/>
          </p:nvSpPr>
          <p:spPr bwMode="auto">
            <a:xfrm>
              <a:off x="1315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9" name="Freeform 846"/>
            <p:cNvSpPr>
              <a:spLocks/>
            </p:cNvSpPr>
            <p:nvPr/>
          </p:nvSpPr>
          <p:spPr bwMode="auto">
            <a:xfrm>
              <a:off x="1317" y="3736"/>
              <a:ext cx="10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0" name="Freeform 847"/>
            <p:cNvSpPr>
              <a:spLocks/>
            </p:cNvSpPr>
            <p:nvPr/>
          </p:nvSpPr>
          <p:spPr bwMode="auto">
            <a:xfrm>
              <a:off x="1320" y="3738"/>
              <a:ext cx="7" cy="4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0 w 10"/>
                <a:gd name="T5" fmla="*/ 0 h 10"/>
                <a:gd name="T6" fmla="*/ 1 w 10"/>
                <a:gd name="T7" fmla="*/ 0 h 10"/>
                <a:gd name="T8" fmla="*/ 1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1" name="Freeform 848"/>
            <p:cNvSpPr>
              <a:spLocks/>
            </p:cNvSpPr>
            <p:nvPr/>
          </p:nvSpPr>
          <p:spPr bwMode="auto">
            <a:xfrm>
              <a:off x="1403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2" name="Freeform 849"/>
            <p:cNvSpPr>
              <a:spLocks/>
            </p:cNvSpPr>
            <p:nvPr/>
          </p:nvSpPr>
          <p:spPr bwMode="auto">
            <a:xfrm>
              <a:off x="1411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2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3" name="Freeform 850"/>
            <p:cNvSpPr>
              <a:spLocks/>
            </p:cNvSpPr>
            <p:nvPr/>
          </p:nvSpPr>
          <p:spPr bwMode="auto">
            <a:xfrm>
              <a:off x="1407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4" name="Freeform 851"/>
            <p:cNvSpPr>
              <a:spLocks/>
            </p:cNvSpPr>
            <p:nvPr/>
          </p:nvSpPr>
          <p:spPr bwMode="auto">
            <a:xfrm>
              <a:off x="1309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5" name="Freeform 852"/>
            <p:cNvSpPr>
              <a:spLocks/>
            </p:cNvSpPr>
            <p:nvPr/>
          </p:nvSpPr>
          <p:spPr bwMode="auto">
            <a:xfrm>
              <a:off x="1309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6" name="Freeform 853"/>
            <p:cNvSpPr>
              <a:spLocks/>
            </p:cNvSpPr>
            <p:nvPr/>
          </p:nvSpPr>
          <p:spPr bwMode="auto">
            <a:xfrm>
              <a:off x="1309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7" name="Freeform 854"/>
            <p:cNvSpPr>
              <a:spLocks/>
            </p:cNvSpPr>
            <p:nvPr/>
          </p:nvSpPr>
          <p:spPr bwMode="auto">
            <a:xfrm>
              <a:off x="1309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8" name="Freeform 855"/>
            <p:cNvSpPr>
              <a:spLocks/>
            </p:cNvSpPr>
            <p:nvPr/>
          </p:nvSpPr>
          <p:spPr bwMode="auto">
            <a:xfrm>
              <a:off x="1309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9" name="Freeform 856"/>
            <p:cNvSpPr>
              <a:spLocks/>
            </p:cNvSpPr>
            <p:nvPr/>
          </p:nvSpPr>
          <p:spPr bwMode="auto">
            <a:xfrm>
              <a:off x="1309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0" name="Freeform 857"/>
            <p:cNvSpPr>
              <a:spLocks/>
            </p:cNvSpPr>
            <p:nvPr/>
          </p:nvSpPr>
          <p:spPr bwMode="auto">
            <a:xfrm>
              <a:off x="1309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1" name="Freeform 858"/>
            <p:cNvSpPr>
              <a:spLocks/>
            </p:cNvSpPr>
            <p:nvPr/>
          </p:nvSpPr>
          <p:spPr bwMode="auto">
            <a:xfrm>
              <a:off x="1309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2" name="Freeform 859"/>
            <p:cNvSpPr>
              <a:spLocks/>
            </p:cNvSpPr>
            <p:nvPr/>
          </p:nvSpPr>
          <p:spPr bwMode="auto">
            <a:xfrm>
              <a:off x="1309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3" name="Freeform 860"/>
            <p:cNvSpPr>
              <a:spLocks/>
            </p:cNvSpPr>
            <p:nvPr/>
          </p:nvSpPr>
          <p:spPr bwMode="auto">
            <a:xfrm>
              <a:off x="1309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4" name="Freeform 861"/>
            <p:cNvSpPr>
              <a:spLocks/>
            </p:cNvSpPr>
            <p:nvPr/>
          </p:nvSpPr>
          <p:spPr bwMode="auto">
            <a:xfrm>
              <a:off x="1309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5" name="Freeform 862"/>
            <p:cNvSpPr>
              <a:spLocks/>
            </p:cNvSpPr>
            <p:nvPr/>
          </p:nvSpPr>
          <p:spPr bwMode="auto">
            <a:xfrm>
              <a:off x="1309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6" name="Freeform 863"/>
            <p:cNvSpPr>
              <a:spLocks/>
            </p:cNvSpPr>
            <p:nvPr/>
          </p:nvSpPr>
          <p:spPr bwMode="auto">
            <a:xfrm>
              <a:off x="1430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7" name="Rectangle 864"/>
            <p:cNvSpPr>
              <a:spLocks noChangeArrowheads="1"/>
            </p:cNvSpPr>
            <p:nvPr/>
          </p:nvSpPr>
          <p:spPr bwMode="auto">
            <a:xfrm>
              <a:off x="1430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58" name="Freeform 865"/>
            <p:cNvSpPr>
              <a:spLocks/>
            </p:cNvSpPr>
            <p:nvPr/>
          </p:nvSpPr>
          <p:spPr bwMode="auto">
            <a:xfrm>
              <a:off x="1430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9" name="Rectangle 866"/>
            <p:cNvSpPr>
              <a:spLocks noChangeArrowheads="1"/>
            </p:cNvSpPr>
            <p:nvPr/>
          </p:nvSpPr>
          <p:spPr bwMode="auto">
            <a:xfrm>
              <a:off x="1430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60" name="Freeform 867"/>
            <p:cNvSpPr>
              <a:spLocks/>
            </p:cNvSpPr>
            <p:nvPr/>
          </p:nvSpPr>
          <p:spPr bwMode="auto">
            <a:xfrm>
              <a:off x="1430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1" name="Freeform 868"/>
            <p:cNvSpPr>
              <a:spLocks/>
            </p:cNvSpPr>
            <p:nvPr/>
          </p:nvSpPr>
          <p:spPr bwMode="auto">
            <a:xfrm>
              <a:off x="1430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2" name="Rectangle 869"/>
            <p:cNvSpPr>
              <a:spLocks noChangeArrowheads="1"/>
            </p:cNvSpPr>
            <p:nvPr/>
          </p:nvSpPr>
          <p:spPr bwMode="auto">
            <a:xfrm>
              <a:off x="1430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63" name="Freeform 870"/>
            <p:cNvSpPr>
              <a:spLocks/>
            </p:cNvSpPr>
            <p:nvPr/>
          </p:nvSpPr>
          <p:spPr bwMode="auto">
            <a:xfrm>
              <a:off x="1430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4" name="Freeform 871"/>
            <p:cNvSpPr>
              <a:spLocks/>
            </p:cNvSpPr>
            <p:nvPr/>
          </p:nvSpPr>
          <p:spPr bwMode="auto">
            <a:xfrm>
              <a:off x="1430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5" name="Freeform 872"/>
            <p:cNvSpPr>
              <a:spLocks/>
            </p:cNvSpPr>
            <p:nvPr/>
          </p:nvSpPr>
          <p:spPr bwMode="auto">
            <a:xfrm>
              <a:off x="1430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6" name="Freeform 873"/>
            <p:cNvSpPr>
              <a:spLocks/>
            </p:cNvSpPr>
            <p:nvPr/>
          </p:nvSpPr>
          <p:spPr bwMode="auto">
            <a:xfrm>
              <a:off x="1430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7" name="Freeform 874"/>
            <p:cNvSpPr>
              <a:spLocks/>
            </p:cNvSpPr>
            <p:nvPr/>
          </p:nvSpPr>
          <p:spPr bwMode="auto">
            <a:xfrm>
              <a:off x="1430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8" name="Freeform 875"/>
            <p:cNvSpPr>
              <a:spLocks/>
            </p:cNvSpPr>
            <p:nvPr/>
          </p:nvSpPr>
          <p:spPr bwMode="auto">
            <a:xfrm>
              <a:off x="1309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9" name="Freeform 876"/>
            <p:cNvSpPr>
              <a:spLocks/>
            </p:cNvSpPr>
            <p:nvPr/>
          </p:nvSpPr>
          <p:spPr bwMode="auto">
            <a:xfrm>
              <a:off x="1309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0" name="Freeform 877"/>
            <p:cNvSpPr>
              <a:spLocks/>
            </p:cNvSpPr>
            <p:nvPr/>
          </p:nvSpPr>
          <p:spPr bwMode="auto">
            <a:xfrm>
              <a:off x="1309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1" name="Freeform 878"/>
            <p:cNvSpPr>
              <a:spLocks/>
            </p:cNvSpPr>
            <p:nvPr/>
          </p:nvSpPr>
          <p:spPr bwMode="auto">
            <a:xfrm>
              <a:off x="1309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2" name="Freeform 879"/>
            <p:cNvSpPr>
              <a:spLocks/>
            </p:cNvSpPr>
            <p:nvPr/>
          </p:nvSpPr>
          <p:spPr bwMode="auto">
            <a:xfrm>
              <a:off x="1309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3" name="Freeform 880"/>
            <p:cNvSpPr>
              <a:spLocks/>
            </p:cNvSpPr>
            <p:nvPr/>
          </p:nvSpPr>
          <p:spPr bwMode="auto">
            <a:xfrm>
              <a:off x="1309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4" name="Freeform 881"/>
            <p:cNvSpPr>
              <a:spLocks/>
            </p:cNvSpPr>
            <p:nvPr/>
          </p:nvSpPr>
          <p:spPr bwMode="auto">
            <a:xfrm>
              <a:off x="1309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5" name="Freeform 882"/>
            <p:cNvSpPr>
              <a:spLocks/>
            </p:cNvSpPr>
            <p:nvPr/>
          </p:nvSpPr>
          <p:spPr bwMode="auto">
            <a:xfrm>
              <a:off x="1309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6" name="Freeform 883"/>
            <p:cNvSpPr>
              <a:spLocks/>
            </p:cNvSpPr>
            <p:nvPr/>
          </p:nvSpPr>
          <p:spPr bwMode="auto">
            <a:xfrm>
              <a:off x="1309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7" name="Freeform 884"/>
            <p:cNvSpPr>
              <a:spLocks/>
            </p:cNvSpPr>
            <p:nvPr/>
          </p:nvSpPr>
          <p:spPr bwMode="auto">
            <a:xfrm>
              <a:off x="1309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8" name="Freeform 885"/>
            <p:cNvSpPr>
              <a:spLocks/>
            </p:cNvSpPr>
            <p:nvPr/>
          </p:nvSpPr>
          <p:spPr bwMode="auto">
            <a:xfrm>
              <a:off x="1309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9" name="Freeform 886"/>
            <p:cNvSpPr>
              <a:spLocks/>
            </p:cNvSpPr>
            <p:nvPr/>
          </p:nvSpPr>
          <p:spPr bwMode="auto">
            <a:xfrm>
              <a:off x="1309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42" name="Group 887"/>
          <p:cNvGrpSpPr>
            <a:grpSpLocks/>
          </p:cNvGrpSpPr>
          <p:nvPr/>
        </p:nvGrpSpPr>
        <p:grpSpPr bwMode="auto">
          <a:xfrm>
            <a:off x="3378204" y="5407025"/>
            <a:ext cx="385763" cy="527051"/>
            <a:chOff x="1698" y="3670"/>
            <a:chExt cx="204" cy="170"/>
          </a:xfrm>
        </p:grpSpPr>
        <p:sp>
          <p:nvSpPr>
            <p:cNvPr id="13914" name="Freeform 888"/>
            <p:cNvSpPr>
              <a:spLocks/>
            </p:cNvSpPr>
            <p:nvPr/>
          </p:nvSpPr>
          <p:spPr bwMode="auto">
            <a:xfrm>
              <a:off x="1855" y="3830"/>
              <a:ext cx="7" cy="9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5" name="Freeform 889"/>
            <p:cNvSpPr>
              <a:spLocks/>
            </p:cNvSpPr>
            <p:nvPr/>
          </p:nvSpPr>
          <p:spPr bwMode="auto">
            <a:xfrm>
              <a:off x="1815" y="3835"/>
              <a:ext cx="40" cy="4"/>
            </a:xfrm>
            <a:custGeom>
              <a:avLst/>
              <a:gdLst>
                <a:gd name="T0" fmla="*/ 0 w 40"/>
                <a:gd name="T1" fmla="*/ 2 h 4"/>
                <a:gd name="T2" fmla="*/ 40 w 40"/>
                <a:gd name="T3" fmla="*/ 4 h 4"/>
                <a:gd name="T4" fmla="*/ 40 w 40"/>
                <a:gd name="T5" fmla="*/ 2 h 4"/>
                <a:gd name="T6" fmla="*/ 0 w 40"/>
                <a:gd name="T7" fmla="*/ 0 h 4"/>
                <a:gd name="T8" fmla="*/ 0 w 4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"/>
                <a:gd name="T17" fmla="*/ 40 w 4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">
                  <a:moveTo>
                    <a:pt x="0" y="2"/>
                  </a:moveTo>
                  <a:lnTo>
                    <a:pt x="40" y="4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6" name="Freeform 890"/>
            <p:cNvSpPr>
              <a:spLocks/>
            </p:cNvSpPr>
            <p:nvPr/>
          </p:nvSpPr>
          <p:spPr bwMode="auto">
            <a:xfrm>
              <a:off x="1827" y="3829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7" name="Freeform 891"/>
            <p:cNvSpPr>
              <a:spLocks/>
            </p:cNvSpPr>
            <p:nvPr/>
          </p:nvSpPr>
          <p:spPr bwMode="auto">
            <a:xfrm>
              <a:off x="1809" y="3827"/>
              <a:ext cx="29" cy="7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8" name="Freeform 892"/>
            <p:cNvSpPr>
              <a:spLocks/>
            </p:cNvSpPr>
            <p:nvPr/>
          </p:nvSpPr>
          <p:spPr bwMode="auto">
            <a:xfrm>
              <a:off x="1896" y="3793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9" name="Freeform 893"/>
            <p:cNvSpPr>
              <a:spLocks/>
            </p:cNvSpPr>
            <p:nvPr/>
          </p:nvSpPr>
          <p:spPr bwMode="auto">
            <a:xfrm>
              <a:off x="1866" y="3797"/>
              <a:ext cx="30" cy="3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3 h 3"/>
                <a:gd name="T4" fmla="*/ 30 w 30"/>
                <a:gd name="T5" fmla="*/ 2 h 3"/>
                <a:gd name="T6" fmla="*/ 0 w 30"/>
                <a:gd name="T7" fmla="*/ 0 h 3"/>
                <a:gd name="T8" fmla="*/ 0 w 30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"/>
                <a:gd name="T17" fmla="*/ 30 w 3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">
                  <a:moveTo>
                    <a:pt x="0" y="2"/>
                  </a:moveTo>
                  <a:lnTo>
                    <a:pt x="30" y="3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0" name="Freeform 894"/>
            <p:cNvSpPr>
              <a:spLocks/>
            </p:cNvSpPr>
            <p:nvPr/>
          </p:nvSpPr>
          <p:spPr bwMode="auto">
            <a:xfrm>
              <a:off x="1875" y="3793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1" name="Freeform 895"/>
            <p:cNvSpPr>
              <a:spLocks/>
            </p:cNvSpPr>
            <p:nvPr/>
          </p:nvSpPr>
          <p:spPr bwMode="auto">
            <a:xfrm>
              <a:off x="1862" y="3791"/>
              <a:ext cx="21" cy="5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2" name="Freeform 896"/>
            <p:cNvSpPr>
              <a:spLocks/>
            </p:cNvSpPr>
            <p:nvPr/>
          </p:nvSpPr>
          <p:spPr bwMode="auto">
            <a:xfrm>
              <a:off x="1700" y="3681"/>
              <a:ext cx="124" cy="150"/>
            </a:xfrm>
            <a:custGeom>
              <a:avLst/>
              <a:gdLst>
                <a:gd name="T0" fmla="*/ 124 w 124"/>
                <a:gd name="T1" fmla="*/ 1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1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1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3" name="Freeform 897"/>
            <p:cNvSpPr>
              <a:spLocks/>
            </p:cNvSpPr>
            <p:nvPr/>
          </p:nvSpPr>
          <p:spPr bwMode="auto">
            <a:xfrm>
              <a:off x="1700" y="3822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4" name="Freeform 898"/>
            <p:cNvSpPr>
              <a:spLocks/>
            </p:cNvSpPr>
            <p:nvPr/>
          </p:nvSpPr>
          <p:spPr bwMode="auto">
            <a:xfrm>
              <a:off x="1703" y="3683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5" name="Freeform 899"/>
            <p:cNvSpPr>
              <a:spLocks/>
            </p:cNvSpPr>
            <p:nvPr/>
          </p:nvSpPr>
          <p:spPr bwMode="auto">
            <a:xfrm>
              <a:off x="1706" y="3683"/>
              <a:ext cx="115" cy="6"/>
            </a:xfrm>
            <a:custGeom>
              <a:avLst/>
              <a:gdLst>
                <a:gd name="T0" fmla="*/ 115 w 115"/>
                <a:gd name="T1" fmla="*/ 2 h 6"/>
                <a:gd name="T2" fmla="*/ 0 w 115"/>
                <a:gd name="T3" fmla="*/ 0 h 6"/>
                <a:gd name="T4" fmla="*/ 0 w 115"/>
                <a:gd name="T5" fmla="*/ 5 h 6"/>
                <a:gd name="T6" fmla="*/ 111 w 115"/>
                <a:gd name="T7" fmla="*/ 6 h 6"/>
                <a:gd name="T8" fmla="*/ 115 w 115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"/>
                <a:gd name="T17" fmla="*/ 115 w 11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6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6" name="Freeform 900"/>
            <p:cNvSpPr>
              <a:spLocks/>
            </p:cNvSpPr>
            <p:nvPr/>
          </p:nvSpPr>
          <p:spPr bwMode="auto">
            <a:xfrm>
              <a:off x="1721" y="3725"/>
              <a:ext cx="1" cy="21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20 h 21"/>
                <a:gd name="T4" fmla="*/ 1 w 1"/>
                <a:gd name="T5" fmla="*/ 21 h 21"/>
                <a:gd name="T6" fmla="*/ 1 w 1"/>
                <a:gd name="T7" fmla="*/ 0 h 21"/>
                <a:gd name="T8" fmla="*/ 0 w 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1"/>
                <a:gd name="T17" fmla="*/ 1 w 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1">
                  <a:moveTo>
                    <a:pt x="0" y="0"/>
                  </a:moveTo>
                  <a:lnTo>
                    <a:pt x="0" y="20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7" name="Freeform 901"/>
            <p:cNvSpPr>
              <a:spLocks/>
            </p:cNvSpPr>
            <p:nvPr/>
          </p:nvSpPr>
          <p:spPr bwMode="auto">
            <a:xfrm>
              <a:off x="1722" y="3725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8" name="Rectangle 902"/>
            <p:cNvSpPr>
              <a:spLocks noChangeArrowheads="1"/>
            </p:cNvSpPr>
            <p:nvPr/>
          </p:nvSpPr>
          <p:spPr bwMode="auto">
            <a:xfrm>
              <a:off x="1722" y="3689"/>
              <a:ext cx="7" cy="36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29" name="Freeform 903"/>
            <p:cNvSpPr>
              <a:spLocks/>
            </p:cNvSpPr>
            <p:nvPr/>
          </p:nvSpPr>
          <p:spPr bwMode="auto">
            <a:xfrm>
              <a:off x="1729" y="3689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6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0" name="Rectangle 904"/>
            <p:cNvSpPr>
              <a:spLocks noChangeArrowheads="1"/>
            </p:cNvSpPr>
            <p:nvPr/>
          </p:nvSpPr>
          <p:spPr bwMode="auto">
            <a:xfrm>
              <a:off x="1706" y="3745"/>
              <a:ext cx="5" cy="78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31" name="Freeform 905"/>
            <p:cNvSpPr>
              <a:spLocks/>
            </p:cNvSpPr>
            <p:nvPr/>
          </p:nvSpPr>
          <p:spPr bwMode="auto">
            <a:xfrm>
              <a:off x="1711" y="3745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8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2" name="Freeform 906"/>
            <p:cNvSpPr>
              <a:spLocks/>
            </p:cNvSpPr>
            <p:nvPr/>
          </p:nvSpPr>
          <p:spPr bwMode="auto">
            <a:xfrm>
              <a:off x="1821" y="3682"/>
              <a:ext cx="9" cy="156"/>
            </a:xfrm>
            <a:custGeom>
              <a:avLst/>
              <a:gdLst>
                <a:gd name="T0" fmla="*/ 3 w 9"/>
                <a:gd name="T1" fmla="*/ 0 h 156"/>
                <a:gd name="T2" fmla="*/ 3 w 9"/>
                <a:gd name="T3" fmla="*/ 3 h 156"/>
                <a:gd name="T4" fmla="*/ 0 w 9"/>
                <a:gd name="T5" fmla="*/ 7 h 156"/>
                <a:gd name="T6" fmla="*/ 0 w 9"/>
                <a:gd name="T7" fmla="*/ 156 h 156"/>
                <a:gd name="T8" fmla="*/ 9 w 9"/>
                <a:gd name="T9" fmla="*/ 151 h 156"/>
                <a:gd name="T10" fmla="*/ 9 w 9"/>
                <a:gd name="T11" fmla="*/ 0 h 156"/>
                <a:gd name="T12" fmla="*/ 3 w 9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6"/>
                <a:gd name="T23" fmla="*/ 9 w 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6">
                  <a:moveTo>
                    <a:pt x="3" y="0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6"/>
                  </a:lnTo>
                  <a:lnTo>
                    <a:pt x="9" y="151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3" name="Freeform 907"/>
            <p:cNvSpPr>
              <a:spLocks/>
            </p:cNvSpPr>
            <p:nvPr/>
          </p:nvSpPr>
          <p:spPr bwMode="auto">
            <a:xfrm>
              <a:off x="1830" y="3671"/>
              <a:ext cx="69" cy="162"/>
            </a:xfrm>
            <a:custGeom>
              <a:avLst/>
              <a:gdLst>
                <a:gd name="T0" fmla="*/ 0 w 69"/>
                <a:gd name="T1" fmla="*/ 11 h 162"/>
                <a:gd name="T2" fmla="*/ 0 w 69"/>
                <a:gd name="T3" fmla="*/ 162 h 162"/>
                <a:gd name="T4" fmla="*/ 69 w 69"/>
                <a:gd name="T5" fmla="*/ 108 h 162"/>
                <a:gd name="T6" fmla="*/ 69 w 69"/>
                <a:gd name="T7" fmla="*/ 0 h 162"/>
                <a:gd name="T8" fmla="*/ 0 w 69"/>
                <a:gd name="T9" fmla="*/ 1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2"/>
                <a:gd name="T17" fmla="*/ 69 w 69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2">
                  <a:moveTo>
                    <a:pt x="0" y="11"/>
                  </a:moveTo>
                  <a:lnTo>
                    <a:pt x="0" y="162"/>
                  </a:lnTo>
                  <a:lnTo>
                    <a:pt x="69" y="108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4" name="Freeform 908"/>
            <p:cNvSpPr>
              <a:spLocks/>
            </p:cNvSpPr>
            <p:nvPr/>
          </p:nvSpPr>
          <p:spPr bwMode="auto">
            <a:xfrm>
              <a:off x="1819" y="3689"/>
              <a:ext cx="2" cy="150"/>
            </a:xfrm>
            <a:custGeom>
              <a:avLst/>
              <a:gdLst>
                <a:gd name="T0" fmla="*/ 0 w 2"/>
                <a:gd name="T1" fmla="*/ 2 h 150"/>
                <a:gd name="T2" fmla="*/ 0 w 2"/>
                <a:gd name="T3" fmla="*/ 150 h 150"/>
                <a:gd name="T4" fmla="*/ 2 w 2"/>
                <a:gd name="T5" fmla="*/ 149 h 150"/>
                <a:gd name="T6" fmla="*/ 2 w 2"/>
                <a:gd name="T7" fmla="*/ 0 h 150"/>
                <a:gd name="T8" fmla="*/ 0 w 2"/>
                <a:gd name="T9" fmla="*/ 2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0"/>
                <a:gd name="T17" fmla="*/ 2 w 2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0">
                  <a:moveTo>
                    <a:pt x="0" y="2"/>
                  </a:moveTo>
                  <a:lnTo>
                    <a:pt x="0" y="150"/>
                  </a:lnTo>
                  <a:lnTo>
                    <a:pt x="2" y="14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5" name="Freeform 909"/>
            <p:cNvSpPr>
              <a:spLocks/>
            </p:cNvSpPr>
            <p:nvPr/>
          </p:nvSpPr>
          <p:spPr bwMode="auto">
            <a:xfrm>
              <a:off x="1698" y="3686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6" name="Freeform 910"/>
            <p:cNvSpPr>
              <a:spLocks/>
            </p:cNvSpPr>
            <p:nvPr/>
          </p:nvSpPr>
          <p:spPr bwMode="auto">
            <a:xfrm>
              <a:off x="1698" y="3693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7" name="Freeform 911"/>
            <p:cNvSpPr>
              <a:spLocks/>
            </p:cNvSpPr>
            <p:nvPr/>
          </p:nvSpPr>
          <p:spPr bwMode="auto">
            <a:xfrm>
              <a:off x="1698" y="3700"/>
              <a:ext cx="123" cy="7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8" name="Freeform 912"/>
            <p:cNvSpPr>
              <a:spLocks/>
            </p:cNvSpPr>
            <p:nvPr/>
          </p:nvSpPr>
          <p:spPr bwMode="auto">
            <a:xfrm>
              <a:off x="1698" y="3708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9" name="Freeform 913"/>
            <p:cNvSpPr>
              <a:spLocks/>
            </p:cNvSpPr>
            <p:nvPr/>
          </p:nvSpPr>
          <p:spPr bwMode="auto">
            <a:xfrm>
              <a:off x="1698" y="3715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0" name="Freeform 914"/>
            <p:cNvSpPr>
              <a:spLocks/>
            </p:cNvSpPr>
            <p:nvPr/>
          </p:nvSpPr>
          <p:spPr bwMode="auto">
            <a:xfrm>
              <a:off x="1698" y="3722"/>
              <a:ext cx="123" cy="7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1" name="Rectangle 915"/>
            <p:cNvSpPr>
              <a:spLocks noChangeArrowheads="1"/>
            </p:cNvSpPr>
            <p:nvPr/>
          </p:nvSpPr>
          <p:spPr bwMode="auto">
            <a:xfrm>
              <a:off x="1819" y="3688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42" name="Freeform 916"/>
            <p:cNvSpPr>
              <a:spLocks/>
            </p:cNvSpPr>
            <p:nvPr/>
          </p:nvSpPr>
          <p:spPr bwMode="auto">
            <a:xfrm>
              <a:off x="1819" y="3695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3" name="Freeform 917"/>
            <p:cNvSpPr>
              <a:spLocks/>
            </p:cNvSpPr>
            <p:nvPr/>
          </p:nvSpPr>
          <p:spPr bwMode="auto">
            <a:xfrm>
              <a:off x="1819" y="370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4" name="Rectangle 918"/>
            <p:cNvSpPr>
              <a:spLocks noChangeArrowheads="1"/>
            </p:cNvSpPr>
            <p:nvPr/>
          </p:nvSpPr>
          <p:spPr bwMode="auto">
            <a:xfrm>
              <a:off x="1819" y="371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45" name="Freeform 919"/>
            <p:cNvSpPr>
              <a:spLocks/>
            </p:cNvSpPr>
            <p:nvPr/>
          </p:nvSpPr>
          <p:spPr bwMode="auto">
            <a:xfrm>
              <a:off x="1819" y="371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6" name="Rectangle 920"/>
            <p:cNvSpPr>
              <a:spLocks noChangeArrowheads="1"/>
            </p:cNvSpPr>
            <p:nvPr/>
          </p:nvSpPr>
          <p:spPr bwMode="auto">
            <a:xfrm>
              <a:off x="1819" y="372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47" name="Freeform 921"/>
            <p:cNvSpPr>
              <a:spLocks/>
            </p:cNvSpPr>
            <p:nvPr/>
          </p:nvSpPr>
          <p:spPr bwMode="auto">
            <a:xfrm>
              <a:off x="1698" y="3686"/>
              <a:ext cx="121" cy="6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8" name="Freeform 922"/>
            <p:cNvSpPr>
              <a:spLocks/>
            </p:cNvSpPr>
            <p:nvPr/>
          </p:nvSpPr>
          <p:spPr bwMode="auto">
            <a:xfrm>
              <a:off x="1698" y="3694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9" name="Freeform 923"/>
            <p:cNvSpPr>
              <a:spLocks/>
            </p:cNvSpPr>
            <p:nvPr/>
          </p:nvSpPr>
          <p:spPr bwMode="auto">
            <a:xfrm>
              <a:off x="1698" y="3701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0" name="Freeform 924"/>
            <p:cNvSpPr>
              <a:spLocks/>
            </p:cNvSpPr>
            <p:nvPr/>
          </p:nvSpPr>
          <p:spPr bwMode="auto">
            <a:xfrm>
              <a:off x="1698" y="3708"/>
              <a:ext cx="121" cy="6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1" name="Freeform 925"/>
            <p:cNvSpPr>
              <a:spLocks/>
            </p:cNvSpPr>
            <p:nvPr/>
          </p:nvSpPr>
          <p:spPr bwMode="auto">
            <a:xfrm>
              <a:off x="1698" y="3715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2" name="Freeform 926"/>
            <p:cNvSpPr>
              <a:spLocks/>
            </p:cNvSpPr>
            <p:nvPr/>
          </p:nvSpPr>
          <p:spPr bwMode="auto">
            <a:xfrm>
              <a:off x="1698" y="3722"/>
              <a:ext cx="121" cy="7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3" name="Freeform 927"/>
            <p:cNvSpPr>
              <a:spLocks/>
            </p:cNvSpPr>
            <p:nvPr/>
          </p:nvSpPr>
          <p:spPr bwMode="auto">
            <a:xfrm>
              <a:off x="1704" y="3670"/>
              <a:ext cx="195" cy="12"/>
            </a:xfrm>
            <a:custGeom>
              <a:avLst/>
              <a:gdLst>
                <a:gd name="T0" fmla="*/ 0 w 195"/>
                <a:gd name="T1" fmla="*/ 11 h 12"/>
                <a:gd name="T2" fmla="*/ 105 w 195"/>
                <a:gd name="T3" fmla="*/ 0 h 12"/>
                <a:gd name="T4" fmla="*/ 195 w 195"/>
                <a:gd name="T5" fmla="*/ 1 h 12"/>
                <a:gd name="T6" fmla="*/ 120 w 195"/>
                <a:gd name="T7" fmla="*/ 12 h 12"/>
                <a:gd name="T8" fmla="*/ 0 w 195"/>
                <a:gd name="T9" fmla="*/ 1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2"/>
                <a:gd name="T17" fmla="*/ 195 w 19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2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4" name="Freeform 928"/>
            <p:cNvSpPr>
              <a:spLocks/>
            </p:cNvSpPr>
            <p:nvPr/>
          </p:nvSpPr>
          <p:spPr bwMode="auto">
            <a:xfrm>
              <a:off x="1701" y="3729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5" name="Freeform 929"/>
            <p:cNvSpPr>
              <a:spLocks/>
            </p:cNvSpPr>
            <p:nvPr/>
          </p:nvSpPr>
          <p:spPr bwMode="auto">
            <a:xfrm>
              <a:off x="1704" y="3731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6" name="Freeform 930"/>
            <p:cNvSpPr>
              <a:spLocks/>
            </p:cNvSpPr>
            <p:nvPr/>
          </p:nvSpPr>
          <p:spPr bwMode="auto">
            <a:xfrm>
              <a:off x="1706" y="3731"/>
              <a:ext cx="10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7" name="Freeform 931"/>
            <p:cNvSpPr>
              <a:spLocks/>
            </p:cNvSpPr>
            <p:nvPr/>
          </p:nvSpPr>
          <p:spPr bwMode="auto">
            <a:xfrm>
              <a:off x="1708" y="3732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8" name="Freeform 932"/>
            <p:cNvSpPr>
              <a:spLocks/>
            </p:cNvSpPr>
            <p:nvPr/>
          </p:nvSpPr>
          <p:spPr bwMode="auto">
            <a:xfrm>
              <a:off x="1792" y="3737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9" name="Freeform 933"/>
            <p:cNvSpPr>
              <a:spLocks/>
            </p:cNvSpPr>
            <p:nvPr/>
          </p:nvSpPr>
          <p:spPr bwMode="auto">
            <a:xfrm>
              <a:off x="1800" y="3737"/>
              <a:ext cx="3" cy="2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1 h 4"/>
                <a:gd name="T4" fmla="*/ 1 w 5"/>
                <a:gd name="T5" fmla="*/ 1 h 4"/>
                <a:gd name="T6" fmla="*/ 0 w 5"/>
                <a:gd name="T7" fmla="*/ 1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1 h 4"/>
                <a:gd name="T16" fmla="*/ 1 w 5"/>
                <a:gd name="T17" fmla="*/ 1 h 4"/>
                <a:gd name="T18" fmla="*/ 1 w 5"/>
                <a:gd name="T19" fmla="*/ 1 h 4"/>
                <a:gd name="T20" fmla="*/ 1 w 5"/>
                <a:gd name="T21" fmla="*/ 1 h 4"/>
                <a:gd name="T22" fmla="*/ 1 w 5"/>
                <a:gd name="T23" fmla="*/ 1 h 4"/>
                <a:gd name="T24" fmla="*/ 1 w 5"/>
                <a:gd name="T25" fmla="*/ 1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0" name="Freeform 934"/>
            <p:cNvSpPr>
              <a:spLocks/>
            </p:cNvSpPr>
            <p:nvPr/>
          </p:nvSpPr>
          <p:spPr bwMode="auto">
            <a:xfrm>
              <a:off x="1796" y="3737"/>
              <a:ext cx="4" cy="2"/>
            </a:xfrm>
            <a:custGeom>
              <a:avLst/>
              <a:gdLst>
                <a:gd name="T0" fmla="*/ 2 w 5"/>
                <a:gd name="T1" fmla="*/ 1 h 4"/>
                <a:gd name="T2" fmla="*/ 2 w 5"/>
                <a:gd name="T3" fmla="*/ 1 h 4"/>
                <a:gd name="T4" fmla="*/ 2 w 5"/>
                <a:gd name="T5" fmla="*/ 1 h 4"/>
                <a:gd name="T6" fmla="*/ 1 w 5"/>
                <a:gd name="T7" fmla="*/ 1 h 4"/>
                <a:gd name="T8" fmla="*/ 0 w 5"/>
                <a:gd name="T9" fmla="*/ 1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1 h 4"/>
                <a:gd name="T20" fmla="*/ 2 w 5"/>
                <a:gd name="T21" fmla="*/ 1 h 4"/>
                <a:gd name="T22" fmla="*/ 2 w 5"/>
                <a:gd name="T23" fmla="*/ 1 h 4"/>
                <a:gd name="T24" fmla="*/ 2 w 5"/>
                <a:gd name="T25" fmla="*/ 1 h 4"/>
                <a:gd name="T26" fmla="*/ 2 w 5"/>
                <a:gd name="T27" fmla="*/ 1 h 4"/>
                <a:gd name="T28" fmla="*/ 2 w 5"/>
                <a:gd name="T29" fmla="*/ 1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1" name="Freeform 935"/>
            <p:cNvSpPr>
              <a:spLocks/>
            </p:cNvSpPr>
            <p:nvPr/>
          </p:nvSpPr>
          <p:spPr bwMode="auto">
            <a:xfrm>
              <a:off x="1698" y="3805"/>
              <a:ext cx="123" cy="12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2" name="Freeform 936"/>
            <p:cNvSpPr>
              <a:spLocks/>
            </p:cNvSpPr>
            <p:nvPr/>
          </p:nvSpPr>
          <p:spPr bwMode="auto">
            <a:xfrm>
              <a:off x="1698" y="3812"/>
              <a:ext cx="123" cy="12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3" name="Freeform 937"/>
            <p:cNvSpPr>
              <a:spLocks/>
            </p:cNvSpPr>
            <p:nvPr/>
          </p:nvSpPr>
          <p:spPr bwMode="auto">
            <a:xfrm>
              <a:off x="1698" y="3819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4" name="Freeform 938"/>
            <p:cNvSpPr>
              <a:spLocks/>
            </p:cNvSpPr>
            <p:nvPr/>
          </p:nvSpPr>
          <p:spPr bwMode="auto">
            <a:xfrm>
              <a:off x="1698" y="3778"/>
              <a:ext cx="123" cy="9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5" name="Freeform 939"/>
            <p:cNvSpPr>
              <a:spLocks/>
            </p:cNvSpPr>
            <p:nvPr/>
          </p:nvSpPr>
          <p:spPr bwMode="auto">
            <a:xfrm>
              <a:off x="1698" y="3785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6" name="Freeform 940"/>
            <p:cNvSpPr>
              <a:spLocks/>
            </p:cNvSpPr>
            <p:nvPr/>
          </p:nvSpPr>
          <p:spPr bwMode="auto">
            <a:xfrm>
              <a:off x="1698" y="3791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7" name="Freeform 941"/>
            <p:cNvSpPr>
              <a:spLocks/>
            </p:cNvSpPr>
            <p:nvPr/>
          </p:nvSpPr>
          <p:spPr bwMode="auto">
            <a:xfrm>
              <a:off x="1698" y="3798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8" name="Freeform 942"/>
            <p:cNvSpPr>
              <a:spLocks/>
            </p:cNvSpPr>
            <p:nvPr/>
          </p:nvSpPr>
          <p:spPr bwMode="auto">
            <a:xfrm>
              <a:off x="1698" y="3742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9" name="Freeform 943"/>
            <p:cNvSpPr>
              <a:spLocks/>
            </p:cNvSpPr>
            <p:nvPr/>
          </p:nvSpPr>
          <p:spPr bwMode="auto">
            <a:xfrm>
              <a:off x="1698" y="3749"/>
              <a:ext cx="123" cy="9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0" name="Freeform 944"/>
            <p:cNvSpPr>
              <a:spLocks/>
            </p:cNvSpPr>
            <p:nvPr/>
          </p:nvSpPr>
          <p:spPr bwMode="auto">
            <a:xfrm>
              <a:off x="1698" y="3756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1" name="Freeform 945"/>
            <p:cNvSpPr>
              <a:spLocks/>
            </p:cNvSpPr>
            <p:nvPr/>
          </p:nvSpPr>
          <p:spPr bwMode="auto">
            <a:xfrm>
              <a:off x="1698" y="3764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2" name="Freeform 946"/>
            <p:cNvSpPr>
              <a:spLocks/>
            </p:cNvSpPr>
            <p:nvPr/>
          </p:nvSpPr>
          <p:spPr bwMode="auto">
            <a:xfrm>
              <a:off x="1698" y="3770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3" name="Rectangle 947"/>
            <p:cNvSpPr>
              <a:spLocks noChangeArrowheads="1"/>
            </p:cNvSpPr>
            <p:nvPr/>
          </p:nvSpPr>
          <p:spPr bwMode="auto">
            <a:xfrm>
              <a:off x="1819" y="374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74" name="Freeform 948"/>
            <p:cNvSpPr>
              <a:spLocks/>
            </p:cNvSpPr>
            <p:nvPr/>
          </p:nvSpPr>
          <p:spPr bwMode="auto">
            <a:xfrm>
              <a:off x="1819" y="3754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5" name="Rectangle 949"/>
            <p:cNvSpPr>
              <a:spLocks noChangeArrowheads="1"/>
            </p:cNvSpPr>
            <p:nvPr/>
          </p:nvSpPr>
          <p:spPr bwMode="auto">
            <a:xfrm>
              <a:off x="1819" y="3762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76" name="Rectangle 950"/>
            <p:cNvSpPr>
              <a:spLocks noChangeArrowheads="1"/>
            </p:cNvSpPr>
            <p:nvPr/>
          </p:nvSpPr>
          <p:spPr bwMode="auto">
            <a:xfrm>
              <a:off x="1819" y="3769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77" name="Freeform 951"/>
            <p:cNvSpPr>
              <a:spLocks/>
            </p:cNvSpPr>
            <p:nvPr/>
          </p:nvSpPr>
          <p:spPr bwMode="auto">
            <a:xfrm>
              <a:off x="1819" y="3776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8" name="Rectangle 952"/>
            <p:cNvSpPr>
              <a:spLocks noChangeArrowheads="1"/>
            </p:cNvSpPr>
            <p:nvPr/>
          </p:nvSpPr>
          <p:spPr bwMode="auto">
            <a:xfrm>
              <a:off x="1819" y="3784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79" name="Freeform 953"/>
            <p:cNvSpPr>
              <a:spLocks/>
            </p:cNvSpPr>
            <p:nvPr/>
          </p:nvSpPr>
          <p:spPr bwMode="auto">
            <a:xfrm>
              <a:off x="1819" y="3791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0" name="Rectangle 954"/>
            <p:cNvSpPr>
              <a:spLocks noChangeArrowheads="1"/>
            </p:cNvSpPr>
            <p:nvPr/>
          </p:nvSpPr>
          <p:spPr bwMode="auto">
            <a:xfrm>
              <a:off x="1819" y="3799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81" name="Freeform 955"/>
            <p:cNvSpPr>
              <a:spLocks/>
            </p:cNvSpPr>
            <p:nvPr/>
          </p:nvSpPr>
          <p:spPr bwMode="auto">
            <a:xfrm>
              <a:off x="1819" y="380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2" name="Freeform 956"/>
            <p:cNvSpPr>
              <a:spLocks/>
            </p:cNvSpPr>
            <p:nvPr/>
          </p:nvSpPr>
          <p:spPr bwMode="auto">
            <a:xfrm>
              <a:off x="1819" y="3827"/>
              <a:ext cx="2" cy="5"/>
            </a:xfrm>
            <a:custGeom>
              <a:avLst/>
              <a:gdLst>
                <a:gd name="T0" fmla="*/ 2 w 2"/>
                <a:gd name="T1" fmla="*/ 4 h 5"/>
                <a:gd name="T2" fmla="*/ 0 w 2"/>
                <a:gd name="T3" fmla="*/ 5 h 5"/>
                <a:gd name="T4" fmla="*/ 0 w 2"/>
                <a:gd name="T5" fmla="*/ 1 h 5"/>
                <a:gd name="T6" fmla="*/ 2 w 2"/>
                <a:gd name="T7" fmla="*/ 0 h 5"/>
                <a:gd name="T8" fmla="*/ 2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3" name="Rectangle 957"/>
            <p:cNvSpPr>
              <a:spLocks noChangeArrowheads="1"/>
            </p:cNvSpPr>
            <p:nvPr/>
          </p:nvSpPr>
          <p:spPr bwMode="auto">
            <a:xfrm>
              <a:off x="1819" y="382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84" name="Freeform 958"/>
            <p:cNvSpPr>
              <a:spLocks/>
            </p:cNvSpPr>
            <p:nvPr/>
          </p:nvSpPr>
          <p:spPr bwMode="auto">
            <a:xfrm>
              <a:off x="1819" y="381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5" name="Freeform 959"/>
            <p:cNvSpPr>
              <a:spLocks/>
            </p:cNvSpPr>
            <p:nvPr/>
          </p:nvSpPr>
          <p:spPr bwMode="auto">
            <a:xfrm>
              <a:off x="1698" y="3742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6" name="Freeform 960"/>
            <p:cNvSpPr>
              <a:spLocks/>
            </p:cNvSpPr>
            <p:nvPr/>
          </p:nvSpPr>
          <p:spPr bwMode="auto">
            <a:xfrm>
              <a:off x="1698" y="3750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7" name="Freeform 961"/>
            <p:cNvSpPr>
              <a:spLocks/>
            </p:cNvSpPr>
            <p:nvPr/>
          </p:nvSpPr>
          <p:spPr bwMode="auto">
            <a:xfrm>
              <a:off x="1698" y="3756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8" name="Freeform 962"/>
            <p:cNvSpPr>
              <a:spLocks/>
            </p:cNvSpPr>
            <p:nvPr/>
          </p:nvSpPr>
          <p:spPr bwMode="auto">
            <a:xfrm>
              <a:off x="1698" y="3764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9" name="Freeform 963"/>
            <p:cNvSpPr>
              <a:spLocks/>
            </p:cNvSpPr>
            <p:nvPr/>
          </p:nvSpPr>
          <p:spPr bwMode="auto">
            <a:xfrm>
              <a:off x="1698" y="3770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0" name="Freeform 964"/>
            <p:cNvSpPr>
              <a:spLocks/>
            </p:cNvSpPr>
            <p:nvPr/>
          </p:nvSpPr>
          <p:spPr bwMode="auto">
            <a:xfrm>
              <a:off x="1698" y="3778"/>
              <a:ext cx="121" cy="9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1" name="Freeform 965"/>
            <p:cNvSpPr>
              <a:spLocks/>
            </p:cNvSpPr>
            <p:nvPr/>
          </p:nvSpPr>
          <p:spPr bwMode="auto">
            <a:xfrm>
              <a:off x="1698" y="3785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2" name="Freeform 966"/>
            <p:cNvSpPr>
              <a:spLocks/>
            </p:cNvSpPr>
            <p:nvPr/>
          </p:nvSpPr>
          <p:spPr bwMode="auto">
            <a:xfrm>
              <a:off x="1698" y="3792"/>
              <a:ext cx="121" cy="10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3" name="Freeform 967"/>
            <p:cNvSpPr>
              <a:spLocks/>
            </p:cNvSpPr>
            <p:nvPr/>
          </p:nvSpPr>
          <p:spPr bwMode="auto">
            <a:xfrm>
              <a:off x="1698" y="3799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4" name="Freeform 968"/>
            <p:cNvSpPr>
              <a:spLocks/>
            </p:cNvSpPr>
            <p:nvPr/>
          </p:nvSpPr>
          <p:spPr bwMode="auto">
            <a:xfrm>
              <a:off x="1698" y="3805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5" name="Freeform 969"/>
            <p:cNvSpPr>
              <a:spLocks/>
            </p:cNvSpPr>
            <p:nvPr/>
          </p:nvSpPr>
          <p:spPr bwMode="auto">
            <a:xfrm>
              <a:off x="1698" y="3813"/>
              <a:ext cx="121" cy="11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6" name="Freeform 970"/>
            <p:cNvSpPr>
              <a:spLocks/>
            </p:cNvSpPr>
            <p:nvPr/>
          </p:nvSpPr>
          <p:spPr bwMode="auto">
            <a:xfrm>
              <a:off x="1698" y="3819"/>
              <a:ext cx="121" cy="13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47" name="AutoShape 992"/>
          <p:cNvSpPr>
            <a:spLocks noChangeArrowheads="1"/>
          </p:cNvSpPr>
          <p:nvPr/>
        </p:nvSpPr>
        <p:spPr bwMode="auto">
          <a:xfrm>
            <a:off x="422279" y="6043615"/>
            <a:ext cx="3351213" cy="246063"/>
          </a:xfrm>
          <a:prstGeom prst="roundRect">
            <a:avLst>
              <a:gd name="adj" fmla="val 16667"/>
            </a:avLst>
          </a:prstGeom>
          <a:solidFill>
            <a:srgbClr val="FFFF66">
              <a:alpha val="89803"/>
            </a:srgb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cs typeface="Arial" pitchFamily="34" charset="0"/>
              </a:rPr>
              <a:t>Various applications</a:t>
            </a:r>
            <a:endParaRPr lang="ja-JP" alt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48" name="Line 1163"/>
          <p:cNvSpPr>
            <a:spLocks noChangeShapeType="1"/>
          </p:cNvSpPr>
          <p:nvPr/>
        </p:nvSpPr>
        <p:spPr bwMode="auto">
          <a:xfrm flipH="1">
            <a:off x="2657477" y="2093915"/>
            <a:ext cx="136525" cy="2714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49" name="Line 1164"/>
          <p:cNvSpPr>
            <a:spLocks noChangeShapeType="1"/>
          </p:cNvSpPr>
          <p:nvPr/>
        </p:nvSpPr>
        <p:spPr bwMode="auto">
          <a:xfrm flipH="1">
            <a:off x="2538413" y="2028825"/>
            <a:ext cx="417512" cy="3556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50" name="Rectangle 375"/>
          <p:cNvSpPr>
            <a:spLocks noChangeArrowheads="1"/>
          </p:cNvSpPr>
          <p:nvPr/>
        </p:nvSpPr>
        <p:spPr bwMode="auto">
          <a:xfrm>
            <a:off x="1585334" y="2370142"/>
            <a:ext cx="12695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>
                <a:solidFill>
                  <a:srgbClr val="000000"/>
                </a:solidFill>
                <a:cs typeface="Arial" pitchFamily="34" charset="0"/>
              </a:rPr>
              <a:t>インターネット／ＶＰＮ</a:t>
            </a:r>
          </a:p>
        </p:txBody>
      </p:sp>
      <p:pic>
        <p:nvPicPr>
          <p:cNvPr id="13352" name="Picture 119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87" y="2109569"/>
            <a:ext cx="8001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4" name="Rectangle 1197"/>
          <p:cNvSpPr>
            <a:spLocks noChangeArrowheads="1"/>
          </p:cNvSpPr>
          <p:nvPr/>
        </p:nvSpPr>
        <p:spPr bwMode="auto">
          <a:xfrm>
            <a:off x="1460500" y="4654552"/>
            <a:ext cx="431800" cy="142875"/>
          </a:xfrm>
          <a:prstGeom prst="rect">
            <a:avLst/>
          </a:prstGeom>
          <a:solidFill>
            <a:srgbClr val="FFFF66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>
                <a:solidFill>
                  <a:srgbClr val="000000"/>
                </a:solidFill>
                <a:cs typeface="Arial" pitchFamily="34" charset="0"/>
              </a:rPr>
              <a:t>Cache</a:t>
            </a:r>
            <a:endParaRPr lang="ja-JP" altLang="en-US" sz="11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56" name="Rectangle 1199"/>
          <p:cNvSpPr>
            <a:spLocks noChangeArrowheads="1"/>
          </p:cNvSpPr>
          <p:nvPr/>
        </p:nvSpPr>
        <p:spPr bwMode="auto">
          <a:xfrm>
            <a:off x="2973388" y="4654552"/>
            <a:ext cx="431800" cy="142875"/>
          </a:xfrm>
          <a:prstGeom prst="rect">
            <a:avLst/>
          </a:prstGeom>
          <a:solidFill>
            <a:srgbClr val="FFFF66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>
                <a:solidFill>
                  <a:srgbClr val="000000"/>
                </a:solidFill>
                <a:cs typeface="Arial" pitchFamily="34" charset="0"/>
              </a:rPr>
              <a:t>Cache</a:t>
            </a:r>
            <a:endParaRPr lang="ja-JP" altLang="en-US" sz="11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57" name="Line 337"/>
          <p:cNvSpPr>
            <a:spLocks noChangeShapeType="1"/>
          </p:cNvSpPr>
          <p:nvPr/>
        </p:nvSpPr>
        <p:spPr bwMode="auto">
          <a:xfrm>
            <a:off x="2143125" y="5170488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58" name="Line 337"/>
          <p:cNvSpPr>
            <a:spLocks noChangeShapeType="1"/>
          </p:cNvSpPr>
          <p:nvPr/>
        </p:nvSpPr>
        <p:spPr bwMode="auto">
          <a:xfrm>
            <a:off x="2347913" y="51641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59" name="Line 337"/>
          <p:cNvSpPr>
            <a:spLocks noChangeShapeType="1"/>
          </p:cNvSpPr>
          <p:nvPr/>
        </p:nvSpPr>
        <p:spPr bwMode="auto">
          <a:xfrm>
            <a:off x="1905000" y="51768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360" name="Group 383"/>
          <p:cNvGrpSpPr>
            <a:grpSpLocks/>
          </p:cNvGrpSpPr>
          <p:nvPr/>
        </p:nvGrpSpPr>
        <p:grpSpPr bwMode="auto">
          <a:xfrm>
            <a:off x="1676400" y="5389566"/>
            <a:ext cx="388938" cy="530225"/>
            <a:chOff x="581" y="3675"/>
            <a:chExt cx="205" cy="170"/>
          </a:xfrm>
        </p:grpSpPr>
        <p:sp>
          <p:nvSpPr>
            <p:cNvPr id="13831" name="Freeform 384"/>
            <p:cNvSpPr>
              <a:spLocks/>
            </p:cNvSpPr>
            <p:nvPr/>
          </p:nvSpPr>
          <p:spPr bwMode="auto">
            <a:xfrm>
              <a:off x="739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2" name="Freeform 385"/>
            <p:cNvSpPr>
              <a:spLocks/>
            </p:cNvSpPr>
            <p:nvPr/>
          </p:nvSpPr>
          <p:spPr bwMode="auto">
            <a:xfrm>
              <a:off x="699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3" name="Freeform 386"/>
            <p:cNvSpPr>
              <a:spLocks/>
            </p:cNvSpPr>
            <p:nvPr/>
          </p:nvSpPr>
          <p:spPr bwMode="auto">
            <a:xfrm>
              <a:off x="711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4" name="Freeform 387"/>
            <p:cNvSpPr>
              <a:spLocks/>
            </p:cNvSpPr>
            <p:nvPr/>
          </p:nvSpPr>
          <p:spPr bwMode="auto">
            <a:xfrm>
              <a:off x="693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5" name="Freeform 388"/>
            <p:cNvSpPr>
              <a:spLocks/>
            </p:cNvSpPr>
            <p:nvPr/>
          </p:nvSpPr>
          <p:spPr bwMode="auto">
            <a:xfrm>
              <a:off x="781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6" name="Freeform 389"/>
            <p:cNvSpPr>
              <a:spLocks/>
            </p:cNvSpPr>
            <p:nvPr/>
          </p:nvSpPr>
          <p:spPr bwMode="auto">
            <a:xfrm>
              <a:off x="750" y="3802"/>
              <a:ext cx="31" cy="4"/>
            </a:xfrm>
            <a:custGeom>
              <a:avLst/>
              <a:gdLst>
                <a:gd name="T0" fmla="*/ 0 w 31"/>
                <a:gd name="T1" fmla="*/ 2 h 4"/>
                <a:gd name="T2" fmla="*/ 31 w 31"/>
                <a:gd name="T3" fmla="*/ 4 h 4"/>
                <a:gd name="T4" fmla="*/ 31 w 31"/>
                <a:gd name="T5" fmla="*/ 2 h 4"/>
                <a:gd name="T6" fmla="*/ 0 w 31"/>
                <a:gd name="T7" fmla="*/ 0 h 4"/>
                <a:gd name="T8" fmla="*/ 0 w 31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"/>
                <a:gd name="T17" fmla="*/ 31 w 3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">
                  <a:moveTo>
                    <a:pt x="0" y="2"/>
                  </a:move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7" name="Freeform 390"/>
            <p:cNvSpPr>
              <a:spLocks/>
            </p:cNvSpPr>
            <p:nvPr/>
          </p:nvSpPr>
          <p:spPr bwMode="auto">
            <a:xfrm>
              <a:off x="760" y="3798"/>
              <a:ext cx="26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8" name="Freeform 391"/>
            <p:cNvSpPr>
              <a:spLocks/>
            </p:cNvSpPr>
            <p:nvPr/>
          </p:nvSpPr>
          <p:spPr bwMode="auto">
            <a:xfrm>
              <a:off x="746" y="3797"/>
              <a:ext cx="22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9" name="Freeform 392"/>
            <p:cNvSpPr>
              <a:spLocks/>
            </p:cNvSpPr>
            <p:nvPr/>
          </p:nvSpPr>
          <p:spPr bwMode="auto">
            <a:xfrm>
              <a:off x="583" y="3686"/>
              <a:ext cx="125" cy="150"/>
            </a:xfrm>
            <a:custGeom>
              <a:avLst/>
              <a:gdLst>
                <a:gd name="T0" fmla="*/ 125 w 125"/>
                <a:gd name="T1" fmla="*/ 2 h 150"/>
                <a:gd name="T2" fmla="*/ 5 w 125"/>
                <a:gd name="T3" fmla="*/ 0 h 150"/>
                <a:gd name="T4" fmla="*/ 5 w 125"/>
                <a:gd name="T5" fmla="*/ 2 h 150"/>
                <a:gd name="T6" fmla="*/ 0 w 125"/>
                <a:gd name="T7" fmla="*/ 8 h 150"/>
                <a:gd name="T8" fmla="*/ 0 w 125"/>
                <a:gd name="T9" fmla="*/ 141 h 150"/>
                <a:gd name="T10" fmla="*/ 121 w 125"/>
                <a:gd name="T11" fmla="*/ 150 h 150"/>
                <a:gd name="T12" fmla="*/ 125 w 125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50"/>
                <a:gd name="T23" fmla="*/ 125 w 125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50">
                  <a:moveTo>
                    <a:pt x="125" y="2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1" y="150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0" name="Freeform 393"/>
            <p:cNvSpPr>
              <a:spLocks/>
            </p:cNvSpPr>
            <p:nvPr/>
          </p:nvSpPr>
          <p:spPr bwMode="auto">
            <a:xfrm>
              <a:off x="583" y="3827"/>
              <a:ext cx="121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1" name="Freeform 394"/>
            <p:cNvSpPr>
              <a:spLocks/>
            </p:cNvSpPr>
            <p:nvPr/>
          </p:nvSpPr>
          <p:spPr bwMode="auto">
            <a:xfrm>
              <a:off x="586" y="3688"/>
              <a:ext cx="4" cy="5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5 h 5"/>
                <a:gd name="T4" fmla="*/ 4 w 4"/>
                <a:gd name="T5" fmla="*/ 0 h 5"/>
                <a:gd name="T6" fmla="*/ 0 w 4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2" name="Freeform 395"/>
            <p:cNvSpPr>
              <a:spLocks/>
            </p:cNvSpPr>
            <p:nvPr/>
          </p:nvSpPr>
          <p:spPr bwMode="auto">
            <a:xfrm>
              <a:off x="590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3" name="Rectangle 396"/>
            <p:cNvSpPr>
              <a:spLocks noChangeArrowheads="1"/>
            </p:cNvSpPr>
            <p:nvPr/>
          </p:nvSpPr>
          <p:spPr bwMode="auto">
            <a:xfrm>
              <a:off x="605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44" name="Freeform 397"/>
            <p:cNvSpPr>
              <a:spLocks/>
            </p:cNvSpPr>
            <p:nvPr/>
          </p:nvSpPr>
          <p:spPr bwMode="auto">
            <a:xfrm>
              <a:off x="606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5" name="Freeform 398"/>
            <p:cNvSpPr>
              <a:spLocks/>
            </p:cNvSpPr>
            <p:nvPr/>
          </p:nvSpPr>
          <p:spPr bwMode="auto">
            <a:xfrm>
              <a:off x="606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6" name="Freeform 399"/>
            <p:cNvSpPr>
              <a:spLocks/>
            </p:cNvSpPr>
            <p:nvPr/>
          </p:nvSpPr>
          <p:spPr bwMode="auto">
            <a:xfrm>
              <a:off x="613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7" name="Freeform 400"/>
            <p:cNvSpPr>
              <a:spLocks/>
            </p:cNvSpPr>
            <p:nvPr/>
          </p:nvSpPr>
          <p:spPr bwMode="auto">
            <a:xfrm>
              <a:off x="590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8" name="Freeform 401"/>
            <p:cNvSpPr>
              <a:spLocks/>
            </p:cNvSpPr>
            <p:nvPr/>
          </p:nvSpPr>
          <p:spPr bwMode="auto">
            <a:xfrm>
              <a:off x="595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9" name="Freeform 402"/>
            <p:cNvSpPr>
              <a:spLocks/>
            </p:cNvSpPr>
            <p:nvPr/>
          </p:nvSpPr>
          <p:spPr bwMode="auto">
            <a:xfrm>
              <a:off x="705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0" name="Freeform 403"/>
            <p:cNvSpPr>
              <a:spLocks/>
            </p:cNvSpPr>
            <p:nvPr/>
          </p:nvSpPr>
          <p:spPr bwMode="auto">
            <a:xfrm>
              <a:off x="714" y="3676"/>
              <a:ext cx="70" cy="163"/>
            </a:xfrm>
            <a:custGeom>
              <a:avLst/>
              <a:gdLst>
                <a:gd name="T0" fmla="*/ 0 w 70"/>
                <a:gd name="T1" fmla="*/ 11 h 163"/>
                <a:gd name="T2" fmla="*/ 0 w 70"/>
                <a:gd name="T3" fmla="*/ 163 h 163"/>
                <a:gd name="T4" fmla="*/ 70 w 70"/>
                <a:gd name="T5" fmla="*/ 109 h 163"/>
                <a:gd name="T6" fmla="*/ 70 w 70"/>
                <a:gd name="T7" fmla="*/ 0 h 163"/>
                <a:gd name="T8" fmla="*/ 0 w 70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63"/>
                <a:gd name="T17" fmla="*/ 70 w 70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63">
                  <a:moveTo>
                    <a:pt x="0" y="11"/>
                  </a:moveTo>
                  <a:lnTo>
                    <a:pt x="0" y="163"/>
                  </a:lnTo>
                  <a:lnTo>
                    <a:pt x="70" y="109"/>
                  </a:lnTo>
                  <a:lnTo>
                    <a:pt x="7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1" name="Freeform 404"/>
            <p:cNvSpPr>
              <a:spLocks/>
            </p:cNvSpPr>
            <p:nvPr/>
          </p:nvSpPr>
          <p:spPr bwMode="auto">
            <a:xfrm>
              <a:off x="703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2" name="Freeform 405"/>
            <p:cNvSpPr>
              <a:spLocks/>
            </p:cNvSpPr>
            <p:nvPr/>
          </p:nvSpPr>
          <p:spPr bwMode="auto">
            <a:xfrm>
              <a:off x="581" y="3692"/>
              <a:ext cx="124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3" name="Freeform 406"/>
            <p:cNvSpPr>
              <a:spLocks/>
            </p:cNvSpPr>
            <p:nvPr/>
          </p:nvSpPr>
          <p:spPr bwMode="auto">
            <a:xfrm>
              <a:off x="581" y="3698"/>
              <a:ext cx="124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4" name="Freeform 407"/>
            <p:cNvSpPr>
              <a:spLocks/>
            </p:cNvSpPr>
            <p:nvPr/>
          </p:nvSpPr>
          <p:spPr bwMode="auto">
            <a:xfrm>
              <a:off x="581" y="3706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5" name="Freeform 408"/>
            <p:cNvSpPr>
              <a:spLocks/>
            </p:cNvSpPr>
            <p:nvPr/>
          </p:nvSpPr>
          <p:spPr bwMode="auto">
            <a:xfrm>
              <a:off x="581" y="3713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6" name="Freeform 409"/>
            <p:cNvSpPr>
              <a:spLocks/>
            </p:cNvSpPr>
            <p:nvPr/>
          </p:nvSpPr>
          <p:spPr bwMode="auto">
            <a:xfrm>
              <a:off x="581" y="3720"/>
              <a:ext cx="124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7" name="Freeform 410"/>
            <p:cNvSpPr>
              <a:spLocks/>
            </p:cNvSpPr>
            <p:nvPr/>
          </p:nvSpPr>
          <p:spPr bwMode="auto">
            <a:xfrm>
              <a:off x="581" y="3727"/>
              <a:ext cx="124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8" name="Freeform 411"/>
            <p:cNvSpPr>
              <a:spLocks/>
            </p:cNvSpPr>
            <p:nvPr/>
          </p:nvSpPr>
          <p:spPr bwMode="auto">
            <a:xfrm>
              <a:off x="703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9" name="Rectangle 412"/>
            <p:cNvSpPr>
              <a:spLocks noChangeArrowheads="1"/>
            </p:cNvSpPr>
            <p:nvPr/>
          </p:nvSpPr>
          <p:spPr bwMode="auto">
            <a:xfrm>
              <a:off x="703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60" name="Freeform 413"/>
            <p:cNvSpPr>
              <a:spLocks/>
            </p:cNvSpPr>
            <p:nvPr/>
          </p:nvSpPr>
          <p:spPr bwMode="auto">
            <a:xfrm>
              <a:off x="703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1" name="Rectangle 414"/>
            <p:cNvSpPr>
              <a:spLocks noChangeArrowheads="1"/>
            </p:cNvSpPr>
            <p:nvPr/>
          </p:nvSpPr>
          <p:spPr bwMode="auto">
            <a:xfrm>
              <a:off x="703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62" name="Freeform 415"/>
            <p:cNvSpPr>
              <a:spLocks/>
            </p:cNvSpPr>
            <p:nvPr/>
          </p:nvSpPr>
          <p:spPr bwMode="auto">
            <a:xfrm>
              <a:off x="703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3" name="Rectangle 416"/>
            <p:cNvSpPr>
              <a:spLocks noChangeArrowheads="1"/>
            </p:cNvSpPr>
            <p:nvPr/>
          </p:nvSpPr>
          <p:spPr bwMode="auto">
            <a:xfrm>
              <a:off x="703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64" name="Freeform 417"/>
            <p:cNvSpPr>
              <a:spLocks/>
            </p:cNvSpPr>
            <p:nvPr/>
          </p:nvSpPr>
          <p:spPr bwMode="auto">
            <a:xfrm>
              <a:off x="581" y="3692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5" name="Freeform 418"/>
            <p:cNvSpPr>
              <a:spLocks/>
            </p:cNvSpPr>
            <p:nvPr/>
          </p:nvSpPr>
          <p:spPr bwMode="auto">
            <a:xfrm>
              <a:off x="581" y="3699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6" name="Freeform 419"/>
            <p:cNvSpPr>
              <a:spLocks/>
            </p:cNvSpPr>
            <p:nvPr/>
          </p:nvSpPr>
          <p:spPr bwMode="auto">
            <a:xfrm>
              <a:off x="581" y="3706"/>
              <a:ext cx="122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7" name="Freeform 420"/>
            <p:cNvSpPr>
              <a:spLocks/>
            </p:cNvSpPr>
            <p:nvPr/>
          </p:nvSpPr>
          <p:spPr bwMode="auto">
            <a:xfrm>
              <a:off x="581" y="3713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8" name="Freeform 421"/>
            <p:cNvSpPr>
              <a:spLocks/>
            </p:cNvSpPr>
            <p:nvPr/>
          </p:nvSpPr>
          <p:spPr bwMode="auto">
            <a:xfrm>
              <a:off x="581" y="3720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9" name="Freeform 422"/>
            <p:cNvSpPr>
              <a:spLocks/>
            </p:cNvSpPr>
            <p:nvPr/>
          </p:nvSpPr>
          <p:spPr bwMode="auto">
            <a:xfrm>
              <a:off x="581" y="3727"/>
              <a:ext cx="122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0" name="Freeform 423"/>
            <p:cNvSpPr>
              <a:spLocks/>
            </p:cNvSpPr>
            <p:nvPr/>
          </p:nvSpPr>
          <p:spPr bwMode="auto">
            <a:xfrm>
              <a:off x="588" y="3675"/>
              <a:ext cx="196" cy="13"/>
            </a:xfrm>
            <a:custGeom>
              <a:avLst/>
              <a:gdLst>
                <a:gd name="T0" fmla="*/ 0 w 196"/>
                <a:gd name="T1" fmla="*/ 11 h 13"/>
                <a:gd name="T2" fmla="*/ 105 w 196"/>
                <a:gd name="T3" fmla="*/ 0 h 13"/>
                <a:gd name="T4" fmla="*/ 196 w 196"/>
                <a:gd name="T5" fmla="*/ 1 h 13"/>
                <a:gd name="T6" fmla="*/ 120 w 196"/>
                <a:gd name="T7" fmla="*/ 13 h 13"/>
                <a:gd name="T8" fmla="*/ 0 w 196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3"/>
                <a:gd name="T17" fmla="*/ 196 w 19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3">
                  <a:moveTo>
                    <a:pt x="0" y="11"/>
                  </a:moveTo>
                  <a:lnTo>
                    <a:pt x="105" y="0"/>
                  </a:lnTo>
                  <a:lnTo>
                    <a:pt x="196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1" name="Freeform 424"/>
            <p:cNvSpPr>
              <a:spLocks/>
            </p:cNvSpPr>
            <p:nvPr/>
          </p:nvSpPr>
          <p:spPr bwMode="auto">
            <a:xfrm>
              <a:off x="585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2" name="Freeform 425"/>
            <p:cNvSpPr>
              <a:spLocks/>
            </p:cNvSpPr>
            <p:nvPr/>
          </p:nvSpPr>
          <p:spPr bwMode="auto">
            <a:xfrm>
              <a:off x="588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3" name="Freeform 426"/>
            <p:cNvSpPr>
              <a:spLocks/>
            </p:cNvSpPr>
            <p:nvPr/>
          </p:nvSpPr>
          <p:spPr bwMode="auto">
            <a:xfrm>
              <a:off x="589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4" name="Freeform 427"/>
            <p:cNvSpPr>
              <a:spLocks/>
            </p:cNvSpPr>
            <p:nvPr/>
          </p:nvSpPr>
          <p:spPr bwMode="auto">
            <a:xfrm>
              <a:off x="592" y="3738"/>
              <a:ext cx="7" cy="4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0 w 10"/>
                <a:gd name="T5" fmla="*/ 0 h 10"/>
                <a:gd name="T6" fmla="*/ 1 w 10"/>
                <a:gd name="T7" fmla="*/ 0 h 10"/>
                <a:gd name="T8" fmla="*/ 1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5" name="Freeform 428"/>
            <p:cNvSpPr>
              <a:spLocks/>
            </p:cNvSpPr>
            <p:nvPr/>
          </p:nvSpPr>
          <p:spPr bwMode="auto">
            <a:xfrm>
              <a:off x="676" y="3742"/>
              <a:ext cx="3" cy="2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1 w 5"/>
                <a:gd name="T15" fmla="*/ 0 h 5"/>
                <a:gd name="T16" fmla="*/ 1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6" name="Freeform 429"/>
            <p:cNvSpPr>
              <a:spLocks/>
            </p:cNvSpPr>
            <p:nvPr/>
          </p:nvSpPr>
          <p:spPr bwMode="auto">
            <a:xfrm>
              <a:off x="684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7" name="Freeform 430"/>
            <p:cNvSpPr>
              <a:spLocks/>
            </p:cNvSpPr>
            <p:nvPr/>
          </p:nvSpPr>
          <p:spPr bwMode="auto">
            <a:xfrm>
              <a:off x="680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8" name="Freeform 431"/>
            <p:cNvSpPr>
              <a:spLocks/>
            </p:cNvSpPr>
            <p:nvPr/>
          </p:nvSpPr>
          <p:spPr bwMode="auto">
            <a:xfrm>
              <a:off x="581" y="3810"/>
              <a:ext cx="124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9" name="Freeform 432"/>
            <p:cNvSpPr>
              <a:spLocks/>
            </p:cNvSpPr>
            <p:nvPr/>
          </p:nvSpPr>
          <p:spPr bwMode="auto">
            <a:xfrm>
              <a:off x="581" y="3817"/>
              <a:ext cx="124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0" name="Freeform 433"/>
            <p:cNvSpPr>
              <a:spLocks/>
            </p:cNvSpPr>
            <p:nvPr/>
          </p:nvSpPr>
          <p:spPr bwMode="auto">
            <a:xfrm>
              <a:off x="581" y="3824"/>
              <a:ext cx="124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1" name="Freeform 434"/>
            <p:cNvSpPr>
              <a:spLocks/>
            </p:cNvSpPr>
            <p:nvPr/>
          </p:nvSpPr>
          <p:spPr bwMode="auto">
            <a:xfrm>
              <a:off x="581" y="3783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2" name="Freeform 435"/>
            <p:cNvSpPr>
              <a:spLocks/>
            </p:cNvSpPr>
            <p:nvPr/>
          </p:nvSpPr>
          <p:spPr bwMode="auto">
            <a:xfrm>
              <a:off x="581" y="3790"/>
              <a:ext cx="124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3" name="Freeform 436"/>
            <p:cNvSpPr>
              <a:spLocks/>
            </p:cNvSpPr>
            <p:nvPr/>
          </p:nvSpPr>
          <p:spPr bwMode="auto">
            <a:xfrm>
              <a:off x="581" y="3797"/>
              <a:ext cx="124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4" name="Freeform 437"/>
            <p:cNvSpPr>
              <a:spLocks/>
            </p:cNvSpPr>
            <p:nvPr/>
          </p:nvSpPr>
          <p:spPr bwMode="auto">
            <a:xfrm>
              <a:off x="581" y="3803"/>
              <a:ext cx="124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5" name="Freeform 438"/>
            <p:cNvSpPr>
              <a:spLocks/>
            </p:cNvSpPr>
            <p:nvPr/>
          </p:nvSpPr>
          <p:spPr bwMode="auto">
            <a:xfrm>
              <a:off x="581" y="3748"/>
              <a:ext cx="124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6" name="Freeform 439"/>
            <p:cNvSpPr>
              <a:spLocks/>
            </p:cNvSpPr>
            <p:nvPr/>
          </p:nvSpPr>
          <p:spPr bwMode="auto">
            <a:xfrm>
              <a:off x="581" y="3755"/>
              <a:ext cx="124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7" name="Freeform 440"/>
            <p:cNvSpPr>
              <a:spLocks/>
            </p:cNvSpPr>
            <p:nvPr/>
          </p:nvSpPr>
          <p:spPr bwMode="auto">
            <a:xfrm>
              <a:off x="581" y="3762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8" name="Freeform 441"/>
            <p:cNvSpPr>
              <a:spLocks/>
            </p:cNvSpPr>
            <p:nvPr/>
          </p:nvSpPr>
          <p:spPr bwMode="auto">
            <a:xfrm>
              <a:off x="581" y="3769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9" name="Freeform 442"/>
            <p:cNvSpPr>
              <a:spLocks/>
            </p:cNvSpPr>
            <p:nvPr/>
          </p:nvSpPr>
          <p:spPr bwMode="auto">
            <a:xfrm>
              <a:off x="581" y="3776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0" name="Freeform 443"/>
            <p:cNvSpPr>
              <a:spLocks/>
            </p:cNvSpPr>
            <p:nvPr/>
          </p:nvSpPr>
          <p:spPr bwMode="auto">
            <a:xfrm>
              <a:off x="703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1" name="Rectangle 444"/>
            <p:cNvSpPr>
              <a:spLocks noChangeArrowheads="1"/>
            </p:cNvSpPr>
            <p:nvPr/>
          </p:nvSpPr>
          <p:spPr bwMode="auto">
            <a:xfrm>
              <a:off x="703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92" name="Freeform 445"/>
            <p:cNvSpPr>
              <a:spLocks/>
            </p:cNvSpPr>
            <p:nvPr/>
          </p:nvSpPr>
          <p:spPr bwMode="auto">
            <a:xfrm>
              <a:off x="703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3" name="Rectangle 446"/>
            <p:cNvSpPr>
              <a:spLocks noChangeArrowheads="1"/>
            </p:cNvSpPr>
            <p:nvPr/>
          </p:nvSpPr>
          <p:spPr bwMode="auto">
            <a:xfrm>
              <a:off x="703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94" name="Freeform 447"/>
            <p:cNvSpPr>
              <a:spLocks/>
            </p:cNvSpPr>
            <p:nvPr/>
          </p:nvSpPr>
          <p:spPr bwMode="auto">
            <a:xfrm>
              <a:off x="703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5" name="Freeform 448"/>
            <p:cNvSpPr>
              <a:spLocks/>
            </p:cNvSpPr>
            <p:nvPr/>
          </p:nvSpPr>
          <p:spPr bwMode="auto">
            <a:xfrm>
              <a:off x="703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6" name="Rectangle 449"/>
            <p:cNvSpPr>
              <a:spLocks noChangeArrowheads="1"/>
            </p:cNvSpPr>
            <p:nvPr/>
          </p:nvSpPr>
          <p:spPr bwMode="auto">
            <a:xfrm>
              <a:off x="703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97" name="Freeform 450"/>
            <p:cNvSpPr>
              <a:spLocks/>
            </p:cNvSpPr>
            <p:nvPr/>
          </p:nvSpPr>
          <p:spPr bwMode="auto">
            <a:xfrm>
              <a:off x="703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8" name="Freeform 451"/>
            <p:cNvSpPr>
              <a:spLocks/>
            </p:cNvSpPr>
            <p:nvPr/>
          </p:nvSpPr>
          <p:spPr bwMode="auto">
            <a:xfrm>
              <a:off x="703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9" name="Freeform 452"/>
            <p:cNvSpPr>
              <a:spLocks/>
            </p:cNvSpPr>
            <p:nvPr/>
          </p:nvSpPr>
          <p:spPr bwMode="auto">
            <a:xfrm>
              <a:off x="703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0" name="Freeform 453"/>
            <p:cNvSpPr>
              <a:spLocks/>
            </p:cNvSpPr>
            <p:nvPr/>
          </p:nvSpPr>
          <p:spPr bwMode="auto">
            <a:xfrm>
              <a:off x="703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1" name="Freeform 454"/>
            <p:cNvSpPr>
              <a:spLocks/>
            </p:cNvSpPr>
            <p:nvPr/>
          </p:nvSpPr>
          <p:spPr bwMode="auto">
            <a:xfrm>
              <a:off x="703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2" name="Freeform 455"/>
            <p:cNvSpPr>
              <a:spLocks/>
            </p:cNvSpPr>
            <p:nvPr/>
          </p:nvSpPr>
          <p:spPr bwMode="auto">
            <a:xfrm>
              <a:off x="581" y="3748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3" name="Freeform 456"/>
            <p:cNvSpPr>
              <a:spLocks/>
            </p:cNvSpPr>
            <p:nvPr/>
          </p:nvSpPr>
          <p:spPr bwMode="auto">
            <a:xfrm>
              <a:off x="581" y="3755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4" name="Freeform 457"/>
            <p:cNvSpPr>
              <a:spLocks/>
            </p:cNvSpPr>
            <p:nvPr/>
          </p:nvSpPr>
          <p:spPr bwMode="auto">
            <a:xfrm>
              <a:off x="581" y="3762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5" name="Freeform 458"/>
            <p:cNvSpPr>
              <a:spLocks/>
            </p:cNvSpPr>
            <p:nvPr/>
          </p:nvSpPr>
          <p:spPr bwMode="auto">
            <a:xfrm>
              <a:off x="581" y="3769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6" name="Freeform 459"/>
            <p:cNvSpPr>
              <a:spLocks/>
            </p:cNvSpPr>
            <p:nvPr/>
          </p:nvSpPr>
          <p:spPr bwMode="auto">
            <a:xfrm>
              <a:off x="581" y="3776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7" name="Freeform 460"/>
            <p:cNvSpPr>
              <a:spLocks/>
            </p:cNvSpPr>
            <p:nvPr/>
          </p:nvSpPr>
          <p:spPr bwMode="auto">
            <a:xfrm>
              <a:off x="581" y="3783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8" name="Freeform 461"/>
            <p:cNvSpPr>
              <a:spLocks/>
            </p:cNvSpPr>
            <p:nvPr/>
          </p:nvSpPr>
          <p:spPr bwMode="auto">
            <a:xfrm>
              <a:off x="581" y="3790"/>
              <a:ext cx="122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9" name="Freeform 462"/>
            <p:cNvSpPr>
              <a:spLocks/>
            </p:cNvSpPr>
            <p:nvPr/>
          </p:nvSpPr>
          <p:spPr bwMode="auto">
            <a:xfrm>
              <a:off x="581" y="3797"/>
              <a:ext cx="122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0" name="Freeform 463"/>
            <p:cNvSpPr>
              <a:spLocks/>
            </p:cNvSpPr>
            <p:nvPr/>
          </p:nvSpPr>
          <p:spPr bwMode="auto">
            <a:xfrm>
              <a:off x="581" y="3804"/>
              <a:ext cx="122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1" name="Freeform 464"/>
            <p:cNvSpPr>
              <a:spLocks/>
            </p:cNvSpPr>
            <p:nvPr/>
          </p:nvSpPr>
          <p:spPr bwMode="auto">
            <a:xfrm>
              <a:off x="581" y="3811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2" name="Freeform 465"/>
            <p:cNvSpPr>
              <a:spLocks/>
            </p:cNvSpPr>
            <p:nvPr/>
          </p:nvSpPr>
          <p:spPr bwMode="auto">
            <a:xfrm>
              <a:off x="581" y="3818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3" name="Freeform 466"/>
            <p:cNvSpPr>
              <a:spLocks/>
            </p:cNvSpPr>
            <p:nvPr/>
          </p:nvSpPr>
          <p:spPr bwMode="auto">
            <a:xfrm>
              <a:off x="581" y="3825"/>
              <a:ext cx="122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61" name="Group 467"/>
          <p:cNvGrpSpPr>
            <a:grpSpLocks/>
          </p:cNvGrpSpPr>
          <p:nvPr/>
        </p:nvGrpSpPr>
        <p:grpSpPr bwMode="auto">
          <a:xfrm>
            <a:off x="1968504" y="5389566"/>
            <a:ext cx="385763" cy="530225"/>
            <a:chOff x="735" y="3675"/>
            <a:chExt cx="204" cy="170"/>
          </a:xfrm>
        </p:grpSpPr>
        <p:sp>
          <p:nvSpPr>
            <p:cNvPr id="13748" name="Freeform 468"/>
            <p:cNvSpPr>
              <a:spLocks/>
            </p:cNvSpPr>
            <p:nvPr/>
          </p:nvSpPr>
          <p:spPr bwMode="auto">
            <a:xfrm>
              <a:off x="892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9" name="Freeform 469"/>
            <p:cNvSpPr>
              <a:spLocks/>
            </p:cNvSpPr>
            <p:nvPr/>
          </p:nvSpPr>
          <p:spPr bwMode="auto">
            <a:xfrm>
              <a:off x="852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0" name="Freeform 470"/>
            <p:cNvSpPr>
              <a:spLocks/>
            </p:cNvSpPr>
            <p:nvPr/>
          </p:nvSpPr>
          <p:spPr bwMode="auto">
            <a:xfrm>
              <a:off x="864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1" name="Freeform 471"/>
            <p:cNvSpPr>
              <a:spLocks/>
            </p:cNvSpPr>
            <p:nvPr/>
          </p:nvSpPr>
          <p:spPr bwMode="auto">
            <a:xfrm>
              <a:off x="846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2" name="Freeform 472"/>
            <p:cNvSpPr>
              <a:spLocks/>
            </p:cNvSpPr>
            <p:nvPr/>
          </p:nvSpPr>
          <p:spPr bwMode="auto">
            <a:xfrm>
              <a:off x="933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3" name="Freeform 473"/>
            <p:cNvSpPr>
              <a:spLocks/>
            </p:cNvSpPr>
            <p:nvPr/>
          </p:nvSpPr>
          <p:spPr bwMode="auto">
            <a:xfrm>
              <a:off x="903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4" name="Freeform 474"/>
            <p:cNvSpPr>
              <a:spLocks/>
            </p:cNvSpPr>
            <p:nvPr/>
          </p:nvSpPr>
          <p:spPr bwMode="auto">
            <a:xfrm>
              <a:off x="912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5" name="Freeform 475"/>
            <p:cNvSpPr>
              <a:spLocks/>
            </p:cNvSpPr>
            <p:nvPr/>
          </p:nvSpPr>
          <p:spPr bwMode="auto">
            <a:xfrm>
              <a:off x="899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6" name="Freeform 476"/>
            <p:cNvSpPr>
              <a:spLocks/>
            </p:cNvSpPr>
            <p:nvPr/>
          </p:nvSpPr>
          <p:spPr bwMode="auto">
            <a:xfrm>
              <a:off x="737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7" name="Freeform 477"/>
            <p:cNvSpPr>
              <a:spLocks/>
            </p:cNvSpPr>
            <p:nvPr/>
          </p:nvSpPr>
          <p:spPr bwMode="auto">
            <a:xfrm>
              <a:off x="737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8" name="Freeform 478"/>
            <p:cNvSpPr>
              <a:spLocks/>
            </p:cNvSpPr>
            <p:nvPr/>
          </p:nvSpPr>
          <p:spPr bwMode="auto">
            <a:xfrm>
              <a:off x="740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9" name="Freeform 479"/>
            <p:cNvSpPr>
              <a:spLocks/>
            </p:cNvSpPr>
            <p:nvPr/>
          </p:nvSpPr>
          <p:spPr bwMode="auto">
            <a:xfrm>
              <a:off x="743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0" name="Rectangle 480"/>
            <p:cNvSpPr>
              <a:spLocks noChangeArrowheads="1"/>
            </p:cNvSpPr>
            <p:nvPr/>
          </p:nvSpPr>
          <p:spPr bwMode="auto">
            <a:xfrm>
              <a:off x="758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61" name="Freeform 481"/>
            <p:cNvSpPr>
              <a:spLocks/>
            </p:cNvSpPr>
            <p:nvPr/>
          </p:nvSpPr>
          <p:spPr bwMode="auto">
            <a:xfrm>
              <a:off x="759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2" name="Freeform 482"/>
            <p:cNvSpPr>
              <a:spLocks/>
            </p:cNvSpPr>
            <p:nvPr/>
          </p:nvSpPr>
          <p:spPr bwMode="auto">
            <a:xfrm>
              <a:off x="759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3" name="Freeform 483"/>
            <p:cNvSpPr>
              <a:spLocks/>
            </p:cNvSpPr>
            <p:nvPr/>
          </p:nvSpPr>
          <p:spPr bwMode="auto">
            <a:xfrm>
              <a:off x="766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4" name="Freeform 484"/>
            <p:cNvSpPr>
              <a:spLocks/>
            </p:cNvSpPr>
            <p:nvPr/>
          </p:nvSpPr>
          <p:spPr bwMode="auto">
            <a:xfrm>
              <a:off x="743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5" name="Freeform 485"/>
            <p:cNvSpPr>
              <a:spLocks/>
            </p:cNvSpPr>
            <p:nvPr/>
          </p:nvSpPr>
          <p:spPr bwMode="auto">
            <a:xfrm>
              <a:off x="748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6" name="Freeform 486"/>
            <p:cNvSpPr>
              <a:spLocks/>
            </p:cNvSpPr>
            <p:nvPr/>
          </p:nvSpPr>
          <p:spPr bwMode="auto">
            <a:xfrm>
              <a:off x="858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7" name="Freeform 487"/>
            <p:cNvSpPr>
              <a:spLocks/>
            </p:cNvSpPr>
            <p:nvPr/>
          </p:nvSpPr>
          <p:spPr bwMode="auto">
            <a:xfrm>
              <a:off x="867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8" name="Freeform 488"/>
            <p:cNvSpPr>
              <a:spLocks/>
            </p:cNvSpPr>
            <p:nvPr/>
          </p:nvSpPr>
          <p:spPr bwMode="auto">
            <a:xfrm>
              <a:off x="856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9" name="Freeform 489"/>
            <p:cNvSpPr>
              <a:spLocks/>
            </p:cNvSpPr>
            <p:nvPr/>
          </p:nvSpPr>
          <p:spPr bwMode="auto">
            <a:xfrm>
              <a:off x="735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0" name="Freeform 490"/>
            <p:cNvSpPr>
              <a:spLocks/>
            </p:cNvSpPr>
            <p:nvPr/>
          </p:nvSpPr>
          <p:spPr bwMode="auto">
            <a:xfrm>
              <a:off x="735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1" name="Freeform 491"/>
            <p:cNvSpPr>
              <a:spLocks/>
            </p:cNvSpPr>
            <p:nvPr/>
          </p:nvSpPr>
          <p:spPr bwMode="auto">
            <a:xfrm>
              <a:off x="735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2" name="Freeform 492"/>
            <p:cNvSpPr>
              <a:spLocks/>
            </p:cNvSpPr>
            <p:nvPr/>
          </p:nvSpPr>
          <p:spPr bwMode="auto">
            <a:xfrm>
              <a:off x="735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3" name="Freeform 493"/>
            <p:cNvSpPr>
              <a:spLocks/>
            </p:cNvSpPr>
            <p:nvPr/>
          </p:nvSpPr>
          <p:spPr bwMode="auto">
            <a:xfrm>
              <a:off x="735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4" name="Freeform 494"/>
            <p:cNvSpPr>
              <a:spLocks/>
            </p:cNvSpPr>
            <p:nvPr/>
          </p:nvSpPr>
          <p:spPr bwMode="auto">
            <a:xfrm>
              <a:off x="735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5" name="Freeform 495"/>
            <p:cNvSpPr>
              <a:spLocks/>
            </p:cNvSpPr>
            <p:nvPr/>
          </p:nvSpPr>
          <p:spPr bwMode="auto">
            <a:xfrm>
              <a:off x="856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6" name="Rectangle 496"/>
            <p:cNvSpPr>
              <a:spLocks noChangeArrowheads="1"/>
            </p:cNvSpPr>
            <p:nvPr/>
          </p:nvSpPr>
          <p:spPr bwMode="auto">
            <a:xfrm>
              <a:off x="856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77" name="Freeform 497"/>
            <p:cNvSpPr>
              <a:spLocks/>
            </p:cNvSpPr>
            <p:nvPr/>
          </p:nvSpPr>
          <p:spPr bwMode="auto">
            <a:xfrm>
              <a:off x="856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8" name="Rectangle 498"/>
            <p:cNvSpPr>
              <a:spLocks noChangeArrowheads="1"/>
            </p:cNvSpPr>
            <p:nvPr/>
          </p:nvSpPr>
          <p:spPr bwMode="auto">
            <a:xfrm>
              <a:off x="856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79" name="Freeform 499"/>
            <p:cNvSpPr>
              <a:spLocks/>
            </p:cNvSpPr>
            <p:nvPr/>
          </p:nvSpPr>
          <p:spPr bwMode="auto">
            <a:xfrm>
              <a:off x="856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0" name="Rectangle 500"/>
            <p:cNvSpPr>
              <a:spLocks noChangeArrowheads="1"/>
            </p:cNvSpPr>
            <p:nvPr/>
          </p:nvSpPr>
          <p:spPr bwMode="auto">
            <a:xfrm>
              <a:off x="856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81" name="Freeform 501"/>
            <p:cNvSpPr>
              <a:spLocks/>
            </p:cNvSpPr>
            <p:nvPr/>
          </p:nvSpPr>
          <p:spPr bwMode="auto">
            <a:xfrm>
              <a:off x="735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2" name="Freeform 502"/>
            <p:cNvSpPr>
              <a:spLocks/>
            </p:cNvSpPr>
            <p:nvPr/>
          </p:nvSpPr>
          <p:spPr bwMode="auto">
            <a:xfrm>
              <a:off x="735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3" name="Freeform 503"/>
            <p:cNvSpPr>
              <a:spLocks/>
            </p:cNvSpPr>
            <p:nvPr/>
          </p:nvSpPr>
          <p:spPr bwMode="auto">
            <a:xfrm>
              <a:off x="735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4" name="Freeform 504"/>
            <p:cNvSpPr>
              <a:spLocks/>
            </p:cNvSpPr>
            <p:nvPr/>
          </p:nvSpPr>
          <p:spPr bwMode="auto">
            <a:xfrm>
              <a:off x="735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5" name="Freeform 505"/>
            <p:cNvSpPr>
              <a:spLocks/>
            </p:cNvSpPr>
            <p:nvPr/>
          </p:nvSpPr>
          <p:spPr bwMode="auto">
            <a:xfrm>
              <a:off x="735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6" name="Freeform 506"/>
            <p:cNvSpPr>
              <a:spLocks/>
            </p:cNvSpPr>
            <p:nvPr/>
          </p:nvSpPr>
          <p:spPr bwMode="auto">
            <a:xfrm>
              <a:off x="735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7" name="Freeform 507"/>
            <p:cNvSpPr>
              <a:spLocks/>
            </p:cNvSpPr>
            <p:nvPr/>
          </p:nvSpPr>
          <p:spPr bwMode="auto">
            <a:xfrm>
              <a:off x="741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8" name="Freeform 508"/>
            <p:cNvSpPr>
              <a:spLocks/>
            </p:cNvSpPr>
            <p:nvPr/>
          </p:nvSpPr>
          <p:spPr bwMode="auto">
            <a:xfrm>
              <a:off x="738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9" name="Freeform 509"/>
            <p:cNvSpPr>
              <a:spLocks/>
            </p:cNvSpPr>
            <p:nvPr/>
          </p:nvSpPr>
          <p:spPr bwMode="auto">
            <a:xfrm>
              <a:off x="741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0" name="Freeform 510"/>
            <p:cNvSpPr>
              <a:spLocks/>
            </p:cNvSpPr>
            <p:nvPr/>
          </p:nvSpPr>
          <p:spPr bwMode="auto">
            <a:xfrm>
              <a:off x="743" y="3736"/>
              <a:ext cx="10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1" name="Freeform 511"/>
            <p:cNvSpPr>
              <a:spLocks/>
            </p:cNvSpPr>
            <p:nvPr/>
          </p:nvSpPr>
          <p:spPr bwMode="auto">
            <a:xfrm>
              <a:off x="745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2" name="Freeform 512"/>
            <p:cNvSpPr>
              <a:spLocks/>
            </p:cNvSpPr>
            <p:nvPr/>
          </p:nvSpPr>
          <p:spPr bwMode="auto">
            <a:xfrm>
              <a:off x="829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3" name="Freeform 513"/>
            <p:cNvSpPr>
              <a:spLocks/>
            </p:cNvSpPr>
            <p:nvPr/>
          </p:nvSpPr>
          <p:spPr bwMode="auto">
            <a:xfrm>
              <a:off x="837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4" name="Freeform 514"/>
            <p:cNvSpPr>
              <a:spLocks/>
            </p:cNvSpPr>
            <p:nvPr/>
          </p:nvSpPr>
          <p:spPr bwMode="auto">
            <a:xfrm>
              <a:off x="833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5" name="Freeform 515"/>
            <p:cNvSpPr>
              <a:spLocks/>
            </p:cNvSpPr>
            <p:nvPr/>
          </p:nvSpPr>
          <p:spPr bwMode="auto">
            <a:xfrm>
              <a:off x="735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6" name="Freeform 516"/>
            <p:cNvSpPr>
              <a:spLocks/>
            </p:cNvSpPr>
            <p:nvPr/>
          </p:nvSpPr>
          <p:spPr bwMode="auto">
            <a:xfrm>
              <a:off x="735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7" name="Freeform 517"/>
            <p:cNvSpPr>
              <a:spLocks/>
            </p:cNvSpPr>
            <p:nvPr/>
          </p:nvSpPr>
          <p:spPr bwMode="auto">
            <a:xfrm>
              <a:off x="735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8" name="Freeform 518"/>
            <p:cNvSpPr>
              <a:spLocks/>
            </p:cNvSpPr>
            <p:nvPr/>
          </p:nvSpPr>
          <p:spPr bwMode="auto">
            <a:xfrm>
              <a:off x="735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9" name="Freeform 519"/>
            <p:cNvSpPr>
              <a:spLocks/>
            </p:cNvSpPr>
            <p:nvPr/>
          </p:nvSpPr>
          <p:spPr bwMode="auto">
            <a:xfrm>
              <a:off x="735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0" name="Freeform 520"/>
            <p:cNvSpPr>
              <a:spLocks/>
            </p:cNvSpPr>
            <p:nvPr/>
          </p:nvSpPr>
          <p:spPr bwMode="auto">
            <a:xfrm>
              <a:off x="735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1" name="Freeform 521"/>
            <p:cNvSpPr>
              <a:spLocks/>
            </p:cNvSpPr>
            <p:nvPr/>
          </p:nvSpPr>
          <p:spPr bwMode="auto">
            <a:xfrm>
              <a:off x="735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2" name="Freeform 522"/>
            <p:cNvSpPr>
              <a:spLocks/>
            </p:cNvSpPr>
            <p:nvPr/>
          </p:nvSpPr>
          <p:spPr bwMode="auto">
            <a:xfrm>
              <a:off x="735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3" name="Freeform 523"/>
            <p:cNvSpPr>
              <a:spLocks/>
            </p:cNvSpPr>
            <p:nvPr/>
          </p:nvSpPr>
          <p:spPr bwMode="auto">
            <a:xfrm>
              <a:off x="735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4" name="Freeform 524"/>
            <p:cNvSpPr>
              <a:spLocks/>
            </p:cNvSpPr>
            <p:nvPr/>
          </p:nvSpPr>
          <p:spPr bwMode="auto">
            <a:xfrm>
              <a:off x="735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5" name="Freeform 525"/>
            <p:cNvSpPr>
              <a:spLocks/>
            </p:cNvSpPr>
            <p:nvPr/>
          </p:nvSpPr>
          <p:spPr bwMode="auto">
            <a:xfrm>
              <a:off x="735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6" name="Freeform 526"/>
            <p:cNvSpPr>
              <a:spLocks/>
            </p:cNvSpPr>
            <p:nvPr/>
          </p:nvSpPr>
          <p:spPr bwMode="auto">
            <a:xfrm>
              <a:off x="735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7" name="Freeform 527"/>
            <p:cNvSpPr>
              <a:spLocks/>
            </p:cNvSpPr>
            <p:nvPr/>
          </p:nvSpPr>
          <p:spPr bwMode="auto">
            <a:xfrm>
              <a:off x="856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8" name="Rectangle 528"/>
            <p:cNvSpPr>
              <a:spLocks noChangeArrowheads="1"/>
            </p:cNvSpPr>
            <p:nvPr/>
          </p:nvSpPr>
          <p:spPr bwMode="auto">
            <a:xfrm>
              <a:off x="856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09" name="Freeform 529"/>
            <p:cNvSpPr>
              <a:spLocks/>
            </p:cNvSpPr>
            <p:nvPr/>
          </p:nvSpPr>
          <p:spPr bwMode="auto">
            <a:xfrm>
              <a:off x="856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0" name="Rectangle 530"/>
            <p:cNvSpPr>
              <a:spLocks noChangeArrowheads="1"/>
            </p:cNvSpPr>
            <p:nvPr/>
          </p:nvSpPr>
          <p:spPr bwMode="auto">
            <a:xfrm>
              <a:off x="856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11" name="Freeform 531"/>
            <p:cNvSpPr>
              <a:spLocks/>
            </p:cNvSpPr>
            <p:nvPr/>
          </p:nvSpPr>
          <p:spPr bwMode="auto">
            <a:xfrm>
              <a:off x="856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2" name="Freeform 532"/>
            <p:cNvSpPr>
              <a:spLocks/>
            </p:cNvSpPr>
            <p:nvPr/>
          </p:nvSpPr>
          <p:spPr bwMode="auto">
            <a:xfrm>
              <a:off x="856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3" name="Rectangle 533"/>
            <p:cNvSpPr>
              <a:spLocks noChangeArrowheads="1"/>
            </p:cNvSpPr>
            <p:nvPr/>
          </p:nvSpPr>
          <p:spPr bwMode="auto">
            <a:xfrm>
              <a:off x="856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14" name="Freeform 534"/>
            <p:cNvSpPr>
              <a:spLocks/>
            </p:cNvSpPr>
            <p:nvPr/>
          </p:nvSpPr>
          <p:spPr bwMode="auto">
            <a:xfrm>
              <a:off x="856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5" name="Freeform 535"/>
            <p:cNvSpPr>
              <a:spLocks/>
            </p:cNvSpPr>
            <p:nvPr/>
          </p:nvSpPr>
          <p:spPr bwMode="auto">
            <a:xfrm>
              <a:off x="856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6" name="Freeform 536"/>
            <p:cNvSpPr>
              <a:spLocks/>
            </p:cNvSpPr>
            <p:nvPr/>
          </p:nvSpPr>
          <p:spPr bwMode="auto">
            <a:xfrm>
              <a:off x="856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7" name="Freeform 537"/>
            <p:cNvSpPr>
              <a:spLocks/>
            </p:cNvSpPr>
            <p:nvPr/>
          </p:nvSpPr>
          <p:spPr bwMode="auto">
            <a:xfrm>
              <a:off x="856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8" name="Freeform 538"/>
            <p:cNvSpPr>
              <a:spLocks/>
            </p:cNvSpPr>
            <p:nvPr/>
          </p:nvSpPr>
          <p:spPr bwMode="auto">
            <a:xfrm>
              <a:off x="856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9" name="Freeform 539"/>
            <p:cNvSpPr>
              <a:spLocks/>
            </p:cNvSpPr>
            <p:nvPr/>
          </p:nvSpPr>
          <p:spPr bwMode="auto">
            <a:xfrm>
              <a:off x="735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0" name="Freeform 540"/>
            <p:cNvSpPr>
              <a:spLocks/>
            </p:cNvSpPr>
            <p:nvPr/>
          </p:nvSpPr>
          <p:spPr bwMode="auto">
            <a:xfrm>
              <a:off x="735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1" name="Freeform 541"/>
            <p:cNvSpPr>
              <a:spLocks/>
            </p:cNvSpPr>
            <p:nvPr/>
          </p:nvSpPr>
          <p:spPr bwMode="auto">
            <a:xfrm>
              <a:off x="735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2" name="Freeform 542"/>
            <p:cNvSpPr>
              <a:spLocks/>
            </p:cNvSpPr>
            <p:nvPr/>
          </p:nvSpPr>
          <p:spPr bwMode="auto">
            <a:xfrm>
              <a:off x="735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3" name="Freeform 543"/>
            <p:cNvSpPr>
              <a:spLocks/>
            </p:cNvSpPr>
            <p:nvPr/>
          </p:nvSpPr>
          <p:spPr bwMode="auto">
            <a:xfrm>
              <a:off x="735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4" name="Freeform 544"/>
            <p:cNvSpPr>
              <a:spLocks/>
            </p:cNvSpPr>
            <p:nvPr/>
          </p:nvSpPr>
          <p:spPr bwMode="auto">
            <a:xfrm>
              <a:off x="735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5" name="Freeform 545"/>
            <p:cNvSpPr>
              <a:spLocks/>
            </p:cNvSpPr>
            <p:nvPr/>
          </p:nvSpPr>
          <p:spPr bwMode="auto">
            <a:xfrm>
              <a:off x="735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6" name="Freeform 546"/>
            <p:cNvSpPr>
              <a:spLocks/>
            </p:cNvSpPr>
            <p:nvPr/>
          </p:nvSpPr>
          <p:spPr bwMode="auto">
            <a:xfrm>
              <a:off x="735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7" name="Freeform 547"/>
            <p:cNvSpPr>
              <a:spLocks/>
            </p:cNvSpPr>
            <p:nvPr/>
          </p:nvSpPr>
          <p:spPr bwMode="auto">
            <a:xfrm>
              <a:off x="735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8" name="Freeform 548"/>
            <p:cNvSpPr>
              <a:spLocks/>
            </p:cNvSpPr>
            <p:nvPr/>
          </p:nvSpPr>
          <p:spPr bwMode="auto">
            <a:xfrm>
              <a:off x="735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9" name="Freeform 549"/>
            <p:cNvSpPr>
              <a:spLocks/>
            </p:cNvSpPr>
            <p:nvPr/>
          </p:nvSpPr>
          <p:spPr bwMode="auto">
            <a:xfrm>
              <a:off x="735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0" name="Freeform 550"/>
            <p:cNvSpPr>
              <a:spLocks/>
            </p:cNvSpPr>
            <p:nvPr/>
          </p:nvSpPr>
          <p:spPr bwMode="auto">
            <a:xfrm>
              <a:off x="735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62" name="Group 551"/>
          <p:cNvGrpSpPr>
            <a:grpSpLocks/>
          </p:cNvGrpSpPr>
          <p:nvPr/>
        </p:nvGrpSpPr>
        <p:grpSpPr bwMode="auto">
          <a:xfrm>
            <a:off x="2244727" y="5389566"/>
            <a:ext cx="385763" cy="530225"/>
            <a:chOff x="881" y="3675"/>
            <a:chExt cx="204" cy="170"/>
          </a:xfrm>
        </p:grpSpPr>
        <p:sp>
          <p:nvSpPr>
            <p:cNvPr id="13665" name="Freeform 552"/>
            <p:cNvSpPr>
              <a:spLocks/>
            </p:cNvSpPr>
            <p:nvPr/>
          </p:nvSpPr>
          <p:spPr bwMode="auto">
            <a:xfrm>
              <a:off x="1038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66" name="Freeform 553"/>
            <p:cNvSpPr>
              <a:spLocks/>
            </p:cNvSpPr>
            <p:nvPr/>
          </p:nvSpPr>
          <p:spPr bwMode="auto">
            <a:xfrm>
              <a:off x="998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67" name="Freeform 554"/>
            <p:cNvSpPr>
              <a:spLocks/>
            </p:cNvSpPr>
            <p:nvPr/>
          </p:nvSpPr>
          <p:spPr bwMode="auto">
            <a:xfrm>
              <a:off x="1009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68" name="Freeform 555"/>
            <p:cNvSpPr>
              <a:spLocks/>
            </p:cNvSpPr>
            <p:nvPr/>
          </p:nvSpPr>
          <p:spPr bwMode="auto">
            <a:xfrm>
              <a:off x="992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69" name="Freeform 556"/>
            <p:cNvSpPr>
              <a:spLocks/>
            </p:cNvSpPr>
            <p:nvPr/>
          </p:nvSpPr>
          <p:spPr bwMode="auto">
            <a:xfrm>
              <a:off x="1079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0" name="Freeform 557"/>
            <p:cNvSpPr>
              <a:spLocks/>
            </p:cNvSpPr>
            <p:nvPr/>
          </p:nvSpPr>
          <p:spPr bwMode="auto">
            <a:xfrm>
              <a:off x="1049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1" name="Freeform 558"/>
            <p:cNvSpPr>
              <a:spLocks/>
            </p:cNvSpPr>
            <p:nvPr/>
          </p:nvSpPr>
          <p:spPr bwMode="auto">
            <a:xfrm>
              <a:off x="1058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2" name="Freeform 559"/>
            <p:cNvSpPr>
              <a:spLocks/>
            </p:cNvSpPr>
            <p:nvPr/>
          </p:nvSpPr>
          <p:spPr bwMode="auto">
            <a:xfrm>
              <a:off x="1045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3" name="Freeform 560"/>
            <p:cNvSpPr>
              <a:spLocks/>
            </p:cNvSpPr>
            <p:nvPr/>
          </p:nvSpPr>
          <p:spPr bwMode="auto">
            <a:xfrm>
              <a:off x="883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4" name="Freeform 561"/>
            <p:cNvSpPr>
              <a:spLocks/>
            </p:cNvSpPr>
            <p:nvPr/>
          </p:nvSpPr>
          <p:spPr bwMode="auto">
            <a:xfrm>
              <a:off x="883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5" name="Freeform 562"/>
            <p:cNvSpPr>
              <a:spLocks/>
            </p:cNvSpPr>
            <p:nvPr/>
          </p:nvSpPr>
          <p:spPr bwMode="auto">
            <a:xfrm>
              <a:off x="886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6" name="Freeform 563"/>
            <p:cNvSpPr>
              <a:spLocks/>
            </p:cNvSpPr>
            <p:nvPr/>
          </p:nvSpPr>
          <p:spPr bwMode="auto">
            <a:xfrm>
              <a:off x="889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7" name="Rectangle 564"/>
            <p:cNvSpPr>
              <a:spLocks noChangeArrowheads="1"/>
            </p:cNvSpPr>
            <p:nvPr/>
          </p:nvSpPr>
          <p:spPr bwMode="auto">
            <a:xfrm>
              <a:off x="904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78" name="Freeform 565"/>
            <p:cNvSpPr>
              <a:spLocks/>
            </p:cNvSpPr>
            <p:nvPr/>
          </p:nvSpPr>
          <p:spPr bwMode="auto">
            <a:xfrm>
              <a:off x="905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9" name="Freeform 566"/>
            <p:cNvSpPr>
              <a:spLocks/>
            </p:cNvSpPr>
            <p:nvPr/>
          </p:nvSpPr>
          <p:spPr bwMode="auto">
            <a:xfrm>
              <a:off x="905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0" name="Freeform 567"/>
            <p:cNvSpPr>
              <a:spLocks/>
            </p:cNvSpPr>
            <p:nvPr/>
          </p:nvSpPr>
          <p:spPr bwMode="auto">
            <a:xfrm>
              <a:off x="912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1" name="Freeform 568"/>
            <p:cNvSpPr>
              <a:spLocks/>
            </p:cNvSpPr>
            <p:nvPr/>
          </p:nvSpPr>
          <p:spPr bwMode="auto">
            <a:xfrm>
              <a:off x="889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2" name="Freeform 569"/>
            <p:cNvSpPr>
              <a:spLocks/>
            </p:cNvSpPr>
            <p:nvPr/>
          </p:nvSpPr>
          <p:spPr bwMode="auto">
            <a:xfrm>
              <a:off x="894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3" name="Freeform 570"/>
            <p:cNvSpPr>
              <a:spLocks/>
            </p:cNvSpPr>
            <p:nvPr/>
          </p:nvSpPr>
          <p:spPr bwMode="auto">
            <a:xfrm>
              <a:off x="1004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4" name="Freeform 571"/>
            <p:cNvSpPr>
              <a:spLocks/>
            </p:cNvSpPr>
            <p:nvPr/>
          </p:nvSpPr>
          <p:spPr bwMode="auto">
            <a:xfrm>
              <a:off x="1013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5" name="Freeform 572"/>
            <p:cNvSpPr>
              <a:spLocks/>
            </p:cNvSpPr>
            <p:nvPr/>
          </p:nvSpPr>
          <p:spPr bwMode="auto">
            <a:xfrm>
              <a:off x="1002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6" name="Freeform 573"/>
            <p:cNvSpPr>
              <a:spLocks/>
            </p:cNvSpPr>
            <p:nvPr/>
          </p:nvSpPr>
          <p:spPr bwMode="auto">
            <a:xfrm>
              <a:off x="881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7" name="Freeform 574"/>
            <p:cNvSpPr>
              <a:spLocks/>
            </p:cNvSpPr>
            <p:nvPr/>
          </p:nvSpPr>
          <p:spPr bwMode="auto">
            <a:xfrm>
              <a:off x="881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8" name="Freeform 575"/>
            <p:cNvSpPr>
              <a:spLocks/>
            </p:cNvSpPr>
            <p:nvPr/>
          </p:nvSpPr>
          <p:spPr bwMode="auto">
            <a:xfrm>
              <a:off x="881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9" name="Freeform 576"/>
            <p:cNvSpPr>
              <a:spLocks/>
            </p:cNvSpPr>
            <p:nvPr/>
          </p:nvSpPr>
          <p:spPr bwMode="auto">
            <a:xfrm>
              <a:off x="881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0" name="Freeform 577"/>
            <p:cNvSpPr>
              <a:spLocks/>
            </p:cNvSpPr>
            <p:nvPr/>
          </p:nvSpPr>
          <p:spPr bwMode="auto">
            <a:xfrm>
              <a:off x="881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1" name="Freeform 578"/>
            <p:cNvSpPr>
              <a:spLocks/>
            </p:cNvSpPr>
            <p:nvPr/>
          </p:nvSpPr>
          <p:spPr bwMode="auto">
            <a:xfrm>
              <a:off x="881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2" name="Freeform 579"/>
            <p:cNvSpPr>
              <a:spLocks/>
            </p:cNvSpPr>
            <p:nvPr/>
          </p:nvSpPr>
          <p:spPr bwMode="auto">
            <a:xfrm>
              <a:off x="1002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3" name="Rectangle 580"/>
            <p:cNvSpPr>
              <a:spLocks noChangeArrowheads="1"/>
            </p:cNvSpPr>
            <p:nvPr/>
          </p:nvSpPr>
          <p:spPr bwMode="auto">
            <a:xfrm>
              <a:off x="1002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94" name="Freeform 581"/>
            <p:cNvSpPr>
              <a:spLocks/>
            </p:cNvSpPr>
            <p:nvPr/>
          </p:nvSpPr>
          <p:spPr bwMode="auto">
            <a:xfrm>
              <a:off x="1002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5" name="Rectangle 582"/>
            <p:cNvSpPr>
              <a:spLocks noChangeArrowheads="1"/>
            </p:cNvSpPr>
            <p:nvPr/>
          </p:nvSpPr>
          <p:spPr bwMode="auto">
            <a:xfrm>
              <a:off x="1002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96" name="Freeform 583"/>
            <p:cNvSpPr>
              <a:spLocks/>
            </p:cNvSpPr>
            <p:nvPr/>
          </p:nvSpPr>
          <p:spPr bwMode="auto">
            <a:xfrm>
              <a:off x="1002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7" name="Rectangle 584"/>
            <p:cNvSpPr>
              <a:spLocks noChangeArrowheads="1"/>
            </p:cNvSpPr>
            <p:nvPr/>
          </p:nvSpPr>
          <p:spPr bwMode="auto">
            <a:xfrm>
              <a:off x="1002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98" name="Freeform 585"/>
            <p:cNvSpPr>
              <a:spLocks/>
            </p:cNvSpPr>
            <p:nvPr/>
          </p:nvSpPr>
          <p:spPr bwMode="auto">
            <a:xfrm>
              <a:off x="881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9" name="Freeform 586"/>
            <p:cNvSpPr>
              <a:spLocks/>
            </p:cNvSpPr>
            <p:nvPr/>
          </p:nvSpPr>
          <p:spPr bwMode="auto">
            <a:xfrm>
              <a:off x="881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0" name="Freeform 587"/>
            <p:cNvSpPr>
              <a:spLocks/>
            </p:cNvSpPr>
            <p:nvPr/>
          </p:nvSpPr>
          <p:spPr bwMode="auto">
            <a:xfrm>
              <a:off x="881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1" name="Freeform 588"/>
            <p:cNvSpPr>
              <a:spLocks/>
            </p:cNvSpPr>
            <p:nvPr/>
          </p:nvSpPr>
          <p:spPr bwMode="auto">
            <a:xfrm>
              <a:off x="881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2" name="Freeform 589"/>
            <p:cNvSpPr>
              <a:spLocks/>
            </p:cNvSpPr>
            <p:nvPr/>
          </p:nvSpPr>
          <p:spPr bwMode="auto">
            <a:xfrm>
              <a:off x="881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3" name="Freeform 590"/>
            <p:cNvSpPr>
              <a:spLocks/>
            </p:cNvSpPr>
            <p:nvPr/>
          </p:nvSpPr>
          <p:spPr bwMode="auto">
            <a:xfrm>
              <a:off x="881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4" name="Freeform 591"/>
            <p:cNvSpPr>
              <a:spLocks/>
            </p:cNvSpPr>
            <p:nvPr/>
          </p:nvSpPr>
          <p:spPr bwMode="auto">
            <a:xfrm>
              <a:off x="887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5" name="Freeform 592"/>
            <p:cNvSpPr>
              <a:spLocks/>
            </p:cNvSpPr>
            <p:nvPr/>
          </p:nvSpPr>
          <p:spPr bwMode="auto">
            <a:xfrm>
              <a:off x="884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6" name="Freeform 593"/>
            <p:cNvSpPr>
              <a:spLocks/>
            </p:cNvSpPr>
            <p:nvPr/>
          </p:nvSpPr>
          <p:spPr bwMode="auto">
            <a:xfrm>
              <a:off x="887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7" name="Freeform 594"/>
            <p:cNvSpPr>
              <a:spLocks/>
            </p:cNvSpPr>
            <p:nvPr/>
          </p:nvSpPr>
          <p:spPr bwMode="auto">
            <a:xfrm>
              <a:off x="888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8" name="Freeform 595"/>
            <p:cNvSpPr>
              <a:spLocks/>
            </p:cNvSpPr>
            <p:nvPr/>
          </p:nvSpPr>
          <p:spPr bwMode="auto">
            <a:xfrm>
              <a:off x="891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9" name="Freeform 596"/>
            <p:cNvSpPr>
              <a:spLocks/>
            </p:cNvSpPr>
            <p:nvPr/>
          </p:nvSpPr>
          <p:spPr bwMode="auto">
            <a:xfrm>
              <a:off x="975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0" name="Freeform 597"/>
            <p:cNvSpPr>
              <a:spLocks/>
            </p:cNvSpPr>
            <p:nvPr/>
          </p:nvSpPr>
          <p:spPr bwMode="auto">
            <a:xfrm>
              <a:off x="983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1" name="Freeform 598"/>
            <p:cNvSpPr>
              <a:spLocks/>
            </p:cNvSpPr>
            <p:nvPr/>
          </p:nvSpPr>
          <p:spPr bwMode="auto">
            <a:xfrm>
              <a:off x="979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2" name="Freeform 599"/>
            <p:cNvSpPr>
              <a:spLocks/>
            </p:cNvSpPr>
            <p:nvPr/>
          </p:nvSpPr>
          <p:spPr bwMode="auto">
            <a:xfrm>
              <a:off x="881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3" name="Freeform 600"/>
            <p:cNvSpPr>
              <a:spLocks/>
            </p:cNvSpPr>
            <p:nvPr/>
          </p:nvSpPr>
          <p:spPr bwMode="auto">
            <a:xfrm>
              <a:off x="881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4" name="Freeform 601"/>
            <p:cNvSpPr>
              <a:spLocks/>
            </p:cNvSpPr>
            <p:nvPr/>
          </p:nvSpPr>
          <p:spPr bwMode="auto">
            <a:xfrm>
              <a:off x="881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5" name="Freeform 602"/>
            <p:cNvSpPr>
              <a:spLocks/>
            </p:cNvSpPr>
            <p:nvPr/>
          </p:nvSpPr>
          <p:spPr bwMode="auto">
            <a:xfrm>
              <a:off x="881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6" name="Freeform 603"/>
            <p:cNvSpPr>
              <a:spLocks/>
            </p:cNvSpPr>
            <p:nvPr/>
          </p:nvSpPr>
          <p:spPr bwMode="auto">
            <a:xfrm>
              <a:off x="881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7" name="Freeform 604"/>
            <p:cNvSpPr>
              <a:spLocks/>
            </p:cNvSpPr>
            <p:nvPr/>
          </p:nvSpPr>
          <p:spPr bwMode="auto">
            <a:xfrm>
              <a:off x="881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8" name="Freeform 605"/>
            <p:cNvSpPr>
              <a:spLocks/>
            </p:cNvSpPr>
            <p:nvPr/>
          </p:nvSpPr>
          <p:spPr bwMode="auto">
            <a:xfrm>
              <a:off x="881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9" name="Freeform 606"/>
            <p:cNvSpPr>
              <a:spLocks/>
            </p:cNvSpPr>
            <p:nvPr/>
          </p:nvSpPr>
          <p:spPr bwMode="auto">
            <a:xfrm>
              <a:off x="881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0" name="Freeform 607"/>
            <p:cNvSpPr>
              <a:spLocks/>
            </p:cNvSpPr>
            <p:nvPr/>
          </p:nvSpPr>
          <p:spPr bwMode="auto">
            <a:xfrm>
              <a:off x="881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1" name="Freeform 608"/>
            <p:cNvSpPr>
              <a:spLocks/>
            </p:cNvSpPr>
            <p:nvPr/>
          </p:nvSpPr>
          <p:spPr bwMode="auto">
            <a:xfrm>
              <a:off x="881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2" name="Freeform 609"/>
            <p:cNvSpPr>
              <a:spLocks/>
            </p:cNvSpPr>
            <p:nvPr/>
          </p:nvSpPr>
          <p:spPr bwMode="auto">
            <a:xfrm>
              <a:off x="881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3" name="Freeform 610"/>
            <p:cNvSpPr>
              <a:spLocks/>
            </p:cNvSpPr>
            <p:nvPr/>
          </p:nvSpPr>
          <p:spPr bwMode="auto">
            <a:xfrm>
              <a:off x="881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4" name="Freeform 611"/>
            <p:cNvSpPr>
              <a:spLocks/>
            </p:cNvSpPr>
            <p:nvPr/>
          </p:nvSpPr>
          <p:spPr bwMode="auto">
            <a:xfrm>
              <a:off x="1002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5" name="Rectangle 612"/>
            <p:cNvSpPr>
              <a:spLocks noChangeArrowheads="1"/>
            </p:cNvSpPr>
            <p:nvPr/>
          </p:nvSpPr>
          <p:spPr bwMode="auto">
            <a:xfrm>
              <a:off x="1002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26" name="Freeform 613"/>
            <p:cNvSpPr>
              <a:spLocks/>
            </p:cNvSpPr>
            <p:nvPr/>
          </p:nvSpPr>
          <p:spPr bwMode="auto">
            <a:xfrm>
              <a:off x="1002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7" name="Rectangle 614"/>
            <p:cNvSpPr>
              <a:spLocks noChangeArrowheads="1"/>
            </p:cNvSpPr>
            <p:nvPr/>
          </p:nvSpPr>
          <p:spPr bwMode="auto">
            <a:xfrm>
              <a:off x="1002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28" name="Freeform 615"/>
            <p:cNvSpPr>
              <a:spLocks/>
            </p:cNvSpPr>
            <p:nvPr/>
          </p:nvSpPr>
          <p:spPr bwMode="auto">
            <a:xfrm>
              <a:off x="1002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9" name="Freeform 616"/>
            <p:cNvSpPr>
              <a:spLocks/>
            </p:cNvSpPr>
            <p:nvPr/>
          </p:nvSpPr>
          <p:spPr bwMode="auto">
            <a:xfrm>
              <a:off x="1002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0" name="Rectangle 617"/>
            <p:cNvSpPr>
              <a:spLocks noChangeArrowheads="1"/>
            </p:cNvSpPr>
            <p:nvPr/>
          </p:nvSpPr>
          <p:spPr bwMode="auto">
            <a:xfrm>
              <a:off x="1002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31" name="Freeform 618"/>
            <p:cNvSpPr>
              <a:spLocks/>
            </p:cNvSpPr>
            <p:nvPr/>
          </p:nvSpPr>
          <p:spPr bwMode="auto">
            <a:xfrm>
              <a:off x="1002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2" name="Freeform 619"/>
            <p:cNvSpPr>
              <a:spLocks/>
            </p:cNvSpPr>
            <p:nvPr/>
          </p:nvSpPr>
          <p:spPr bwMode="auto">
            <a:xfrm>
              <a:off x="1002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3" name="Freeform 620"/>
            <p:cNvSpPr>
              <a:spLocks/>
            </p:cNvSpPr>
            <p:nvPr/>
          </p:nvSpPr>
          <p:spPr bwMode="auto">
            <a:xfrm>
              <a:off x="1002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4" name="Freeform 621"/>
            <p:cNvSpPr>
              <a:spLocks/>
            </p:cNvSpPr>
            <p:nvPr/>
          </p:nvSpPr>
          <p:spPr bwMode="auto">
            <a:xfrm>
              <a:off x="1002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5" name="Freeform 622"/>
            <p:cNvSpPr>
              <a:spLocks/>
            </p:cNvSpPr>
            <p:nvPr/>
          </p:nvSpPr>
          <p:spPr bwMode="auto">
            <a:xfrm>
              <a:off x="1002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6" name="Freeform 623"/>
            <p:cNvSpPr>
              <a:spLocks/>
            </p:cNvSpPr>
            <p:nvPr/>
          </p:nvSpPr>
          <p:spPr bwMode="auto">
            <a:xfrm>
              <a:off x="881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7" name="Freeform 624"/>
            <p:cNvSpPr>
              <a:spLocks/>
            </p:cNvSpPr>
            <p:nvPr/>
          </p:nvSpPr>
          <p:spPr bwMode="auto">
            <a:xfrm>
              <a:off x="881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8" name="Freeform 625"/>
            <p:cNvSpPr>
              <a:spLocks/>
            </p:cNvSpPr>
            <p:nvPr/>
          </p:nvSpPr>
          <p:spPr bwMode="auto">
            <a:xfrm>
              <a:off x="881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9" name="Freeform 626"/>
            <p:cNvSpPr>
              <a:spLocks/>
            </p:cNvSpPr>
            <p:nvPr/>
          </p:nvSpPr>
          <p:spPr bwMode="auto">
            <a:xfrm>
              <a:off x="881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0" name="Freeform 627"/>
            <p:cNvSpPr>
              <a:spLocks/>
            </p:cNvSpPr>
            <p:nvPr/>
          </p:nvSpPr>
          <p:spPr bwMode="auto">
            <a:xfrm>
              <a:off x="881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1" name="Freeform 628"/>
            <p:cNvSpPr>
              <a:spLocks/>
            </p:cNvSpPr>
            <p:nvPr/>
          </p:nvSpPr>
          <p:spPr bwMode="auto">
            <a:xfrm>
              <a:off x="881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2" name="Freeform 629"/>
            <p:cNvSpPr>
              <a:spLocks/>
            </p:cNvSpPr>
            <p:nvPr/>
          </p:nvSpPr>
          <p:spPr bwMode="auto">
            <a:xfrm>
              <a:off x="881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3" name="Freeform 630"/>
            <p:cNvSpPr>
              <a:spLocks/>
            </p:cNvSpPr>
            <p:nvPr/>
          </p:nvSpPr>
          <p:spPr bwMode="auto">
            <a:xfrm>
              <a:off x="881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4" name="Freeform 631"/>
            <p:cNvSpPr>
              <a:spLocks/>
            </p:cNvSpPr>
            <p:nvPr/>
          </p:nvSpPr>
          <p:spPr bwMode="auto">
            <a:xfrm>
              <a:off x="881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5" name="Freeform 632"/>
            <p:cNvSpPr>
              <a:spLocks/>
            </p:cNvSpPr>
            <p:nvPr/>
          </p:nvSpPr>
          <p:spPr bwMode="auto">
            <a:xfrm>
              <a:off x="881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6" name="Freeform 633"/>
            <p:cNvSpPr>
              <a:spLocks/>
            </p:cNvSpPr>
            <p:nvPr/>
          </p:nvSpPr>
          <p:spPr bwMode="auto">
            <a:xfrm>
              <a:off x="881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7" name="Freeform 634"/>
            <p:cNvSpPr>
              <a:spLocks/>
            </p:cNvSpPr>
            <p:nvPr/>
          </p:nvSpPr>
          <p:spPr bwMode="auto">
            <a:xfrm>
              <a:off x="881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63" name="Oval 1480"/>
          <p:cNvSpPr>
            <a:spLocks noChangeArrowheads="1"/>
          </p:cNvSpPr>
          <p:nvPr/>
        </p:nvSpPr>
        <p:spPr bwMode="auto">
          <a:xfrm>
            <a:off x="1838325" y="5734052"/>
            <a:ext cx="268288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4" name="Oval 1481"/>
          <p:cNvSpPr>
            <a:spLocks noChangeArrowheads="1"/>
          </p:cNvSpPr>
          <p:nvPr/>
        </p:nvSpPr>
        <p:spPr bwMode="auto">
          <a:xfrm>
            <a:off x="363538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5" name="Oval 1482"/>
          <p:cNvSpPr>
            <a:spLocks noChangeArrowheads="1"/>
          </p:cNvSpPr>
          <p:nvPr/>
        </p:nvSpPr>
        <p:spPr bwMode="auto">
          <a:xfrm>
            <a:off x="639767" y="5734052"/>
            <a:ext cx="268287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6" name="Oval 1483"/>
          <p:cNvSpPr>
            <a:spLocks noChangeArrowheads="1"/>
          </p:cNvSpPr>
          <p:nvPr/>
        </p:nvSpPr>
        <p:spPr bwMode="auto">
          <a:xfrm>
            <a:off x="917575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7" name="Oval 1484"/>
          <p:cNvSpPr>
            <a:spLocks noChangeArrowheads="1"/>
          </p:cNvSpPr>
          <p:nvPr/>
        </p:nvSpPr>
        <p:spPr bwMode="auto">
          <a:xfrm>
            <a:off x="1193800" y="5734052"/>
            <a:ext cx="268288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8" name="Oval 1485"/>
          <p:cNvSpPr>
            <a:spLocks noChangeArrowheads="1"/>
          </p:cNvSpPr>
          <p:nvPr/>
        </p:nvSpPr>
        <p:spPr bwMode="auto">
          <a:xfrm>
            <a:off x="1562100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9" name="Oval 1486"/>
          <p:cNvSpPr>
            <a:spLocks noChangeArrowheads="1"/>
          </p:cNvSpPr>
          <p:nvPr/>
        </p:nvSpPr>
        <p:spPr bwMode="auto">
          <a:xfrm>
            <a:off x="2116138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0" name="Oval 1487"/>
          <p:cNvSpPr>
            <a:spLocks noChangeArrowheads="1"/>
          </p:cNvSpPr>
          <p:nvPr/>
        </p:nvSpPr>
        <p:spPr bwMode="auto">
          <a:xfrm>
            <a:off x="2397125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1" name="Oval 1488"/>
          <p:cNvSpPr>
            <a:spLocks noChangeArrowheads="1"/>
          </p:cNvSpPr>
          <p:nvPr/>
        </p:nvSpPr>
        <p:spPr bwMode="auto">
          <a:xfrm>
            <a:off x="2751139" y="5734052"/>
            <a:ext cx="268287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2" name="Oval 1489"/>
          <p:cNvSpPr>
            <a:spLocks noChangeArrowheads="1"/>
          </p:cNvSpPr>
          <p:nvPr/>
        </p:nvSpPr>
        <p:spPr bwMode="auto">
          <a:xfrm>
            <a:off x="3028950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3" name="Oval 1490"/>
          <p:cNvSpPr>
            <a:spLocks noChangeArrowheads="1"/>
          </p:cNvSpPr>
          <p:nvPr/>
        </p:nvSpPr>
        <p:spPr bwMode="auto">
          <a:xfrm>
            <a:off x="3305175" y="5734052"/>
            <a:ext cx="268288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4" name="Oval 1491"/>
          <p:cNvSpPr>
            <a:spLocks noChangeArrowheads="1"/>
          </p:cNvSpPr>
          <p:nvPr/>
        </p:nvSpPr>
        <p:spPr bwMode="auto">
          <a:xfrm>
            <a:off x="3584575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5" name="Text Box 1495"/>
          <p:cNvSpPr txBox="1">
            <a:spLocks noChangeArrowheads="1"/>
          </p:cNvSpPr>
          <p:nvPr/>
        </p:nvSpPr>
        <p:spPr bwMode="auto">
          <a:xfrm>
            <a:off x="1329684" y="4946651"/>
            <a:ext cx="461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cs typeface="Arial" pitchFamily="34" charset="0"/>
              </a:rPr>
              <a:t>・・・・</a:t>
            </a:r>
          </a:p>
        </p:txBody>
      </p:sp>
      <p:pic>
        <p:nvPicPr>
          <p:cNvPr id="13377" name="Picture 14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87" y="3304957"/>
            <a:ext cx="8001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9" name="Picture 15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75" y="4334929"/>
            <a:ext cx="800100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1" name="Picture 15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11789"/>
            <a:ext cx="800100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3" name="Text Box 1506"/>
          <p:cNvSpPr txBox="1">
            <a:spLocks noChangeArrowheads="1"/>
          </p:cNvSpPr>
          <p:nvPr/>
        </p:nvSpPr>
        <p:spPr bwMode="auto">
          <a:xfrm>
            <a:off x="4098925" y="1004097"/>
            <a:ext cx="486746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dirty="0" smtClean="0">
                <a:solidFill>
                  <a:srgbClr val="000000"/>
                </a:solidFill>
                <a:cs typeface="Arial" charset="0"/>
              </a:rPr>
              <a:t>Существующие ЦОД имеют единую вертикально-ориентированную структуру сети для всех пользователей, что влечёт за собой высокие капитальные и операционные расходы.</a:t>
            </a:r>
            <a:endParaRPr lang="ja-JP" altLang="en-US" sz="12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383" name="Group 97"/>
          <p:cNvGrpSpPr>
            <a:grpSpLocks noChangeAspect="1"/>
          </p:cNvGrpSpPr>
          <p:nvPr/>
        </p:nvGrpSpPr>
        <p:grpSpPr bwMode="auto">
          <a:xfrm>
            <a:off x="1547817" y="2162178"/>
            <a:ext cx="1692275" cy="403225"/>
            <a:chOff x="287" y="1192"/>
            <a:chExt cx="601" cy="366"/>
          </a:xfrm>
        </p:grpSpPr>
        <p:grpSp>
          <p:nvGrpSpPr>
            <p:cNvPr id="13661" name="Group 98"/>
            <p:cNvGrpSpPr>
              <a:grpSpLocks noChangeAspect="1"/>
            </p:cNvGrpSpPr>
            <p:nvPr/>
          </p:nvGrpSpPr>
          <p:grpSpPr bwMode="auto">
            <a:xfrm>
              <a:off x="287" y="1192"/>
              <a:ext cx="601" cy="366"/>
              <a:chOff x="287" y="1192"/>
              <a:chExt cx="601" cy="366"/>
            </a:xfrm>
          </p:grpSpPr>
          <p:sp>
            <p:nvSpPr>
              <p:cNvPr id="13663" name="Freeform 99"/>
              <p:cNvSpPr>
                <a:spLocks noChangeAspect="1"/>
              </p:cNvSpPr>
              <p:nvPr/>
            </p:nvSpPr>
            <p:spPr bwMode="auto">
              <a:xfrm>
                <a:off x="287" y="1192"/>
                <a:ext cx="601" cy="366"/>
              </a:xfrm>
              <a:custGeom>
                <a:avLst/>
                <a:gdLst>
                  <a:gd name="T0" fmla="*/ 0 w 3969"/>
                  <a:gd name="T1" fmla="*/ 0 h 2420"/>
                  <a:gd name="T2" fmla="*/ 0 w 3969"/>
                  <a:gd name="T3" fmla="*/ 0 h 2420"/>
                  <a:gd name="T4" fmla="*/ 0 w 3969"/>
                  <a:gd name="T5" fmla="*/ 0 h 2420"/>
                  <a:gd name="T6" fmla="*/ 0 w 3969"/>
                  <a:gd name="T7" fmla="*/ 0 h 2420"/>
                  <a:gd name="T8" fmla="*/ 0 w 3969"/>
                  <a:gd name="T9" fmla="*/ 0 h 2420"/>
                  <a:gd name="T10" fmla="*/ 0 w 3969"/>
                  <a:gd name="T11" fmla="*/ 0 h 2420"/>
                  <a:gd name="T12" fmla="*/ 0 w 3969"/>
                  <a:gd name="T13" fmla="*/ 0 h 2420"/>
                  <a:gd name="T14" fmla="*/ 0 w 3969"/>
                  <a:gd name="T15" fmla="*/ 0 h 2420"/>
                  <a:gd name="T16" fmla="*/ 0 w 3969"/>
                  <a:gd name="T17" fmla="*/ 0 h 2420"/>
                  <a:gd name="T18" fmla="*/ 0 w 3969"/>
                  <a:gd name="T19" fmla="*/ 0 h 2420"/>
                  <a:gd name="T20" fmla="*/ 0 w 3969"/>
                  <a:gd name="T21" fmla="*/ 0 h 2420"/>
                  <a:gd name="T22" fmla="*/ 0 w 3969"/>
                  <a:gd name="T23" fmla="*/ 0 h 2420"/>
                  <a:gd name="T24" fmla="*/ 0 w 3969"/>
                  <a:gd name="T25" fmla="*/ 0 h 2420"/>
                  <a:gd name="T26" fmla="*/ 0 w 3969"/>
                  <a:gd name="T27" fmla="*/ 0 h 2420"/>
                  <a:gd name="T28" fmla="*/ 0 w 3969"/>
                  <a:gd name="T29" fmla="*/ 0 h 2420"/>
                  <a:gd name="T30" fmla="*/ 0 w 3969"/>
                  <a:gd name="T31" fmla="*/ 0 h 2420"/>
                  <a:gd name="T32" fmla="*/ 0 w 3969"/>
                  <a:gd name="T33" fmla="*/ 0 h 2420"/>
                  <a:gd name="T34" fmla="*/ 0 w 3969"/>
                  <a:gd name="T35" fmla="*/ 0 h 2420"/>
                  <a:gd name="T36" fmla="*/ 0 w 3969"/>
                  <a:gd name="T37" fmla="*/ 0 h 2420"/>
                  <a:gd name="T38" fmla="*/ 0 w 3969"/>
                  <a:gd name="T39" fmla="*/ 0 h 2420"/>
                  <a:gd name="T40" fmla="*/ 0 w 3969"/>
                  <a:gd name="T41" fmla="*/ 0 h 2420"/>
                  <a:gd name="T42" fmla="*/ 0 w 3969"/>
                  <a:gd name="T43" fmla="*/ 0 h 2420"/>
                  <a:gd name="T44" fmla="*/ 0 w 3969"/>
                  <a:gd name="T45" fmla="*/ 0 h 2420"/>
                  <a:gd name="T46" fmla="*/ 0 w 3969"/>
                  <a:gd name="T47" fmla="*/ 0 h 2420"/>
                  <a:gd name="T48" fmla="*/ 0 w 3969"/>
                  <a:gd name="T49" fmla="*/ 0 h 2420"/>
                  <a:gd name="T50" fmla="*/ 0 w 3969"/>
                  <a:gd name="T51" fmla="*/ 0 h 2420"/>
                  <a:gd name="T52" fmla="*/ 0 w 3969"/>
                  <a:gd name="T53" fmla="*/ 0 h 2420"/>
                  <a:gd name="T54" fmla="*/ 0 w 3969"/>
                  <a:gd name="T55" fmla="*/ 0 h 2420"/>
                  <a:gd name="T56" fmla="*/ 0 w 3969"/>
                  <a:gd name="T57" fmla="*/ 0 h 2420"/>
                  <a:gd name="T58" fmla="*/ 0 w 3969"/>
                  <a:gd name="T59" fmla="*/ 0 h 2420"/>
                  <a:gd name="T60" fmla="*/ 0 w 3969"/>
                  <a:gd name="T61" fmla="*/ 0 h 2420"/>
                  <a:gd name="T62" fmla="*/ 0 w 3969"/>
                  <a:gd name="T63" fmla="*/ 0 h 2420"/>
                  <a:gd name="T64" fmla="*/ 0 w 3969"/>
                  <a:gd name="T65" fmla="*/ 0 h 2420"/>
                  <a:gd name="T66" fmla="*/ 0 w 3969"/>
                  <a:gd name="T67" fmla="*/ 0 h 2420"/>
                  <a:gd name="T68" fmla="*/ 0 w 3969"/>
                  <a:gd name="T69" fmla="*/ 0 h 2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69"/>
                  <a:gd name="T106" fmla="*/ 0 h 2420"/>
                  <a:gd name="T107" fmla="*/ 3969 w 3969"/>
                  <a:gd name="T108" fmla="*/ 2420 h 2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69" h="2420">
                    <a:moveTo>
                      <a:pt x="3969" y="1038"/>
                    </a:moveTo>
                    <a:cubicBezTo>
                      <a:pt x="3969" y="975"/>
                      <a:pt x="3955" y="909"/>
                      <a:pt x="3939" y="852"/>
                    </a:cubicBezTo>
                    <a:cubicBezTo>
                      <a:pt x="3923" y="795"/>
                      <a:pt x="3903" y="743"/>
                      <a:pt x="3873" y="694"/>
                    </a:cubicBezTo>
                    <a:cubicBezTo>
                      <a:pt x="3843" y="645"/>
                      <a:pt x="3803" y="597"/>
                      <a:pt x="3761" y="555"/>
                    </a:cubicBezTo>
                    <a:cubicBezTo>
                      <a:pt x="3719" y="513"/>
                      <a:pt x="3672" y="473"/>
                      <a:pt x="3622" y="443"/>
                    </a:cubicBezTo>
                    <a:cubicBezTo>
                      <a:pt x="3572" y="413"/>
                      <a:pt x="3520" y="393"/>
                      <a:pt x="3463" y="377"/>
                    </a:cubicBezTo>
                    <a:cubicBezTo>
                      <a:pt x="3406" y="361"/>
                      <a:pt x="3333" y="347"/>
                      <a:pt x="3278" y="344"/>
                    </a:cubicBezTo>
                    <a:cubicBezTo>
                      <a:pt x="3223" y="341"/>
                      <a:pt x="3180" y="348"/>
                      <a:pt x="3135" y="358"/>
                    </a:cubicBezTo>
                    <a:cubicBezTo>
                      <a:pt x="3090" y="368"/>
                      <a:pt x="3048" y="383"/>
                      <a:pt x="3007" y="403"/>
                    </a:cubicBezTo>
                    <a:cubicBezTo>
                      <a:pt x="2966" y="423"/>
                      <a:pt x="2932" y="447"/>
                      <a:pt x="2889" y="476"/>
                    </a:cubicBezTo>
                    <a:cubicBezTo>
                      <a:pt x="2859" y="424"/>
                      <a:pt x="2824" y="365"/>
                      <a:pt x="2783" y="317"/>
                    </a:cubicBezTo>
                    <a:cubicBezTo>
                      <a:pt x="2742" y="269"/>
                      <a:pt x="2693" y="223"/>
                      <a:pt x="2644" y="185"/>
                    </a:cubicBezTo>
                    <a:cubicBezTo>
                      <a:pt x="2595" y="147"/>
                      <a:pt x="2542" y="113"/>
                      <a:pt x="2486" y="86"/>
                    </a:cubicBezTo>
                    <a:cubicBezTo>
                      <a:pt x="2430" y="59"/>
                      <a:pt x="2370" y="40"/>
                      <a:pt x="2307" y="26"/>
                    </a:cubicBezTo>
                    <a:cubicBezTo>
                      <a:pt x="2244" y="12"/>
                      <a:pt x="2178" y="0"/>
                      <a:pt x="2109" y="0"/>
                    </a:cubicBezTo>
                    <a:cubicBezTo>
                      <a:pt x="2040" y="0"/>
                      <a:pt x="1959" y="10"/>
                      <a:pt x="1891" y="26"/>
                    </a:cubicBezTo>
                    <a:cubicBezTo>
                      <a:pt x="1823" y="42"/>
                      <a:pt x="1761" y="67"/>
                      <a:pt x="1699" y="99"/>
                    </a:cubicBezTo>
                    <a:cubicBezTo>
                      <a:pt x="1637" y="131"/>
                      <a:pt x="1572" y="174"/>
                      <a:pt x="1521" y="218"/>
                    </a:cubicBezTo>
                    <a:cubicBezTo>
                      <a:pt x="1470" y="262"/>
                      <a:pt x="1426" y="327"/>
                      <a:pt x="1395" y="363"/>
                    </a:cubicBezTo>
                    <a:cubicBezTo>
                      <a:pt x="1359" y="336"/>
                      <a:pt x="1325" y="303"/>
                      <a:pt x="1283" y="277"/>
                    </a:cubicBezTo>
                    <a:cubicBezTo>
                      <a:pt x="1241" y="251"/>
                      <a:pt x="1191" y="220"/>
                      <a:pt x="1144" y="205"/>
                    </a:cubicBezTo>
                    <a:cubicBezTo>
                      <a:pt x="1097" y="190"/>
                      <a:pt x="1050" y="183"/>
                      <a:pt x="999" y="185"/>
                    </a:cubicBezTo>
                    <a:cubicBezTo>
                      <a:pt x="948" y="187"/>
                      <a:pt x="889" y="198"/>
                      <a:pt x="840" y="214"/>
                    </a:cubicBezTo>
                    <a:cubicBezTo>
                      <a:pt x="791" y="230"/>
                      <a:pt x="744" y="254"/>
                      <a:pt x="702" y="284"/>
                    </a:cubicBezTo>
                    <a:cubicBezTo>
                      <a:pt x="660" y="314"/>
                      <a:pt x="619" y="354"/>
                      <a:pt x="589" y="396"/>
                    </a:cubicBezTo>
                    <a:cubicBezTo>
                      <a:pt x="559" y="438"/>
                      <a:pt x="536" y="492"/>
                      <a:pt x="523" y="535"/>
                    </a:cubicBezTo>
                    <a:cubicBezTo>
                      <a:pt x="510" y="578"/>
                      <a:pt x="509" y="623"/>
                      <a:pt x="510" y="657"/>
                    </a:cubicBezTo>
                    <a:cubicBezTo>
                      <a:pt x="511" y="691"/>
                      <a:pt x="520" y="715"/>
                      <a:pt x="529" y="739"/>
                    </a:cubicBezTo>
                    <a:cubicBezTo>
                      <a:pt x="505" y="747"/>
                      <a:pt x="505" y="745"/>
                      <a:pt x="475" y="757"/>
                    </a:cubicBezTo>
                    <a:cubicBezTo>
                      <a:pt x="445" y="769"/>
                      <a:pt x="393" y="787"/>
                      <a:pt x="352" y="813"/>
                    </a:cubicBezTo>
                    <a:cubicBezTo>
                      <a:pt x="311" y="839"/>
                      <a:pt x="263" y="875"/>
                      <a:pt x="226" y="912"/>
                    </a:cubicBezTo>
                    <a:cubicBezTo>
                      <a:pt x="189" y="949"/>
                      <a:pt x="157" y="991"/>
                      <a:pt x="127" y="1037"/>
                    </a:cubicBezTo>
                    <a:cubicBezTo>
                      <a:pt x="97" y="1083"/>
                      <a:pt x="68" y="1137"/>
                      <a:pt x="48" y="1189"/>
                    </a:cubicBezTo>
                    <a:cubicBezTo>
                      <a:pt x="28" y="1241"/>
                      <a:pt x="15" y="1294"/>
                      <a:pt x="8" y="1348"/>
                    </a:cubicBezTo>
                    <a:cubicBezTo>
                      <a:pt x="1" y="1402"/>
                      <a:pt x="0" y="1453"/>
                      <a:pt x="8" y="1513"/>
                    </a:cubicBezTo>
                    <a:cubicBezTo>
                      <a:pt x="16" y="1573"/>
                      <a:pt x="33" y="1652"/>
                      <a:pt x="54" y="1711"/>
                    </a:cubicBezTo>
                    <a:cubicBezTo>
                      <a:pt x="75" y="1770"/>
                      <a:pt x="105" y="1824"/>
                      <a:pt x="134" y="1870"/>
                    </a:cubicBezTo>
                    <a:cubicBezTo>
                      <a:pt x="163" y="1916"/>
                      <a:pt x="191" y="1954"/>
                      <a:pt x="226" y="1989"/>
                    </a:cubicBezTo>
                    <a:cubicBezTo>
                      <a:pt x="261" y="2024"/>
                      <a:pt x="305" y="2056"/>
                      <a:pt x="345" y="2081"/>
                    </a:cubicBezTo>
                    <a:cubicBezTo>
                      <a:pt x="385" y="2106"/>
                      <a:pt x="424" y="2124"/>
                      <a:pt x="464" y="2141"/>
                    </a:cubicBezTo>
                    <a:cubicBezTo>
                      <a:pt x="504" y="2158"/>
                      <a:pt x="542" y="2170"/>
                      <a:pt x="583" y="2180"/>
                    </a:cubicBezTo>
                    <a:cubicBezTo>
                      <a:pt x="624" y="2190"/>
                      <a:pt x="667" y="2197"/>
                      <a:pt x="708" y="2200"/>
                    </a:cubicBezTo>
                    <a:cubicBezTo>
                      <a:pt x="749" y="2203"/>
                      <a:pt x="788" y="2202"/>
                      <a:pt x="827" y="2200"/>
                    </a:cubicBezTo>
                    <a:cubicBezTo>
                      <a:pt x="866" y="2198"/>
                      <a:pt x="905" y="2192"/>
                      <a:pt x="940" y="2187"/>
                    </a:cubicBezTo>
                    <a:cubicBezTo>
                      <a:pt x="975" y="2182"/>
                      <a:pt x="1008" y="2175"/>
                      <a:pt x="1036" y="2169"/>
                    </a:cubicBezTo>
                    <a:cubicBezTo>
                      <a:pt x="1064" y="2163"/>
                      <a:pt x="1086" y="2158"/>
                      <a:pt x="1110" y="2152"/>
                    </a:cubicBezTo>
                    <a:cubicBezTo>
                      <a:pt x="1134" y="2146"/>
                      <a:pt x="1153" y="2143"/>
                      <a:pt x="1179" y="2134"/>
                    </a:cubicBezTo>
                    <a:cubicBezTo>
                      <a:pt x="1189" y="2160"/>
                      <a:pt x="1211" y="2198"/>
                      <a:pt x="1237" y="2226"/>
                    </a:cubicBezTo>
                    <a:cubicBezTo>
                      <a:pt x="1263" y="2254"/>
                      <a:pt x="1299" y="2277"/>
                      <a:pt x="1336" y="2299"/>
                    </a:cubicBezTo>
                    <a:cubicBezTo>
                      <a:pt x="1373" y="2321"/>
                      <a:pt x="1417" y="2344"/>
                      <a:pt x="1461" y="2359"/>
                    </a:cubicBezTo>
                    <a:cubicBezTo>
                      <a:pt x="1505" y="2374"/>
                      <a:pt x="1555" y="2383"/>
                      <a:pt x="1600" y="2391"/>
                    </a:cubicBezTo>
                    <a:cubicBezTo>
                      <a:pt x="1645" y="2399"/>
                      <a:pt x="1688" y="2406"/>
                      <a:pt x="1734" y="2410"/>
                    </a:cubicBezTo>
                    <a:cubicBezTo>
                      <a:pt x="1780" y="2414"/>
                      <a:pt x="1819" y="2420"/>
                      <a:pt x="1878" y="2418"/>
                    </a:cubicBezTo>
                    <a:cubicBezTo>
                      <a:pt x="1937" y="2416"/>
                      <a:pt x="2023" y="2411"/>
                      <a:pt x="2089" y="2398"/>
                    </a:cubicBezTo>
                    <a:cubicBezTo>
                      <a:pt x="2155" y="2385"/>
                      <a:pt x="2214" y="2364"/>
                      <a:pt x="2274" y="2339"/>
                    </a:cubicBezTo>
                    <a:cubicBezTo>
                      <a:pt x="2334" y="2314"/>
                      <a:pt x="2393" y="2281"/>
                      <a:pt x="2446" y="2246"/>
                    </a:cubicBezTo>
                    <a:cubicBezTo>
                      <a:pt x="2499" y="2211"/>
                      <a:pt x="2554" y="2160"/>
                      <a:pt x="2591" y="2127"/>
                    </a:cubicBezTo>
                    <a:cubicBezTo>
                      <a:pt x="2629" y="2175"/>
                      <a:pt x="2665" y="2214"/>
                      <a:pt x="2710" y="2246"/>
                    </a:cubicBezTo>
                    <a:cubicBezTo>
                      <a:pt x="2755" y="2278"/>
                      <a:pt x="2809" y="2302"/>
                      <a:pt x="2862" y="2319"/>
                    </a:cubicBezTo>
                    <a:cubicBezTo>
                      <a:pt x="2915" y="2336"/>
                      <a:pt x="2970" y="2345"/>
                      <a:pt x="3027" y="2345"/>
                    </a:cubicBezTo>
                    <a:cubicBezTo>
                      <a:pt x="3084" y="2345"/>
                      <a:pt x="3150" y="2336"/>
                      <a:pt x="3206" y="2319"/>
                    </a:cubicBezTo>
                    <a:cubicBezTo>
                      <a:pt x="3262" y="2302"/>
                      <a:pt x="3318" y="2275"/>
                      <a:pt x="3364" y="2240"/>
                    </a:cubicBezTo>
                    <a:cubicBezTo>
                      <a:pt x="3410" y="2205"/>
                      <a:pt x="3450" y="2153"/>
                      <a:pt x="3483" y="2107"/>
                    </a:cubicBezTo>
                    <a:cubicBezTo>
                      <a:pt x="3516" y="2061"/>
                      <a:pt x="3543" y="2014"/>
                      <a:pt x="3562" y="1962"/>
                    </a:cubicBezTo>
                    <a:cubicBezTo>
                      <a:pt x="3581" y="1910"/>
                      <a:pt x="3590" y="1836"/>
                      <a:pt x="3595" y="1794"/>
                    </a:cubicBezTo>
                    <a:cubicBezTo>
                      <a:pt x="3600" y="1752"/>
                      <a:pt x="3597" y="1735"/>
                      <a:pt x="3595" y="1711"/>
                    </a:cubicBezTo>
                    <a:cubicBezTo>
                      <a:pt x="3593" y="1687"/>
                      <a:pt x="3586" y="1671"/>
                      <a:pt x="3582" y="1652"/>
                    </a:cubicBezTo>
                    <a:cubicBezTo>
                      <a:pt x="3613" y="1633"/>
                      <a:pt x="3695" y="1587"/>
                      <a:pt x="3741" y="1546"/>
                    </a:cubicBezTo>
                    <a:cubicBezTo>
                      <a:pt x="3787" y="1505"/>
                      <a:pt x="3827" y="1460"/>
                      <a:pt x="3860" y="1407"/>
                    </a:cubicBezTo>
                    <a:cubicBezTo>
                      <a:pt x="3893" y="1354"/>
                      <a:pt x="3921" y="1290"/>
                      <a:pt x="3939" y="1229"/>
                    </a:cubicBezTo>
                    <a:cubicBezTo>
                      <a:pt x="3957" y="1168"/>
                      <a:pt x="3969" y="1101"/>
                      <a:pt x="3969" y="10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9E5DB"/>
                  </a:gs>
                  <a:gs pos="100000">
                    <a:srgbClr val="8CB498"/>
                  </a:gs>
                </a:gsLst>
                <a:lin ang="2700000" scaled="1"/>
              </a:gradFill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64" name="Freeform 100"/>
              <p:cNvSpPr>
                <a:spLocks noChangeAspect="1"/>
              </p:cNvSpPr>
              <p:nvPr/>
            </p:nvSpPr>
            <p:spPr bwMode="auto">
              <a:xfrm>
                <a:off x="316" y="1210"/>
                <a:ext cx="542" cy="331"/>
              </a:xfrm>
              <a:custGeom>
                <a:avLst/>
                <a:gdLst>
                  <a:gd name="T0" fmla="*/ 0 w 3969"/>
                  <a:gd name="T1" fmla="*/ 0 h 2420"/>
                  <a:gd name="T2" fmla="*/ 0 w 3969"/>
                  <a:gd name="T3" fmla="*/ 0 h 2420"/>
                  <a:gd name="T4" fmla="*/ 0 w 3969"/>
                  <a:gd name="T5" fmla="*/ 0 h 2420"/>
                  <a:gd name="T6" fmla="*/ 0 w 3969"/>
                  <a:gd name="T7" fmla="*/ 0 h 2420"/>
                  <a:gd name="T8" fmla="*/ 0 w 3969"/>
                  <a:gd name="T9" fmla="*/ 0 h 2420"/>
                  <a:gd name="T10" fmla="*/ 0 w 3969"/>
                  <a:gd name="T11" fmla="*/ 0 h 2420"/>
                  <a:gd name="T12" fmla="*/ 0 w 3969"/>
                  <a:gd name="T13" fmla="*/ 0 h 2420"/>
                  <a:gd name="T14" fmla="*/ 0 w 3969"/>
                  <a:gd name="T15" fmla="*/ 0 h 2420"/>
                  <a:gd name="T16" fmla="*/ 0 w 3969"/>
                  <a:gd name="T17" fmla="*/ 0 h 2420"/>
                  <a:gd name="T18" fmla="*/ 0 w 3969"/>
                  <a:gd name="T19" fmla="*/ 0 h 2420"/>
                  <a:gd name="T20" fmla="*/ 0 w 3969"/>
                  <a:gd name="T21" fmla="*/ 0 h 2420"/>
                  <a:gd name="T22" fmla="*/ 0 w 3969"/>
                  <a:gd name="T23" fmla="*/ 0 h 2420"/>
                  <a:gd name="T24" fmla="*/ 0 w 3969"/>
                  <a:gd name="T25" fmla="*/ 0 h 2420"/>
                  <a:gd name="T26" fmla="*/ 0 w 3969"/>
                  <a:gd name="T27" fmla="*/ 0 h 2420"/>
                  <a:gd name="T28" fmla="*/ 0 w 3969"/>
                  <a:gd name="T29" fmla="*/ 0 h 2420"/>
                  <a:gd name="T30" fmla="*/ 0 w 3969"/>
                  <a:gd name="T31" fmla="*/ 0 h 2420"/>
                  <a:gd name="T32" fmla="*/ 0 w 3969"/>
                  <a:gd name="T33" fmla="*/ 0 h 2420"/>
                  <a:gd name="T34" fmla="*/ 0 w 3969"/>
                  <a:gd name="T35" fmla="*/ 0 h 2420"/>
                  <a:gd name="T36" fmla="*/ 0 w 3969"/>
                  <a:gd name="T37" fmla="*/ 0 h 2420"/>
                  <a:gd name="T38" fmla="*/ 0 w 3969"/>
                  <a:gd name="T39" fmla="*/ 0 h 2420"/>
                  <a:gd name="T40" fmla="*/ 0 w 3969"/>
                  <a:gd name="T41" fmla="*/ 0 h 2420"/>
                  <a:gd name="T42" fmla="*/ 0 w 3969"/>
                  <a:gd name="T43" fmla="*/ 0 h 2420"/>
                  <a:gd name="T44" fmla="*/ 0 w 3969"/>
                  <a:gd name="T45" fmla="*/ 0 h 2420"/>
                  <a:gd name="T46" fmla="*/ 0 w 3969"/>
                  <a:gd name="T47" fmla="*/ 0 h 2420"/>
                  <a:gd name="T48" fmla="*/ 0 w 3969"/>
                  <a:gd name="T49" fmla="*/ 0 h 2420"/>
                  <a:gd name="T50" fmla="*/ 0 w 3969"/>
                  <a:gd name="T51" fmla="*/ 0 h 2420"/>
                  <a:gd name="T52" fmla="*/ 0 w 3969"/>
                  <a:gd name="T53" fmla="*/ 0 h 2420"/>
                  <a:gd name="T54" fmla="*/ 0 w 3969"/>
                  <a:gd name="T55" fmla="*/ 0 h 2420"/>
                  <a:gd name="T56" fmla="*/ 0 w 3969"/>
                  <a:gd name="T57" fmla="*/ 0 h 2420"/>
                  <a:gd name="T58" fmla="*/ 0 w 3969"/>
                  <a:gd name="T59" fmla="*/ 0 h 2420"/>
                  <a:gd name="T60" fmla="*/ 0 w 3969"/>
                  <a:gd name="T61" fmla="*/ 0 h 2420"/>
                  <a:gd name="T62" fmla="*/ 0 w 3969"/>
                  <a:gd name="T63" fmla="*/ 0 h 2420"/>
                  <a:gd name="T64" fmla="*/ 0 w 3969"/>
                  <a:gd name="T65" fmla="*/ 0 h 2420"/>
                  <a:gd name="T66" fmla="*/ 0 w 3969"/>
                  <a:gd name="T67" fmla="*/ 0 h 2420"/>
                  <a:gd name="T68" fmla="*/ 0 w 3969"/>
                  <a:gd name="T69" fmla="*/ 0 h 2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69"/>
                  <a:gd name="T106" fmla="*/ 0 h 2420"/>
                  <a:gd name="T107" fmla="*/ 3969 w 3969"/>
                  <a:gd name="T108" fmla="*/ 2420 h 2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69" h="2420">
                    <a:moveTo>
                      <a:pt x="3969" y="1038"/>
                    </a:moveTo>
                    <a:cubicBezTo>
                      <a:pt x="3969" y="975"/>
                      <a:pt x="3955" y="909"/>
                      <a:pt x="3939" y="852"/>
                    </a:cubicBezTo>
                    <a:cubicBezTo>
                      <a:pt x="3923" y="795"/>
                      <a:pt x="3903" y="743"/>
                      <a:pt x="3873" y="694"/>
                    </a:cubicBezTo>
                    <a:cubicBezTo>
                      <a:pt x="3843" y="645"/>
                      <a:pt x="3803" y="597"/>
                      <a:pt x="3761" y="555"/>
                    </a:cubicBezTo>
                    <a:cubicBezTo>
                      <a:pt x="3719" y="513"/>
                      <a:pt x="3672" y="473"/>
                      <a:pt x="3622" y="443"/>
                    </a:cubicBezTo>
                    <a:cubicBezTo>
                      <a:pt x="3572" y="413"/>
                      <a:pt x="3520" y="393"/>
                      <a:pt x="3463" y="377"/>
                    </a:cubicBezTo>
                    <a:cubicBezTo>
                      <a:pt x="3406" y="361"/>
                      <a:pt x="3333" y="347"/>
                      <a:pt x="3278" y="344"/>
                    </a:cubicBezTo>
                    <a:cubicBezTo>
                      <a:pt x="3223" y="341"/>
                      <a:pt x="3180" y="348"/>
                      <a:pt x="3135" y="358"/>
                    </a:cubicBezTo>
                    <a:cubicBezTo>
                      <a:pt x="3090" y="368"/>
                      <a:pt x="3048" y="383"/>
                      <a:pt x="3007" y="403"/>
                    </a:cubicBezTo>
                    <a:cubicBezTo>
                      <a:pt x="2966" y="423"/>
                      <a:pt x="2932" y="447"/>
                      <a:pt x="2889" y="476"/>
                    </a:cubicBezTo>
                    <a:cubicBezTo>
                      <a:pt x="2859" y="424"/>
                      <a:pt x="2824" y="365"/>
                      <a:pt x="2783" y="317"/>
                    </a:cubicBezTo>
                    <a:cubicBezTo>
                      <a:pt x="2742" y="269"/>
                      <a:pt x="2693" y="223"/>
                      <a:pt x="2644" y="185"/>
                    </a:cubicBezTo>
                    <a:cubicBezTo>
                      <a:pt x="2595" y="147"/>
                      <a:pt x="2542" y="113"/>
                      <a:pt x="2486" y="86"/>
                    </a:cubicBezTo>
                    <a:cubicBezTo>
                      <a:pt x="2430" y="59"/>
                      <a:pt x="2370" y="40"/>
                      <a:pt x="2307" y="26"/>
                    </a:cubicBezTo>
                    <a:cubicBezTo>
                      <a:pt x="2244" y="12"/>
                      <a:pt x="2178" y="0"/>
                      <a:pt x="2109" y="0"/>
                    </a:cubicBezTo>
                    <a:cubicBezTo>
                      <a:pt x="2040" y="0"/>
                      <a:pt x="1959" y="10"/>
                      <a:pt x="1891" y="26"/>
                    </a:cubicBezTo>
                    <a:cubicBezTo>
                      <a:pt x="1823" y="42"/>
                      <a:pt x="1761" y="67"/>
                      <a:pt x="1699" y="99"/>
                    </a:cubicBezTo>
                    <a:cubicBezTo>
                      <a:pt x="1637" y="131"/>
                      <a:pt x="1572" y="174"/>
                      <a:pt x="1521" y="218"/>
                    </a:cubicBezTo>
                    <a:cubicBezTo>
                      <a:pt x="1470" y="262"/>
                      <a:pt x="1426" y="327"/>
                      <a:pt x="1395" y="363"/>
                    </a:cubicBezTo>
                    <a:cubicBezTo>
                      <a:pt x="1359" y="336"/>
                      <a:pt x="1325" y="303"/>
                      <a:pt x="1283" y="277"/>
                    </a:cubicBezTo>
                    <a:cubicBezTo>
                      <a:pt x="1241" y="251"/>
                      <a:pt x="1191" y="220"/>
                      <a:pt x="1144" y="205"/>
                    </a:cubicBezTo>
                    <a:cubicBezTo>
                      <a:pt x="1097" y="190"/>
                      <a:pt x="1050" y="183"/>
                      <a:pt x="999" y="185"/>
                    </a:cubicBezTo>
                    <a:cubicBezTo>
                      <a:pt x="948" y="187"/>
                      <a:pt x="889" y="198"/>
                      <a:pt x="840" y="214"/>
                    </a:cubicBezTo>
                    <a:cubicBezTo>
                      <a:pt x="791" y="230"/>
                      <a:pt x="744" y="254"/>
                      <a:pt x="702" y="284"/>
                    </a:cubicBezTo>
                    <a:cubicBezTo>
                      <a:pt x="660" y="314"/>
                      <a:pt x="619" y="354"/>
                      <a:pt x="589" y="396"/>
                    </a:cubicBezTo>
                    <a:cubicBezTo>
                      <a:pt x="559" y="438"/>
                      <a:pt x="536" y="492"/>
                      <a:pt x="523" y="535"/>
                    </a:cubicBezTo>
                    <a:cubicBezTo>
                      <a:pt x="510" y="578"/>
                      <a:pt x="509" y="623"/>
                      <a:pt x="510" y="657"/>
                    </a:cubicBezTo>
                    <a:cubicBezTo>
                      <a:pt x="511" y="691"/>
                      <a:pt x="520" y="715"/>
                      <a:pt x="529" y="739"/>
                    </a:cubicBezTo>
                    <a:cubicBezTo>
                      <a:pt x="505" y="747"/>
                      <a:pt x="505" y="745"/>
                      <a:pt x="475" y="757"/>
                    </a:cubicBezTo>
                    <a:cubicBezTo>
                      <a:pt x="445" y="769"/>
                      <a:pt x="393" y="787"/>
                      <a:pt x="352" y="813"/>
                    </a:cubicBezTo>
                    <a:cubicBezTo>
                      <a:pt x="311" y="839"/>
                      <a:pt x="263" y="875"/>
                      <a:pt x="226" y="912"/>
                    </a:cubicBezTo>
                    <a:cubicBezTo>
                      <a:pt x="189" y="949"/>
                      <a:pt x="157" y="991"/>
                      <a:pt x="127" y="1037"/>
                    </a:cubicBezTo>
                    <a:cubicBezTo>
                      <a:pt x="97" y="1083"/>
                      <a:pt x="68" y="1137"/>
                      <a:pt x="48" y="1189"/>
                    </a:cubicBezTo>
                    <a:cubicBezTo>
                      <a:pt x="28" y="1241"/>
                      <a:pt x="15" y="1294"/>
                      <a:pt x="8" y="1348"/>
                    </a:cubicBezTo>
                    <a:cubicBezTo>
                      <a:pt x="1" y="1402"/>
                      <a:pt x="0" y="1453"/>
                      <a:pt x="8" y="1513"/>
                    </a:cubicBezTo>
                    <a:cubicBezTo>
                      <a:pt x="16" y="1573"/>
                      <a:pt x="33" y="1652"/>
                      <a:pt x="54" y="1711"/>
                    </a:cubicBezTo>
                    <a:cubicBezTo>
                      <a:pt x="75" y="1770"/>
                      <a:pt x="105" y="1824"/>
                      <a:pt x="134" y="1870"/>
                    </a:cubicBezTo>
                    <a:cubicBezTo>
                      <a:pt x="163" y="1916"/>
                      <a:pt x="191" y="1954"/>
                      <a:pt x="226" y="1989"/>
                    </a:cubicBezTo>
                    <a:cubicBezTo>
                      <a:pt x="261" y="2024"/>
                      <a:pt x="305" y="2056"/>
                      <a:pt x="345" y="2081"/>
                    </a:cubicBezTo>
                    <a:cubicBezTo>
                      <a:pt x="385" y="2106"/>
                      <a:pt x="424" y="2124"/>
                      <a:pt x="464" y="2141"/>
                    </a:cubicBezTo>
                    <a:cubicBezTo>
                      <a:pt x="504" y="2158"/>
                      <a:pt x="542" y="2170"/>
                      <a:pt x="583" y="2180"/>
                    </a:cubicBezTo>
                    <a:cubicBezTo>
                      <a:pt x="624" y="2190"/>
                      <a:pt x="667" y="2197"/>
                      <a:pt x="708" y="2200"/>
                    </a:cubicBezTo>
                    <a:cubicBezTo>
                      <a:pt x="749" y="2203"/>
                      <a:pt x="788" y="2202"/>
                      <a:pt x="827" y="2200"/>
                    </a:cubicBezTo>
                    <a:cubicBezTo>
                      <a:pt x="866" y="2198"/>
                      <a:pt x="905" y="2192"/>
                      <a:pt x="940" y="2187"/>
                    </a:cubicBezTo>
                    <a:cubicBezTo>
                      <a:pt x="975" y="2182"/>
                      <a:pt x="1008" y="2175"/>
                      <a:pt x="1036" y="2169"/>
                    </a:cubicBezTo>
                    <a:cubicBezTo>
                      <a:pt x="1064" y="2163"/>
                      <a:pt x="1086" y="2158"/>
                      <a:pt x="1110" y="2152"/>
                    </a:cubicBezTo>
                    <a:cubicBezTo>
                      <a:pt x="1134" y="2146"/>
                      <a:pt x="1153" y="2143"/>
                      <a:pt x="1179" y="2134"/>
                    </a:cubicBezTo>
                    <a:cubicBezTo>
                      <a:pt x="1189" y="2160"/>
                      <a:pt x="1211" y="2198"/>
                      <a:pt x="1237" y="2226"/>
                    </a:cubicBezTo>
                    <a:cubicBezTo>
                      <a:pt x="1263" y="2254"/>
                      <a:pt x="1299" y="2277"/>
                      <a:pt x="1336" y="2299"/>
                    </a:cubicBezTo>
                    <a:cubicBezTo>
                      <a:pt x="1373" y="2321"/>
                      <a:pt x="1417" y="2344"/>
                      <a:pt x="1461" y="2359"/>
                    </a:cubicBezTo>
                    <a:cubicBezTo>
                      <a:pt x="1505" y="2374"/>
                      <a:pt x="1555" y="2383"/>
                      <a:pt x="1600" y="2391"/>
                    </a:cubicBezTo>
                    <a:cubicBezTo>
                      <a:pt x="1645" y="2399"/>
                      <a:pt x="1688" y="2406"/>
                      <a:pt x="1734" y="2410"/>
                    </a:cubicBezTo>
                    <a:cubicBezTo>
                      <a:pt x="1780" y="2414"/>
                      <a:pt x="1819" y="2420"/>
                      <a:pt x="1878" y="2418"/>
                    </a:cubicBezTo>
                    <a:cubicBezTo>
                      <a:pt x="1937" y="2416"/>
                      <a:pt x="2023" y="2411"/>
                      <a:pt x="2089" y="2398"/>
                    </a:cubicBezTo>
                    <a:cubicBezTo>
                      <a:pt x="2155" y="2385"/>
                      <a:pt x="2214" y="2364"/>
                      <a:pt x="2274" y="2339"/>
                    </a:cubicBezTo>
                    <a:cubicBezTo>
                      <a:pt x="2334" y="2314"/>
                      <a:pt x="2393" y="2281"/>
                      <a:pt x="2446" y="2246"/>
                    </a:cubicBezTo>
                    <a:cubicBezTo>
                      <a:pt x="2499" y="2211"/>
                      <a:pt x="2554" y="2160"/>
                      <a:pt x="2591" y="2127"/>
                    </a:cubicBezTo>
                    <a:cubicBezTo>
                      <a:pt x="2629" y="2175"/>
                      <a:pt x="2665" y="2214"/>
                      <a:pt x="2710" y="2246"/>
                    </a:cubicBezTo>
                    <a:cubicBezTo>
                      <a:pt x="2755" y="2278"/>
                      <a:pt x="2809" y="2302"/>
                      <a:pt x="2862" y="2319"/>
                    </a:cubicBezTo>
                    <a:cubicBezTo>
                      <a:pt x="2915" y="2336"/>
                      <a:pt x="2970" y="2345"/>
                      <a:pt x="3027" y="2345"/>
                    </a:cubicBezTo>
                    <a:cubicBezTo>
                      <a:pt x="3084" y="2345"/>
                      <a:pt x="3150" y="2336"/>
                      <a:pt x="3206" y="2319"/>
                    </a:cubicBezTo>
                    <a:cubicBezTo>
                      <a:pt x="3262" y="2302"/>
                      <a:pt x="3318" y="2275"/>
                      <a:pt x="3364" y="2240"/>
                    </a:cubicBezTo>
                    <a:cubicBezTo>
                      <a:pt x="3410" y="2205"/>
                      <a:pt x="3450" y="2153"/>
                      <a:pt x="3483" y="2107"/>
                    </a:cubicBezTo>
                    <a:cubicBezTo>
                      <a:pt x="3516" y="2061"/>
                      <a:pt x="3543" y="2014"/>
                      <a:pt x="3562" y="1962"/>
                    </a:cubicBezTo>
                    <a:cubicBezTo>
                      <a:pt x="3581" y="1910"/>
                      <a:pt x="3590" y="1836"/>
                      <a:pt x="3595" y="1794"/>
                    </a:cubicBezTo>
                    <a:cubicBezTo>
                      <a:pt x="3600" y="1752"/>
                      <a:pt x="3597" y="1735"/>
                      <a:pt x="3595" y="1711"/>
                    </a:cubicBezTo>
                    <a:cubicBezTo>
                      <a:pt x="3593" y="1687"/>
                      <a:pt x="3586" y="1671"/>
                      <a:pt x="3582" y="1652"/>
                    </a:cubicBezTo>
                    <a:cubicBezTo>
                      <a:pt x="3613" y="1633"/>
                      <a:pt x="3695" y="1587"/>
                      <a:pt x="3741" y="1546"/>
                    </a:cubicBezTo>
                    <a:cubicBezTo>
                      <a:pt x="3787" y="1505"/>
                      <a:pt x="3827" y="1460"/>
                      <a:pt x="3860" y="1407"/>
                    </a:cubicBezTo>
                    <a:cubicBezTo>
                      <a:pt x="3893" y="1354"/>
                      <a:pt x="3921" y="1290"/>
                      <a:pt x="3939" y="1229"/>
                    </a:cubicBezTo>
                    <a:cubicBezTo>
                      <a:pt x="3957" y="1168"/>
                      <a:pt x="3969" y="1101"/>
                      <a:pt x="3969" y="1038"/>
                    </a:cubicBezTo>
                    <a:close/>
                  </a:path>
                </a:pathLst>
              </a:custGeom>
              <a:solidFill>
                <a:srgbClr val="EBF5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662" name="Freeform 101"/>
            <p:cNvSpPr>
              <a:spLocks noChangeAspect="1"/>
            </p:cNvSpPr>
            <p:nvPr/>
          </p:nvSpPr>
          <p:spPr bwMode="auto">
            <a:xfrm>
              <a:off x="287" y="1192"/>
              <a:ext cx="601" cy="366"/>
            </a:xfrm>
            <a:custGeom>
              <a:avLst/>
              <a:gdLst>
                <a:gd name="T0" fmla="*/ 0 w 3969"/>
                <a:gd name="T1" fmla="*/ 0 h 2420"/>
                <a:gd name="T2" fmla="*/ 0 w 3969"/>
                <a:gd name="T3" fmla="*/ 0 h 2420"/>
                <a:gd name="T4" fmla="*/ 0 w 3969"/>
                <a:gd name="T5" fmla="*/ 0 h 2420"/>
                <a:gd name="T6" fmla="*/ 0 w 3969"/>
                <a:gd name="T7" fmla="*/ 0 h 2420"/>
                <a:gd name="T8" fmla="*/ 0 w 3969"/>
                <a:gd name="T9" fmla="*/ 0 h 2420"/>
                <a:gd name="T10" fmla="*/ 0 w 3969"/>
                <a:gd name="T11" fmla="*/ 0 h 2420"/>
                <a:gd name="T12" fmla="*/ 0 w 3969"/>
                <a:gd name="T13" fmla="*/ 0 h 2420"/>
                <a:gd name="T14" fmla="*/ 0 w 3969"/>
                <a:gd name="T15" fmla="*/ 0 h 2420"/>
                <a:gd name="T16" fmla="*/ 0 w 3969"/>
                <a:gd name="T17" fmla="*/ 0 h 2420"/>
                <a:gd name="T18" fmla="*/ 0 w 3969"/>
                <a:gd name="T19" fmla="*/ 0 h 2420"/>
                <a:gd name="T20" fmla="*/ 0 w 3969"/>
                <a:gd name="T21" fmla="*/ 0 h 2420"/>
                <a:gd name="T22" fmla="*/ 0 w 3969"/>
                <a:gd name="T23" fmla="*/ 0 h 2420"/>
                <a:gd name="T24" fmla="*/ 0 w 3969"/>
                <a:gd name="T25" fmla="*/ 0 h 2420"/>
                <a:gd name="T26" fmla="*/ 0 w 3969"/>
                <a:gd name="T27" fmla="*/ 0 h 2420"/>
                <a:gd name="T28" fmla="*/ 0 w 3969"/>
                <a:gd name="T29" fmla="*/ 0 h 2420"/>
                <a:gd name="T30" fmla="*/ 0 w 3969"/>
                <a:gd name="T31" fmla="*/ 0 h 2420"/>
                <a:gd name="T32" fmla="*/ 0 w 3969"/>
                <a:gd name="T33" fmla="*/ 0 h 2420"/>
                <a:gd name="T34" fmla="*/ 0 w 3969"/>
                <a:gd name="T35" fmla="*/ 0 h 2420"/>
                <a:gd name="T36" fmla="*/ 0 w 3969"/>
                <a:gd name="T37" fmla="*/ 0 h 2420"/>
                <a:gd name="T38" fmla="*/ 0 w 3969"/>
                <a:gd name="T39" fmla="*/ 0 h 2420"/>
                <a:gd name="T40" fmla="*/ 0 w 3969"/>
                <a:gd name="T41" fmla="*/ 0 h 2420"/>
                <a:gd name="T42" fmla="*/ 0 w 3969"/>
                <a:gd name="T43" fmla="*/ 0 h 2420"/>
                <a:gd name="T44" fmla="*/ 0 w 3969"/>
                <a:gd name="T45" fmla="*/ 0 h 2420"/>
                <a:gd name="T46" fmla="*/ 0 w 3969"/>
                <a:gd name="T47" fmla="*/ 0 h 2420"/>
                <a:gd name="T48" fmla="*/ 0 w 3969"/>
                <a:gd name="T49" fmla="*/ 0 h 2420"/>
                <a:gd name="T50" fmla="*/ 0 w 3969"/>
                <a:gd name="T51" fmla="*/ 0 h 2420"/>
                <a:gd name="T52" fmla="*/ 0 w 3969"/>
                <a:gd name="T53" fmla="*/ 0 h 2420"/>
                <a:gd name="T54" fmla="*/ 0 w 3969"/>
                <a:gd name="T55" fmla="*/ 0 h 2420"/>
                <a:gd name="T56" fmla="*/ 0 w 3969"/>
                <a:gd name="T57" fmla="*/ 0 h 2420"/>
                <a:gd name="T58" fmla="*/ 0 w 3969"/>
                <a:gd name="T59" fmla="*/ 0 h 2420"/>
                <a:gd name="T60" fmla="*/ 0 w 3969"/>
                <a:gd name="T61" fmla="*/ 0 h 2420"/>
                <a:gd name="T62" fmla="*/ 0 w 3969"/>
                <a:gd name="T63" fmla="*/ 0 h 2420"/>
                <a:gd name="T64" fmla="*/ 0 w 3969"/>
                <a:gd name="T65" fmla="*/ 0 h 2420"/>
                <a:gd name="T66" fmla="*/ 0 w 3969"/>
                <a:gd name="T67" fmla="*/ 0 h 2420"/>
                <a:gd name="T68" fmla="*/ 0 w 3969"/>
                <a:gd name="T69" fmla="*/ 0 h 24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69"/>
                <a:gd name="T106" fmla="*/ 0 h 2420"/>
                <a:gd name="T107" fmla="*/ 3969 w 3969"/>
                <a:gd name="T108" fmla="*/ 2420 h 24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84" name="Text Box 1512"/>
          <p:cNvSpPr txBox="1">
            <a:spLocks noChangeArrowheads="1"/>
          </p:cNvSpPr>
          <p:nvPr/>
        </p:nvSpPr>
        <p:spPr bwMode="auto">
          <a:xfrm>
            <a:off x="1960588" y="2238378"/>
            <a:ext cx="769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cs typeface="Arial" pitchFamily="34" charset="0"/>
              </a:rPr>
              <a:t>Internet etc</a:t>
            </a:r>
            <a:endParaRPr lang="ja-JP" alt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85" name="正方形/長方形 1516"/>
          <p:cNvSpPr>
            <a:spLocks noChangeArrowheads="1"/>
          </p:cNvSpPr>
          <p:nvPr/>
        </p:nvSpPr>
        <p:spPr bwMode="auto">
          <a:xfrm>
            <a:off x="2484438" y="2997203"/>
            <a:ext cx="7604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>
                <a:solidFill>
                  <a:srgbClr val="000000"/>
                </a:solidFill>
                <a:cs typeface="Arial" pitchFamily="34" charset="0"/>
              </a:rPr>
              <a:t>Bandwidth</a:t>
            </a:r>
            <a:r>
              <a:rPr lang="en-US" altLang="ja-JP" sz="80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>
                <a:solidFill>
                  <a:srgbClr val="000000"/>
                </a:solidFill>
                <a:cs typeface="Arial" pitchFamily="34" charset="0"/>
              </a:rPr>
              <a:t>controller</a:t>
            </a:r>
          </a:p>
        </p:txBody>
      </p:sp>
      <p:grpSp>
        <p:nvGrpSpPr>
          <p:cNvPr id="13386" name="Group 1538"/>
          <p:cNvGrpSpPr>
            <a:grpSpLocks/>
          </p:cNvGrpSpPr>
          <p:nvPr/>
        </p:nvGrpSpPr>
        <p:grpSpPr bwMode="auto">
          <a:xfrm>
            <a:off x="1593850" y="1905004"/>
            <a:ext cx="465138" cy="220663"/>
            <a:chOff x="100" y="732"/>
            <a:chExt cx="293" cy="139"/>
          </a:xfrm>
        </p:grpSpPr>
        <p:grpSp>
          <p:nvGrpSpPr>
            <p:cNvPr id="13655" name="Group 1528"/>
            <p:cNvGrpSpPr>
              <a:grpSpLocks noChangeAspect="1"/>
            </p:cNvGrpSpPr>
            <p:nvPr/>
          </p:nvGrpSpPr>
          <p:grpSpPr bwMode="auto">
            <a:xfrm>
              <a:off x="100" y="732"/>
              <a:ext cx="293" cy="139"/>
              <a:chOff x="2866" y="1683"/>
              <a:chExt cx="803" cy="818"/>
            </a:xfrm>
          </p:grpSpPr>
          <p:grpSp>
            <p:nvGrpSpPr>
              <p:cNvPr id="13657" name="Group 1529"/>
              <p:cNvGrpSpPr>
                <a:grpSpLocks noChangeAspect="1"/>
              </p:cNvGrpSpPr>
              <p:nvPr/>
            </p:nvGrpSpPr>
            <p:grpSpPr bwMode="auto">
              <a:xfrm>
                <a:off x="2867" y="1684"/>
                <a:ext cx="802" cy="817"/>
                <a:chOff x="2480" y="1753"/>
                <a:chExt cx="802" cy="817"/>
              </a:xfrm>
            </p:grpSpPr>
            <p:pic>
              <p:nvPicPr>
                <p:cNvPr id="13659" name="Picture 1530" descr="円柱_S_緑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1" y="1753"/>
                  <a:ext cx="800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60" name="Freeform 1531"/>
                <p:cNvSpPr>
                  <a:spLocks noChangeAspect="1"/>
                </p:cNvSpPr>
                <p:nvPr/>
              </p:nvSpPr>
              <p:spPr bwMode="auto">
                <a:xfrm>
                  <a:off x="2480" y="1753"/>
                  <a:ext cx="802" cy="817"/>
                </a:xfrm>
                <a:custGeom>
                  <a:avLst/>
                  <a:gdLst>
                    <a:gd name="T0" fmla="*/ 4 w 614"/>
                    <a:gd name="T1" fmla="*/ 931 h 626"/>
                    <a:gd name="T2" fmla="*/ 524 w 614"/>
                    <a:gd name="T3" fmla="*/ 1062 h 626"/>
                    <a:gd name="T4" fmla="*/ 1046 w 614"/>
                    <a:gd name="T5" fmla="*/ 925 h 626"/>
                    <a:gd name="T6" fmla="*/ 1044 w 614"/>
                    <a:gd name="T7" fmla="*/ 557 h 626"/>
                    <a:gd name="T8" fmla="*/ 1044 w 614"/>
                    <a:gd name="T9" fmla="*/ 138 h 626"/>
                    <a:gd name="T10" fmla="*/ 524 w 614"/>
                    <a:gd name="T11" fmla="*/ 0 h 626"/>
                    <a:gd name="T12" fmla="*/ 4 w 614"/>
                    <a:gd name="T13" fmla="*/ 136 h 626"/>
                    <a:gd name="T14" fmla="*/ 0 w 614"/>
                    <a:gd name="T15" fmla="*/ 568 h 626"/>
                    <a:gd name="T16" fmla="*/ 4 w 614"/>
                    <a:gd name="T17" fmla="*/ 931 h 6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4"/>
                    <a:gd name="T28" fmla="*/ 0 h 626"/>
                    <a:gd name="T29" fmla="*/ 614 w 614"/>
                    <a:gd name="T30" fmla="*/ 626 h 6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4" h="626">
                      <a:moveTo>
                        <a:pt x="2" y="546"/>
                      </a:moveTo>
                      <a:cubicBezTo>
                        <a:pt x="2" y="591"/>
                        <a:pt x="149" y="626"/>
                        <a:pt x="307" y="624"/>
                      </a:cubicBezTo>
                      <a:cubicBezTo>
                        <a:pt x="455" y="625"/>
                        <a:pt x="614" y="596"/>
                        <a:pt x="613" y="543"/>
                      </a:cubicBezTo>
                      <a:cubicBezTo>
                        <a:pt x="613" y="543"/>
                        <a:pt x="612" y="404"/>
                        <a:pt x="612" y="327"/>
                      </a:cubicBezTo>
                      <a:cubicBezTo>
                        <a:pt x="612" y="250"/>
                        <a:pt x="612" y="80"/>
                        <a:pt x="612" y="81"/>
                      </a:cubicBezTo>
                      <a:cubicBezTo>
                        <a:pt x="612" y="29"/>
                        <a:pt x="469" y="1"/>
                        <a:pt x="307" y="0"/>
                      </a:cubicBezTo>
                      <a:cubicBezTo>
                        <a:pt x="183" y="0"/>
                        <a:pt x="0" y="29"/>
                        <a:pt x="2" y="80"/>
                      </a:cubicBezTo>
                      <a:cubicBezTo>
                        <a:pt x="1" y="82"/>
                        <a:pt x="0" y="256"/>
                        <a:pt x="0" y="333"/>
                      </a:cubicBezTo>
                      <a:cubicBezTo>
                        <a:pt x="0" y="410"/>
                        <a:pt x="2" y="548"/>
                        <a:pt x="2" y="546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658" name="Freeform 1532"/>
              <p:cNvSpPr>
                <a:spLocks noChangeAspect="1"/>
              </p:cNvSpPr>
              <p:nvPr/>
            </p:nvSpPr>
            <p:spPr bwMode="auto">
              <a:xfrm>
                <a:off x="2866" y="1683"/>
                <a:ext cx="802" cy="817"/>
              </a:xfrm>
              <a:custGeom>
                <a:avLst/>
                <a:gdLst>
                  <a:gd name="T0" fmla="*/ 762 w 841"/>
                  <a:gd name="T1" fmla="*/ 101 h 857"/>
                  <a:gd name="T2" fmla="*/ 382 w 841"/>
                  <a:gd name="T3" fmla="*/ 0 h 857"/>
                  <a:gd name="T4" fmla="*/ 3 w 841"/>
                  <a:gd name="T5" fmla="*/ 100 h 857"/>
                  <a:gd name="T6" fmla="*/ 0 w 841"/>
                  <a:gd name="T7" fmla="*/ 415 h 857"/>
                  <a:gd name="T8" fmla="*/ 3 w 841"/>
                  <a:gd name="T9" fmla="*/ 679 h 857"/>
                  <a:gd name="T10" fmla="*/ 382 w 841"/>
                  <a:gd name="T11" fmla="*/ 776 h 857"/>
                  <a:gd name="T12" fmla="*/ 764 w 841"/>
                  <a:gd name="T13" fmla="*/ 675 h 857"/>
                  <a:gd name="T14" fmla="*/ 762 w 841"/>
                  <a:gd name="T15" fmla="*/ 407 h 857"/>
                  <a:gd name="T16" fmla="*/ 381 w 841"/>
                  <a:gd name="T17" fmla="*/ 201 h 8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1"/>
                  <a:gd name="T28" fmla="*/ 0 h 857"/>
                  <a:gd name="T29" fmla="*/ 841 w 841"/>
                  <a:gd name="T30" fmla="*/ 857 h 8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1" h="857">
                    <a:moveTo>
                      <a:pt x="838" y="111"/>
                    </a:moveTo>
                    <a:cubicBezTo>
                      <a:pt x="838" y="40"/>
                      <a:pt x="642" y="1"/>
                      <a:pt x="421" y="0"/>
                    </a:cubicBezTo>
                    <a:cubicBezTo>
                      <a:pt x="251" y="0"/>
                      <a:pt x="0" y="40"/>
                      <a:pt x="3" y="110"/>
                    </a:cubicBezTo>
                    <a:cubicBezTo>
                      <a:pt x="1" y="112"/>
                      <a:pt x="0" y="350"/>
                      <a:pt x="0" y="456"/>
                    </a:cubicBezTo>
                    <a:cubicBezTo>
                      <a:pt x="0" y="561"/>
                      <a:pt x="3" y="750"/>
                      <a:pt x="3" y="747"/>
                    </a:cubicBezTo>
                    <a:cubicBezTo>
                      <a:pt x="3" y="809"/>
                      <a:pt x="204" y="857"/>
                      <a:pt x="421" y="854"/>
                    </a:cubicBezTo>
                    <a:cubicBezTo>
                      <a:pt x="623" y="856"/>
                      <a:pt x="841" y="816"/>
                      <a:pt x="840" y="743"/>
                    </a:cubicBezTo>
                    <a:cubicBezTo>
                      <a:pt x="840" y="743"/>
                      <a:pt x="838" y="553"/>
                      <a:pt x="838" y="448"/>
                    </a:cubicBezTo>
                    <a:cubicBezTo>
                      <a:pt x="736" y="392"/>
                      <a:pt x="506" y="268"/>
                      <a:pt x="419" y="22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656" name="Rectangle 376"/>
            <p:cNvSpPr>
              <a:spLocks noChangeArrowheads="1"/>
            </p:cNvSpPr>
            <p:nvPr/>
          </p:nvSpPr>
          <p:spPr bwMode="auto">
            <a:xfrm>
              <a:off x="112" y="752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Router</a:t>
              </a:r>
              <a:endParaRPr lang="ja-JP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87" name="Group 1539"/>
          <p:cNvGrpSpPr>
            <a:grpSpLocks/>
          </p:cNvGrpSpPr>
          <p:nvPr/>
        </p:nvGrpSpPr>
        <p:grpSpPr bwMode="auto">
          <a:xfrm>
            <a:off x="2667000" y="1892304"/>
            <a:ext cx="465138" cy="220663"/>
            <a:chOff x="100" y="732"/>
            <a:chExt cx="293" cy="139"/>
          </a:xfrm>
        </p:grpSpPr>
        <p:grpSp>
          <p:nvGrpSpPr>
            <p:cNvPr id="13649" name="Group 1540"/>
            <p:cNvGrpSpPr>
              <a:grpSpLocks noChangeAspect="1"/>
            </p:cNvGrpSpPr>
            <p:nvPr/>
          </p:nvGrpSpPr>
          <p:grpSpPr bwMode="auto">
            <a:xfrm>
              <a:off x="100" y="732"/>
              <a:ext cx="293" cy="139"/>
              <a:chOff x="2866" y="1683"/>
              <a:chExt cx="803" cy="818"/>
            </a:xfrm>
          </p:grpSpPr>
          <p:grpSp>
            <p:nvGrpSpPr>
              <p:cNvPr id="13651" name="Group 1541"/>
              <p:cNvGrpSpPr>
                <a:grpSpLocks noChangeAspect="1"/>
              </p:cNvGrpSpPr>
              <p:nvPr/>
            </p:nvGrpSpPr>
            <p:grpSpPr bwMode="auto">
              <a:xfrm>
                <a:off x="2867" y="1684"/>
                <a:ext cx="802" cy="817"/>
                <a:chOff x="2480" y="1753"/>
                <a:chExt cx="802" cy="817"/>
              </a:xfrm>
            </p:grpSpPr>
            <p:pic>
              <p:nvPicPr>
                <p:cNvPr id="13653" name="Picture 1542" descr="円柱_S_緑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1" y="1753"/>
                  <a:ext cx="800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54" name="Freeform 1543"/>
                <p:cNvSpPr>
                  <a:spLocks noChangeAspect="1"/>
                </p:cNvSpPr>
                <p:nvPr/>
              </p:nvSpPr>
              <p:spPr bwMode="auto">
                <a:xfrm>
                  <a:off x="2480" y="1753"/>
                  <a:ext cx="802" cy="817"/>
                </a:xfrm>
                <a:custGeom>
                  <a:avLst/>
                  <a:gdLst>
                    <a:gd name="T0" fmla="*/ 4 w 614"/>
                    <a:gd name="T1" fmla="*/ 931 h 626"/>
                    <a:gd name="T2" fmla="*/ 524 w 614"/>
                    <a:gd name="T3" fmla="*/ 1062 h 626"/>
                    <a:gd name="T4" fmla="*/ 1046 w 614"/>
                    <a:gd name="T5" fmla="*/ 925 h 626"/>
                    <a:gd name="T6" fmla="*/ 1044 w 614"/>
                    <a:gd name="T7" fmla="*/ 557 h 626"/>
                    <a:gd name="T8" fmla="*/ 1044 w 614"/>
                    <a:gd name="T9" fmla="*/ 138 h 626"/>
                    <a:gd name="T10" fmla="*/ 524 w 614"/>
                    <a:gd name="T11" fmla="*/ 0 h 626"/>
                    <a:gd name="T12" fmla="*/ 4 w 614"/>
                    <a:gd name="T13" fmla="*/ 136 h 626"/>
                    <a:gd name="T14" fmla="*/ 0 w 614"/>
                    <a:gd name="T15" fmla="*/ 568 h 626"/>
                    <a:gd name="T16" fmla="*/ 4 w 614"/>
                    <a:gd name="T17" fmla="*/ 931 h 6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4"/>
                    <a:gd name="T28" fmla="*/ 0 h 626"/>
                    <a:gd name="T29" fmla="*/ 614 w 614"/>
                    <a:gd name="T30" fmla="*/ 626 h 6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4" h="626">
                      <a:moveTo>
                        <a:pt x="2" y="546"/>
                      </a:moveTo>
                      <a:cubicBezTo>
                        <a:pt x="2" y="591"/>
                        <a:pt x="149" y="626"/>
                        <a:pt x="307" y="624"/>
                      </a:cubicBezTo>
                      <a:cubicBezTo>
                        <a:pt x="455" y="625"/>
                        <a:pt x="614" y="596"/>
                        <a:pt x="613" y="543"/>
                      </a:cubicBezTo>
                      <a:cubicBezTo>
                        <a:pt x="613" y="543"/>
                        <a:pt x="612" y="404"/>
                        <a:pt x="612" y="327"/>
                      </a:cubicBezTo>
                      <a:cubicBezTo>
                        <a:pt x="612" y="250"/>
                        <a:pt x="612" y="80"/>
                        <a:pt x="612" y="81"/>
                      </a:cubicBezTo>
                      <a:cubicBezTo>
                        <a:pt x="612" y="29"/>
                        <a:pt x="469" y="1"/>
                        <a:pt x="307" y="0"/>
                      </a:cubicBezTo>
                      <a:cubicBezTo>
                        <a:pt x="183" y="0"/>
                        <a:pt x="0" y="29"/>
                        <a:pt x="2" y="80"/>
                      </a:cubicBezTo>
                      <a:cubicBezTo>
                        <a:pt x="1" y="82"/>
                        <a:pt x="0" y="256"/>
                        <a:pt x="0" y="333"/>
                      </a:cubicBezTo>
                      <a:cubicBezTo>
                        <a:pt x="0" y="410"/>
                        <a:pt x="2" y="548"/>
                        <a:pt x="2" y="546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652" name="Freeform 1544"/>
              <p:cNvSpPr>
                <a:spLocks noChangeAspect="1"/>
              </p:cNvSpPr>
              <p:nvPr/>
            </p:nvSpPr>
            <p:spPr bwMode="auto">
              <a:xfrm>
                <a:off x="2866" y="1683"/>
                <a:ext cx="802" cy="817"/>
              </a:xfrm>
              <a:custGeom>
                <a:avLst/>
                <a:gdLst>
                  <a:gd name="T0" fmla="*/ 762 w 841"/>
                  <a:gd name="T1" fmla="*/ 101 h 857"/>
                  <a:gd name="T2" fmla="*/ 382 w 841"/>
                  <a:gd name="T3" fmla="*/ 0 h 857"/>
                  <a:gd name="T4" fmla="*/ 3 w 841"/>
                  <a:gd name="T5" fmla="*/ 100 h 857"/>
                  <a:gd name="T6" fmla="*/ 0 w 841"/>
                  <a:gd name="T7" fmla="*/ 415 h 857"/>
                  <a:gd name="T8" fmla="*/ 3 w 841"/>
                  <a:gd name="T9" fmla="*/ 679 h 857"/>
                  <a:gd name="T10" fmla="*/ 382 w 841"/>
                  <a:gd name="T11" fmla="*/ 776 h 857"/>
                  <a:gd name="T12" fmla="*/ 764 w 841"/>
                  <a:gd name="T13" fmla="*/ 675 h 857"/>
                  <a:gd name="T14" fmla="*/ 762 w 841"/>
                  <a:gd name="T15" fmla="*/ 407 h 857"/>
                  <a:gd name="T16" fmla="*/ 381 w 841"/>
                  <a:gd name="T17" fmla="*/ 201 h 8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1"/>
                  <a:gd name="T28" fmla="*/ 0 h 857"/>
                  <a:gd name="T29" fmla="*/ 841 w 841"/>
                  <a:gd name="T30" fmla="*/ 857 h 8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1" h="857">
                    <a:moveTo>
                      <a:pt x="838" y="111"/>
                    </a:moveTo>
                    <a:cubicBezTo>
                      <a:pt x="838" y="40"/>
                      <a:pt x="642" y="1"/>
                      <a:pt x="421" y="0"/>
                    </a:cubicBezTo>
                    <a:cubicBezTo>
                      <a:pt x="251" y="0"/>
                      <a:pt x="0" y="40"/>
                      <a:pt x="3" y="110"/>
                    </a:cubicBezTo>
                    <a:cubicBezTo>
                      <a:pt x="1" y="112"/>
                      <a:pt x="0" y="350"/>
                      <a:pt x="0" y="456"/>
                    </a:cubicBezTo>
                    <a:cubicBezTo>
                      <a:pt x="0" y="561"/>
                      <a:pt x="3" y="750"/>
                      <a:pt x="3" y="747"/>
                    </a:cubicBezTo>
                    <a:cubicBezTo>
                      <a:pt x="3" y="809"/>
                      <a:pt x="204" y="857"/>
                      <a:pt x="421" y="854"/>
                    </a:cubicBezTo>
                    <a:cubicBezTo>
                      <a:pt x="623" y="856"/>
                      <a:pt x="841" y="816"/>
                      <a:pt x="840" y="743"/>
                    </a:cubicBezTo>
                    <a:cubicBezTo>
                      <a:pt x="840" y="743"/>
                      <a:pt x="838" y="553"/>
                      <a:pt x="838" y="448"/>
                    </a:cubicBezTo>
                    <a:cubicBezTo>
                      <a:pt x="736" y="392"/>
                      <a:pt x="506" y="268"/>
                      <a:pt x="419" y="22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650" name="Rectangle 376"/>
            <p:cNvSpPr>
              <a:spLocks noChangeArrowheads="1"/>
            </p:cNvSpPr>
            <p:nvPr/>
          </p:nvSpPr>
          <p:spPr bwMode="auto">
            <a:xfrm>
              <a:off x="112" y="752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Router</a:t>
              </a:r>
              <a:endParaRPr lang="ja-JP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88" name="Group 1546"/>
          <p:cNvGrpSpPr>
            <a:grpSpLocks/>
          </p:cNvGrpSpPr>
          <p:nvPr/>
        </p:nvGrpSpPr>
        <p:grpSpPr bwMode="auto">
          <a:xfrm>
            <a:off x="1196979" y="1301750"/>
            <a:ext cx="2270125" cy="717550"/>
            <a:chOff x="754" y="820"/>
            <a:chExt cx="1430" cy="452"/>
          </a:xfrm>
        </p:grpSpPr>
        <p:grpSp>
          <p:nvGrpSpPr>
            <p:cNvPr id="13500" name="Group 981"/>
            <p:cNvGrpSpPr>
              <a:grpSpLocks/>
            </p:cNvGrpSpPr>
            <p:nvPr/>
          </p:nvGrpSpPr>
          <p:grpSpPr bwMode="auto">
            <a:xfrm>
              <a:off x="1010" y="820"/>
              <a:ext cx="275" cy="407"/>
              <a:chOff x="678" y="2106"/>
              <a:chExt cx="231" cy="265"/>
            </a:xfrm>
          </p:grpSpPr>
          <p:sp>
            <p:nvSpPr>
              <p:cNvPr id="13582" name="Line 982"/>
              <p:cNvSpPr>
                <a:spLocks noChangeShapeType="1"/>
              </p:cNvSpPr>
              <p:nvPr/>
            </p:nvSpPr>
            <p:spPr bwMode="auto">
              <a:xfrm flipV="1">
                <a:off x="805" y="2106"/>
                <a:ext cx="0" cy="17"/>
              </a:xfrm>
              <a:prstGeom prst="line">
                <a:avLst/>
              </a:prstGeom>
              <a:noFill/>
              <a:ln w="4763" cap="rnd">
                <a:solidFill>
                  <a:srgbClr val="D9D9D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3" name="Freeform 983"/>
              <p:cNvSpPr>
                <a:spLocks/>
              </p:cNvSpPr>
              <p:nvPr/>
            </p:nvSpPr>
            <p:spPr bwMode="auto">
              <a:xfrm>
                <a:off x="838" y="2133"/>
                <a:ext cx="68" cy="238"/>
              </a:xfrm>
              <a:custGeom>
                <a:avLst/>
                <a:gdLst>
                  <a:gd name="T0" fmla="*/ 33 w 68"/>
                  <a:gd name="T1" fmla="*/ 227 h 238"/>
                  <a:gd name="T2" fmla="*/ 48 w 68"/>
                  <a:gd name="T3" fmla="*/ 209 h 238"/>
                  <a:gd name="T4" fmla="*/ 53 w 68"/>
                  <a:gd name="T5" fmla="*/ 208 h 238"/>
                  <a:gd name="T6" fmla="*/ 60 w 68"/>
                  <a:gd name="T7" fmla="*/ 198 h 238"/>
                  <a:gd name="T8" fmla="*/ 68 w 68"/>
                  <a:gd name="T9" fmla="*/ 198 h 238"/>
                  <a:gd name="T10" fmla="*/ 68 w 68"/>
                  <a:gd name="T11" fmla="*/ 45 h 238"/>
                  <a:gd name="T12" fmla="*/ 0 w 68"/>
                  <a:gd name="T13" fmla="*/ 0 h 238"/>
                  <a:gd name="T14" fmla="*/ 0 w 68"/>
                  <a:gd name="T15" fmla="*/ 238 h 238"/>
                  <a:gd name="T16" fmla="*/ 33 w 68"/>
                  <a:gd name="T17" fmla="*/ 230 h 238"/>
                  <a:gd name="T18" fmla="*/ 33 w 68"/>
                  <a:gd name="T19" fmla="*/ 227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238"/>
                  <a:gd name="T32" fmla="*/ 68 w 68"/>
                  <a:gd name="T33" fmla="*/ 238 h 2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238">
                    <a:moveTo>
                      <a:pt x="33" y="227"/>
                    </a:moveTo>
                    <a:lnTo>
                      <a:pt x="48" y="209"/>
                    </a:lnTo>
                    <a:lnTo>
                      <a:pt x="53" y="208"/>
                    </a:lnTo>
                    <a:lnTo>
                      <a:pt x="60" y="198"/>
                    </a:lnTo>
                    <a:lnTo>
                      <a:pt x="68" y="198"/>
                    </a:lnTo>
                    <a:lnTo>
                      <a:pt x="68" y="45"/>
                    </a:lnTo>
                    <a:lnTo>
                      <a:pt x="0" y="0"/>
                    </a:lnTo>
                    <a:lnTo>
                      <a:pt x="0" y="238"/>
                    </a:lnTo>
                    <a:lnTo>
                      <a:pt x="33" y="230"/>
                    </a:lnTo>
                    <a:lnTo>
                      <a:pt x="33" y="227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4" name="Freeform 984"/>
              <p:cNvSpPr>
                <a:spLocks/>
              </p:cNvSpPr>
              <p:nvPr/>
            </p:nvSpPr>
            <p:spPr bwMode="auto">
              <a:xfrm>
                <a:off x="878" y="2339"/>
                <a:ext cx="28" cy="22"/>
              </a:xfrm>
              <a:custGeom>
                <a:avLst/>
                <a:gdLst>
                  <a:gd name="T0" fmla="*/ 20 w 28"/>
                  <a:gd name="T1" fmla="*/ 0 h 22"/>
                  <a:gd name="T2" fmla="*/ 13 w 28"/>
                  <a:gd name="T3" fmla="*/ 10 h 22"/>
                  <a:gd name="T4" fmla="*/ 8 w 28"/>
                  <a:gd name="T5" fmla="*/ 12 h 22"/>
                  <a:gd name="T6" fmla="*/ 0 w 28"/>
                  <a:gd name="T7" fmla="*/ 22 h 22"/>
                  <a:gd name="T8" fmla="*/ 28 w 28"/>
                  <a:gd name="T9" fmla="*/ 16 h 22"/>
                  <a:gd name="T10" fmla="*/ 28 w 28"/>
                  <a:gd name="T11" fmla="*/ 0 h 22"/>
                  <a:gd name="T12" fmla="*/ 20 w 28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2"/>
                  <a:gd name="T23" fmla="*/ 28 w 2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2">
                    <a:moveTo>
                      <a:pt x="20" y="0"/>
                    </a:moveTo>
                    <a:lnTo>
                      <a:pt x="13" y="10"/>
                    </a:lnTo>
                    <a:lnTo>
                      <a:pt x="8" y="12"/>
                    </a:lnTo>
                    <a:lnTo>
                      <a:pt x="0" y="22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5" name="Freeform 985"/>
              <p:cNvSpPr>
                <a:spLocks/>
              </p:cNvSpPr>
              <p:nvPr/>
            </p:nvSpPr>
            <p:spPr bwMode="auto">
              <a:xfrm>
                <a:off x="678" y="2133"/>
                <a:ext cx="160" cy="238"/>
              </a:xfrm>
              <a:custGeom>
                <a:avLst/>
                <a:gdLst>
                  <a:gd name="T0" fmla="*/ 0 w 160"/>
                  <a:gd name="T1" fmla="*/ 58 h 238"/>
                  <a:gd name="T2" fmla="*/ 0 w 160"/>
                  <a:gd name="T3" fmla="*/ 214 h 238"/>
                  <a:gd name="T4" fmla="*/ 125 w 160"/>
                  <a:gd name="T5" fmla="*/ 232 h 238"/>
                  <a:gd name="T6" fmla="*/ 133 w 160"/>
                  <a:gd name="T7" fmla="*/ 231 h 238"/>
                  <a:gd name="T8" fmla="*/ 149 w 160"/>
                  <a:gd name="T9" fmla="*/ 234 h 238"/>
                  <a:gd name="T10" fmla="*/ 149 w 160"/>
                  <a:gd name="T11" fmla="*/ 236 h 238"/>
                  <a:gd name="T12" fmla="*/ 160 w 160"/>
                  <a:gd name="T13" fmla="*/ 238 h 238"/>
                  <a:gd name="T14" fmla="*/ 160 w 160"/>
                  <a:gd name="T15" fmla="*/ 0 h 238"/>
                  <a:gd name="T16" fmla="*/ 0 w 160"/>
                  <a:gd name="T17" fmla="*/ 58 h 2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0"/>
                  <a:gd name="T28" fmla="*/ 0 h 238"/>
                  <a:gd name="T29" fmla="*/ 160 w 160"/>
                  <a:gd name="T30" fmla="*/ 238 h 2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0" h="238">
                    <a:moveTo>
                      <a:pt x="0" y="58"/>
                    </a:moveTo>
                    <a:lnTo>
                      <a:pt x="0" y="214"/>
                    </a:lnTo>
                    <a:lnTo>
                      <a:pt x="125" y="232"/>
                    </a:lnTo>
                    <a:lnTo>
                      <a:pt x="133" y="231"/>
                    </a:lnTo>
                    <a:lnTo>
                      <a:pt x="149" y="234"/>
                    </a:lnTo>
                    <a:lnTo>
                      <a:pt x="149" y="236"/>
                    </a:lnTo>
                    <a:lnTo>
                      <a:pt x="160" y="238"/>
                    </a:lnTo>
                    <a:lnTo>
                      <a:pt x="16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6" name="Freeform 986"/>
              <p:cNvSpPr>
                <a:spLocks/>
              </p:cNvSpPr>
              <p:nvPr/>
            </p:nvSpPr>
            <p:spPr bwMode="auto">
              <a:xfrm>
                <a:off x="794" y="2109"/>
                <a:ext cx="49" cy="40"/>
              </a:xfrm>
              <a:custGeom>
                <a:avLst/>
                <a:gdLst>
                  <a:gd name="T0" fmla="*/ 49 w 49"/>
                  <a:gd name="T1" fmla="*/ 27 h 40"/>
                  <a:gd name="T2" fmla="*/ 49 w 49"/>
                  <a:gd name="T3" fmla="*/ 0 h 40"/>
                  <a:gd name="T4" fmla="*/ 0 w 49"/>
                  <a:gd name="T5" fmla="*/ 19 h 40"/>
                  <a:gd name="T6" fmla="*/ 0 w 49"/>
                  <a:gd name="T7" fmla="*/ 40 h 40"/>
                  <a:gd name="T8" fmla="*/ 44 w 49"/>
                  <a:gd name="T9" fmla="*/ 24 h 40"/>
                  <a:gd name="T10" fmla="*/ 49 w 49"/>
                  <a:gd name="T11" fmla="*/ 27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0"/>
                  <a:gd name="T20" fmla="*/ 49 w 49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0">
                    <a:moveTo>
                      <a:pt x="49" y="27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0" y="40"/>
                    </a:lnTo>
                    <a:lnTo>
                      <a:pt x="44" y="24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7" name="Freeform 987"/>
              <p:cNvSpPr>
                <a:spLocks/>
              </p:cNvSpPr>
              <p:nvPr/>
            </p:nvSpPr>
            <p:spPr bwMode="auto">
              <a:xfrm>
                <a:off x="843" y="2109"/>
                <a:ext cx="61" cy="68"/>
              </a:xfrm>
              <a:custGeom>
                <a:avLst/>
                <a:gdLst>
                  <a:gd name="T0" fmla="*/ 61 w 61"/>
                  <a:gd name="T1" fmla="*/ 68 h 68"/>
                  <a:gd name="T2" fmla="*/ 61 w 61"/>
                  <a:gd name="T3" fmla="*/ 43 h 68"/>
                  <a:gd name="T4" fmla="*/ 0 w 61"/>
                  <a:gd name="T5" fmla="*/ 0 h 68"/>
                  <a:gd name="T6" fmla="*/ 0 w 61"/>
                  <a:gd name="T7" fmla="*/ 27 h 68"/>
                  <a:gd name="T8" fmla="*/ 61 w 61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68"/>
                  <a:gd name="T17" fmla="*/ 61 w 6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68">
                    <a:moveTo>
                      <a:pt x="61" y="68"/>
                    </a:moveTo>
                    <a:lnTo>
                      <a:pt x="61" y="43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61" y="68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8" name="Freeform 988"/>
              <p:cNvSpPr>
                <a:spLocks/>
              </p:cNvSpPr>
              <p:nvPr/>
            </p:nvSpPr>
            <p:spPr bwMode="auto">
              <a:xfrm>
                <a:off x="682" y="2271"/>
                <a:ext cx="145" cy="19"/>
              </a:xfrm>
              <a:custGeom>
                <a:avLst/>
                <a:gdLst>
                  <a:gd name="T0" fmla="*/ 0 w 145"/>
                  <a:gd name="T1" fmla="*/ 19 h 19"/>
                  <a:gd name="T2" fmla="*/ 145 w 145"/>
                  <a:gd name="T3" fmla="*/ 12 h 19"/>
                  <a:gd name="T4" fmla="*/ 145 w 145"/>
                  <a:gd name="T5" fmla="*/ 0 h 19"/>
                  <a:gd name="T6" fmla="*/ 0 w 145"/>
                  <a:gd name="T7" fmla="*/ 10 h 19"/>
                  <a:gd name="T8" fmla="*/ 0 w 145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9"/>
                  <a:gd name="T17" fmla="*/ 145 w 14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9">
                    <a:moveTo>
                      <a:pt x="0" y="19"/>
                    </a:moveTo>
                    <a:lnTo>
                      <a:pt x="145" y="12"/>
                    </a:lnTo>
                    <a:lnTo>
                      <a:pt x="145" y="0"/>
                    </a:lnTo>
                    <a:lnTo>
                      <a:pt x="0" y="1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9" name="Freeform 989"/>
              <p:cNvSpPr>
                <a:spLocks/>
              </p:cNvSpPr>
              <p:nvPr/>
            </p:nvSpPr>
            <p:spPr bwMode="auto">
              <a:xfrm>
                <a:off x="682" y="2246"/>
                <a:ext cx="145" cy="28"/>
              </a:xfrm>
              <a:custGeom>
                <a:avLst/>
                <a:gdLst>
                  <a:gd name="T0" fmla="*/ 0 w 145"/>
                  <a:gd name="T1" fmla="*/ 28 h 28"/>
                  <a:gd name="T2" fmla="*/ 145 w 145"/>
                  <a:gd name="T3" fmla="*/ 13 h 28"/>
                  <a:gd name="T4" fmla="*/ 145 w 145"/>
                  <a:gd name="T5" fmla="*/ 0 h 28"/>
                  <a:gd name="T6" fmla="*/ 0 w 145"/>
                  <a:gd name="T7" fmla="*/ 19 h 28"/>
                  <a:gd name="T8" fmla="*/ 0 w 145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8"/>
                  <a:gd name="T17" fmla="*/ 145 w 14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8">
                    <a:moveTo>
                      <a:pt x="0" y="28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0" name="Freeform 990"/>
              <p:cNvSpPr>
                <a:spLocks/>
              </p:cNvSpPr>
              <p:nvPr/>
            </p:nvSpPr>
            <p:spPr bwMode="auto">
              <a:xfrm>
                <a:off x="682" y="2294"/>
                <a:ext cx="145" cy="14"/>
              </a:xfrm>
              <a:custGeom>
                <a:avLst/>
                <a:gdLst>
                  <a:gd name="T0" fmla="*/ 0 w 145"/>
                  <a:gd name="T1" fmla="*/ 12 h 14"/>
                  <a:gd name="T2" fmla="*/ 145 w 145"/>
                  <a:gd name="T3" fmla="*/ 14 h 14"/>
                  <a:gd name="T4" fmla="*/ 145 w 145"/>
                  <a:gd name="T5" fmla="*/ 0 h 14"/>
                  <a:gd name="T6" fmla="*/ 0 w 145"/>
                  <a:gd name="T7" fmla="*/ 4 h 14"/>
                  <a:gd name="T8" fmla="*/ 0 w 145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4"/>
                  <a:gd name="T17" fmla="*/ 145 w 14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4">
                    <a:moveTo>
                      <a:pt x="0" y="12"/>
                    </a:moveTo>
                    <a:lnTo>
                      <a:pt x="145" y="14"/>
                    </a:lnTo>
                    <a:lnTo>
                      <a:pt x="145" y="0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1" name="Freeform 991"/>
              <p:cNvSpPr>
                <a:spLocks/>
              </p:cNvSpPr>
              <p:nvPr/>
            </p:nvSpPr>
            <p:spPr bwMode="auto">
              <a:xfrm>
                <a:off x="682" y="2314"/>
                <a:ext cx="145" cy="18"/>
              </a:xfrm>
              <a:custGeom>
                <a:avLst/>
                <a:gdLst>
                  <a:gd name="T0" fmla="*/ 0 w 145"/>
                  <a:gd name="T1" fmla="*/ 9 h 18"/>
                  <a:gd name="T2" fmla="*/ 145 w 145"/>
                  <a:gd name="T3" fmla="*/ 18 h 18"/>
                  <a:gd name="T4" fmla="*/ 145 w 145"/>
                  <a:gd name="T5" fmla="*/ 5 h 18"/>
                  <a:gd name="T6" fmla="*/ 0 w 145"/>
                  <a:gd name="T7" fmla="*/ 0 h 18"/>
                  <a:gd name="T8" fmla="*/ 0 w 145"/>
                  <a:gd name="T9" fmla="*/ 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8"/>
                  <a:gd name="T17" fmla="*/ 145 w 14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8">
                    <a:moveTo>
                      <a:pt x="0" y="9"/>
                    </a:moveTo>
                    <a:lnTo>
                      <a:pt x="145" y="18"/>
                    </a:lnTo>
                    <a:lnTo>
                      <a:pt x="145" y="5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2" name="Freeform 992"/>
              <p:cNvSpPr>
                <a:spLocks/>
              </p:cNvSpPr>
              <p:nvPr/>
            </p:nvSpPr>
            <p:spPr bwMode="auto">
              <a:xfrm>
                <a:off x="682" y="2150"/>
                <a:ext cx="145" cy="58"/>
              </a:xfrm>
              <a:custGeom>
                <a:avLst/>
                <a:gdLst>
                  <a:gd name="T0" fmla="*/ 145 w 145"/>
                  <a:gd name="T1" fmla="*/ 0 h 58"/>
                  <a:gd name="T2" fmla="*/ 0 w 145"/>
                  <a:gd name="T3" fmla="*/ 50 h 58"/>
                  <a:gd name="T4" fmla="*/ 0 w 145"/>
                  <a:gd name="T5" fmla="*/ 58 h 58"/>
                  <a:gd name="T6" fmla="*/ 145 w 145"/>
                  <a:gd name="T7" fmla="*/ 12 h 58"/>
                  <a:gd name="T8" fmla="*/ 145 w 1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58"/>
                  <a:gd name="T17" fmla="*/ 145 w 1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58">
                    <a:moveTo>
                      <a:pt x="145" y="0"/>
                    </a:moveTo>
                    <a:lnTo>
                      <a:pt x="0" y="50"/>
                    </a:lnTo>
                    <a:lnTo>
                      <a:pt x="0" y="58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3" name="Freeform 993"/>
              <p:cNvSpPr>
                <a:spLocks/>
              </p:cNvSpPr>
              <p:nvPr/>
            </p:nvSpPr>
            <p:spPr bwMode="auto">
              <a:xfrm>
                <a:off x="682" y="2174"/>
                <a:ext cx="145" cy="51"/>
              </a:xfrm>
              <a:custGeom>
                <a:avLst/>
                <a:gdLst>
                  <a:gd name="T0" fmla="*/ 0 w 145"/>
                  <a:gd name="T1" fmla="*/ 51 h 51"/>
                  <a:gd name="T2" fmla="*/ 145 w 145"/>
                  <a:gd name="T3" fmla="*/ 12 h 51"/>
                  <a:gd name="T4" fmla="*/ 145 w 145"/>
                  <a:gd name="T5" fmla="*/ 0 h 51"/>
                  <a:gd name="T6" fmla="*/ 0 w 145"/>
                  <a:gd name="T7" fmla="*/ 42 h 51"/>
                  <a:gd name="T8" fmla="*/ 0 w 145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51"/>
                  <a:gd name="T17" fmla="*/ 145 w 14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51">
                    <a:moveTo>
                      <a:pt x="0" y="51"/>
                    </a:moveTo>
                    <a:lnTo>
                      <a:pt x="145" y="12"/>
                    </a:lnTo>
                    <a:lnTo>
                      <a:pt x="145" y="0"/>
                    </a:lnTo>
                    <a:lnTo>
                      <a:pt x="0" y="4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4" name="Freeform 994"/>
              <p:cNvSpPr>
                <a:spLocks/>
              </p:cNvSpPr>
              <p:nvPr/>
            </p:nvSpPr>
            <p:spPr bwMode="auto">
              <a:xfrm>
                <a:off x="682" y="2222"/>
                <a:ext cx="145" cy="35"/>
              </a:xfrm>
              <a:custGeom>
                <a:avLst/>
                <a:gdLst>
                  <a:gd name="T0" fmla="*/ 0 w 145"/>
                  <a:gd name="T1" fmla="*/ 35 h 35"/>
                  <a:gd name="T2" fmla="*/ 145 w 145"/>
                  <a:gd name="T3" fmla="*/ 13 h 35"/>
                  <a:gd name="T4" fmla="*/ 145 w 145"/>
                  <a:gd name="T5" fmla="*/ 0 h 35"/>
                  <a:gd name="T6" fmla="*/ 0 w 145"/>
                  <a:gd name="T7" fmla="*/ 27 h 35"/>
                  <a:gd name="T8" fmla="*/ 0 w 145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35"/>
                  <a:gd name="T17" fmla="*/ 145 w 14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35">
                    <a:moveTo>
                      <a:pt x="0" y="35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2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5" name="Freeform 995"/>
              <p:cNvSpPr>
                <a:spLocks/>
              </p:cNvSpPr>
              <p:nvPr/>
            </p:nvSpPr>
            <p:spPr bwMode="auto">
              <a:xfrm>
                <a:off x="682" y="2198"/>
                <a:ext cx="145" cy="43"/>
              </a:xfrm>
              <a:custGeom>
                <a:avLst/>
                <a:gdLst>
                  <a:gd name="T0" fmla="*/ 0 w 145"/>
                  <a:gd name="T1" fmla="*/ 43 h 43"/>
                  <a:gd name="T2" fmla="*/ 145 w 145"/>
                  <a:gd name="T3" fmla="*/ 13 h 43"/>
                  <a:gd name="T4" fmla="*/ 145 w 145"/>
                  <a:gd name="T5" fmla="*/ 0 h 43"/>
                  <a:gd name="T6" fmla="*/ 0 w 145"/>
                  <a:gd name="T7" fmla="*/ 34 h 43"/>
                  <a:gd name="T8" fmla="*/ 0 w 14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43"/>
                  <a:gd name="T17" fmla="*/ 145 w 14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43">
                    <a:moveTo>
                      <a:pt x="0" y="43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3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6" name="Freeform 996"/>
              <p:cNvSpPr>
                <a:spLocks/>
              </p:cNvSpPr>
              <p:nvPr/>
            </p:nvSpPr>
            <p:spPr bwMode="auto">
              <a:xfrm>
                <a:off x="811" y="2350"/>
                <a:ext cx="16" cy="17"/>
              </a:xfrm>
              <a:custGeom>
                <a:avLst/>
                <a:gdLst>
                  <a:gd name="T0" fmla="*/ 0 w 16"/>
                  <a:gd name="T1" fmla="*/ 14 h 17"/>
                  <a:gd name="T2" fmla="*/ 16 w 16"/>
                  <a:gd name="T3" fmla="*/ 17 h 17"/>
                  <a:gd name="T4" fmla="*/ 16 w 16"/>
                  <a:gd name="T5" fmla="*/ 3 h 17"/>
                  <a:gd name="T6" fmla="*/ 0 w 16"/>
                  <a:gd name="T7" fmla="*/ 0 h 17"/>
                  <a:gd name="T8" fmla="*/ 0 w 16"/>
                  <a:gd name="T9" fmla="*/ 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6" y="17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7" name="Freeform 997"/>
              <p:cNvSpPr>
                <a:spLocks/>
              </p:cNvSpPr>
              <p:nvPr/>
            </p:nvSpPr>
            <p:spPr bwMode="auto">
              <a:xfrm>
                <a:off x="811" y="2341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9 h 12"/>
                  <a:gd name="T6" fmla="*/ 16 w 16"/>
                  <a:gd name="T7" fmla="*/ 12 h 12"/>
                  <a:gd name="T8" fmla="*/ 16 w 16"/>
                  <a:gd name="T9" fmla="*/ 2 h 12"/>
                  <a:gd name="T10" fmla="*/ 0 w 1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2"/>
                  <a:gd name="T20" fmla="*/ 16 w 1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6" y="12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8" name="Freeform 998"/>
              <p:cNvSpPr>
                <a:spLocks/>
              </p:cNvSpPr>
              <p:nvPr/>
            </p:nvSpPr>
            <p:spPr bwMode="auto">
              <a:xfrm>
                <a:off x="803" y="2341"/>
                <a:ext cx="8" cy="9"/>
              </a:xfrm>
              <a:custGeom>
                <a:avLst/>
                <a:gdLst>
                  <a:gd name="T0" fmla="*/ 8 w 8"/>
                  <a:gd name="T1" fmla="*/ 0 h 9"/>
                  <a:gd name="T2" fmla="*/ 8 w 8"/>
                  <a:gd name="T3" fmla="*/ 0 h 9"/>
                  <a:gd name="T4" fmla="*/ 0 w 8"/>
                  <a:gd name="T5" fmla="*/ 0 h 9"/>
                  <a:gd name="T6" fmla="*/ 8 w 8"/>
                  <a:gd name="T7" fmla="*/ 9 h 9"/>
                  <a:gd name="T8" fmla="*/ 8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56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9" name="Freeform 999"/>
              <p:cNvSpPr>
                <a:spLocks/>
              </p:cNvSpPr>
              <p:nvPr/>
            </p:nvSpPr>
            <p:spPr bwMode="auto">
              <a:xfrm>
                <a:off x="803" y="2341"/>
                <a:ext cx="8" cy="24"/>
              </a:xfrm>
              <a:custGeom>
                <a:avLst/>
                <a:gdLst>
                  <a:gd name="T0" fmla="*/ 0 w 8"/>
                  <a:gd name="T1" fmla="*/ 0 h 24"/>
                  <a:gd name="T2" fmla="*/ 0 w 8"/>
                  <a:gd name="T3" fmla="*/ 24 h 24"/>
                  <a:gd name="T4" fmla="*/ 8 w 8"/>
                  <a:gd name="T5" fmla="*/ 23 h 24"/>
                  <a:gd name="T6" fmla="*/ 8 w 8"/>
                  <a:gd name="T7" fmla="*/ 9 h 24"/>
                  <a:gd name="T8" fmla="*/ 0 w 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4"/>
                  <a:gd name="T17" fmla="*/ 8 w 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4">
                    <a:moveTo>
                      <a:pt x="0" y="0"/>
                    </a:moveTo>
                    <a:lnTo>
                      <a:pt x="0" y="24"/>
                    </a:lnTo>
                    <a:lnTo>
                      <a:pt x="8" y="23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0" name="Freeform 1000"/>
              <p:cNvSpPr>
                <a:spLocks/>
              </p:cNvSpPr>
              <p:nvPr/>
            </p:nvSpPr>
            <p:spPr bwMode="auto">
              <a:xfrm>
                <a:off x="682" y="2331"/>
                <a:ext cx="115" cy="29"/>
              </a:xfrm>
              <a:custGeom>
                <a:avLst/>
                <a:gdLst>
                  <a:gd name="T0" fmla="*/ 0 w 115"/>
                  <a:gd name="T1" fmla="*/ 0 h 29"/>
                  <a:gd name="T2" fmla="*/ 0 w 115"/>
                  <a:gd name="T3" fmla="*/ 13 h 29"/>
                  <a:gd name="T4" fmla="*/ 115 w 115"/>
                  <a:gd name="T5" fmla="*/ 29 h 29"/>
                  <a:gd name="T6" fmla="*/ 115 w 115"/>
                  <a:gd name="T7" fmla="*/ 9 h 29"/>
                  <a:gd name="T8" fmla="*/ 0 w 11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9"/>
                  <a:gd name="T17" fmla="*/ 115 w 11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9">
                    <a:moveTo>
                      <a:pt x="0" y="0"/>
                    </a:moveTo>
                    <a:lnTo>
                      <a:pt x="0" y="13"/>
                    </a:lnTo>
                    <a:lnTo>
                      <a:pt x="115" y="29"/>
                    </a:lnTo>
                    <a:lnTo>
                      <a:pt x="11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1" name="Freeform 1001"/>
              <p:cNvSpPr>
                <a:spLocks/>
              </p:cNvSpPr>
              <p:nvPr/>
            </p:nvSpPr>
            <p:spPr bwMode="auto">
              <a:xfrm>
                <a:off x="861" y="2355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2 h 3"/>
                  <a:gd name="T4" fmla="*/ 11 w 12"/>
                  <a:gd name="T5" fmla="*/ 3 h 3"/>
                  <a:gd name="T6" fmla="*/ 12 w 12"/>
                  <a:gd name="T7" fmla="*/ 2 h 3"/>
                  <a:gd name="T8" fmla="*/ 0 w 12"/>
                  <a:gd name="T9" fmla="*/ 0 h 3"/>
                  <a:gd name="T10" fmla="*/ 0 w 1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"/>
                  <a:gd name="T20" fmla="*/ 12 w 1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">
                    <a:moveTo>
                      <a:pt x="0" y="0"/>
                    </a:moveTo>
                    <a:lnTo>
                      <a:pt x="0" y="2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2" name="Freeform 1002"/>
              <p:cNvSpPr>
                <a:spLocks/>
              </p:cNvSpPr>
              <p:nvPr/>
            </p:nvSpPr>
            <p:spPr bwMode="auto">
              <a:xfrm>
                <a:off x="860" y="2357"/>
                <a:ext cx="12" cy="2"/>
              </a:xfrm>
              <a:custGeom>
                <a:avLst/>
                <a:gdLst>
                  <a:gd name="T0" fmla="*/ 1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1 w 12"/>
                  <a:gd name="T7" fmla="*/ 2 h 2"/>
                  <a:gd name="T8" fmla="*/ 12 w 12"/>
                  <a:gd name="T9" fmla="*/ 1 h 2"/>
                  <a:gd name="T10" fmla="*/ 1 w 12"/>
                  <a:gd name="T11" fmla="*/ 0 h 2"/>
                  <a:gd name="T12" fmla="*/ 1 w 1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"/>
                  <a:gd name="T23" fmla="*/ 12 w 1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">
                    <a:moveTo>
                      <a:pt x="1" y="0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3" name="Freeform 1003"/>
              <p:cNvSpPr>
                <a:spLocks/>
              </p:cNvSpPr>
              <p:nvPr/>
            </p:nvSpPr>
            <p:spPr bwMode="auto">
              <a:xfrm>
                <a:off x="860" y="2357"/>
                <a:ext cx="11" cy="2"/>
              </a:xfrm>
              <a:custGeom>
                <a:avLst/>
                <a:gdLst>
                  <a:gd name="T0" fmla="*/ 0 w 11"/>
                  <a:gd name="T1" fmla="*/ 1 h 2"/>
                  <a:gd name="T2" fmla="*/ 0 w 11"/>
                  <a:gd name="T3" fmla="*/ 1 h 2"/>
                  <a:gd name="T4" fmla="*/ 11 w 11"/>
                  <a:gd name="T5" fmla="*/ 2 h 2"/>
                  <a:gd name="T6" fmla="*/ 11 w 11"/>
                  <a:gd name="T7" fmla="*/ 2 h 2"/>
                  <a:gd name="T8" fmla="*/ 0 w 11"/>
                  <a:gd name="T9" fmla="*/ 0 h 2"/>
                  <a:gd name="T10" fmla="*/ 0 w 11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"/>
                  <a:gd name="T20" fmla="*/ 11 w 1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">
                    <a:moveTo>
                      <a:pt x="0" y="1"/>
                    </a:moveTo>
                    <a:lnTo>
                      <a:pt x="0" y="1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4" name="Freeform 1004"/>
              <p:cNvSpPr>
                <a:spLocks/>
              </p:cNvSpPr>
              <p:nvPr/>
            </p:nvSpPr>
            <p:spPr bwMode="auto">
              <a:xfrm>
                <a:off x="859" y="2358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2 w 12"/>
                  <a:gd name="T3" fmla="*/ 2 h 2"/>
                  <a:gd name="T4" fmla="*/ 12 w 12"/>
                  <a:gd name="T5" fmla="*/ 2 h 2"/>
                  <a:gd name="T6" fmla="*/ 12 w 12"/>
                  <a:gd name="T7" fmla="*/ 1 h 2"/>
                  <a:gd name="T8" fmla="*/ 1 w 12"/>
                  <a:gd name="T9" fmla="*/ 0 h 2"/>
                  <a:gd name="T10" fmla="*/ 0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1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5" name="Freeform 1005"/>
              <p:cNvSpPr>
                <a:spLocks/>
              </p:cNvSpPr>
              <p:nvPr/>
            </p:nvSpPr>
            <p:spPr bwMode="auto">
              <a:xfrm>
                <a:off x="864" y="2353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11 w 12"/>
                  <a:gd name="T5" fmla="*/ 2 h 2"/>
                  <a:gd name="T6" fmla="*/ 12 w 12"/>
                  <a:gd name="T7" fmla="*/ 0 h 2"/>
                  <a:gd name="T8" fmla="*/ 0 w 1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6" name="Freeform 1006"/>
              <p:cNvSpPr>
                <a:spLocks/>
              </p:cNvSpPr>
              <p:nvPr/>
            </p:nvSpPr>
            <p:spPr bwMode="auto">
              <a:xfrm>
                <a:off x="859" y="2359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1 h 2"/>
                  <a:gd name="T4" fmla="*/ 12 w 12"/>
                  <a:gd name="T5" fmla="*/ 2 h 2"/>
                  <a:gd name="T6" fmla="*/ 12 w 12"/>
                  <a:gd name="T7" fmla="*/ 1 h 2"/>
                  <a:gd name="T8" fmla="*/ 0 w 12"/>
                  <a:gd name="T9" fmla="*/ 0 h 2"/>
                  <a:gd name="T10" fmla="*/ 0 w 1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0"/>
                    </a:moveTo>
                    <a:lnTo>
                      <a:pt x="0" y="1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7" name="Freeform 1007"/>
              <p:cNvSpPr>
                <a:spLocks/>
              </p:cNvSpPr>
              <p:nvPr/>
            </p:nvSpPr>
            <p:spPr bwMode="auto">
              <a:xfrm>
                <a:off x="861" y="2355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12 w 12"/>
                  <a:gd name="T3" fmla="*/ 2 h 2"/>
                  <a:gd name="T4" fmla="*/ 12 w 12"/>
                  <a:gd name="T5" fmla="*/ 1 h 2"/>
                  <a:gd name="T6" fmla="*/ 2 w 12"/>
                  <a:gd name="T7" fmla="*/ 0 h 2"/>
                  <a:gd name="T8" fmla="*/ 0 w 1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0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8" name="Freeform 1008"/>
              <p:cNvSpPr>
                <a:spLocks/>
              </p:cNvSpPr>
              <p:nvPr/>
            </p:nvSpPr>
            <p:spPr bwMode="auto">
              <a:xfrm>
                <a:off x="863" y="2353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1 w 12"/>
                  <a:gd name="T3" fmla="*/ 2 h 2"/>
                  <a:gd name="T4" fmla="*/ 12 w 12"/>
                  <a:gd name="T5" fmla="*/ 2 h 2"/>
                  <a:gd name="T6" fmla="*/ 1 w 12"/>
                  <a:gd name="T7" fmla="*/ 0 h 2"/>
                  <a:gd name="T8" fmla="*/ 0 w 1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1"/>
                    </a:moveTo>
                    <a:lnTo>
                      <a:pt x="11" y="2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9" name="Freeform 1009"/>
              <p:cNvSpPr>
                <a:spLocks/>
              </p:cNvSpPr>
              <p:nvPr/>
            </p:nvSpPr>
            <p:spPr bwMode="auto">
              <a:xfrm>
                <a:off x="855" y="2363"/>
                <a:ext cx="16" cy="3"/>
              </a:xfrm>
              <a:custGeom>
                <a:avLst/>
                <a:gdLst>
                  <a:gd name="T0" fmla="*/ 0 w 16"/>
                  <a:gd name="T1" fmla="*/ 1 h 3"/>
                  <a:gd name="T2" fmla="*/ 16 w 16"/>
                  <a:gd name="T3" fmla="*/ 3 h 3"/>
                  <a:gd name="T4" fmla="*/ 16 w 16"/>
                  <a:gd name="T5" fmla="*/ 2 h 3"/>
                  <a:gd name="T6" fmla="*/ 1 w 16"/>
                  <a:gd name="T7" fmla="*/ 0 h 3"/>
                  <a:gd name="T8" fmla="*/ 0 w 1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1"/>
                    </a:moveTo>
                    <a:lnTo>
                      <a:pt x="16" y="3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0" name="Freeform 1010"/>
              <p:cNvSpPr>
                <a:spLocks/>
              </p:cNvSpPr>
              <p:nvPr/>
            </p:nvSpPr>
            <p:spPr bwMode="auto">
              <a:xfrm>
                <a:off x="858" y="2360"/>
                <a:ext cx="13" cy="2"/>
              </a:xfrm>
              <a:custGeom>
                <a:avLst/>
                <a:gdLst>
                  <a:gd name="T0" fmla="*/ 1 w 13"/>
                  <a:gd name="T1" fmla="*/ 0 h 2"/>
                  <a:gd name="T2" fmla="*/ 0 w 13"/>
                  <a:gd name="T3" fmla="*/ 1 h 2"/>
                  <a:gd name="T4" fmla="*/ 0 w 13"/>
                  <a:gd name="T5" fmla="*/ 1 h 2"/>
                  <a:gd name="T6" fmla="*/ 13 w 13"/>
                  <a:gd name="T7" fmla="*/ 2 h 2"/>
                  <a:gd name="T8" fmla="*/ 13 w 13"/>
                  <a:gd name="T9" fmla="*/ 1 h 2"/>
                  <a:gd name="T10" fmla="*/ 1 w 13"/>
                  <a:gd name="T11" fmla="*/ 0 h 2"/>
                  <a:gd name="T12" fmla="*/ 1 w 1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"/>
                  <a:gd name="T23" fmla="*/ 13 w 1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">
                    <a:moveTo>
                      <a:pt x="1" y="0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1" name="Freeform 1011"/>
              <p:cNvSpPr>
                <a:spLocks/>
              </p:cNvSpPr>
              <p:nvPr/>
            </p:nvSpPr>
            <p:spPr bwMode="auto">
              <a:xfrm>
                <a:off x="854" y="2365"/>
                <a:ext cx="17" cy="2"/>
              </a:xfrm>
              <a:custGeom>
                <a:avLst/>
                <a:gdLst>
                  <a:gd name="T0" fmla="*/ 1 w 17"/>
                  <a:gd name="T1" fmla="*/ 0 h 2"/>
                  <a:gd name="T2" fmla="*/ 0 w 17"/>
                  <a:gd name="T3" fmla="*/ 0 h 2"/>
                  <a:gd name="T4" fmla="*/ 0 w 17"/>
                  <a:gd name="T5" fmla="*/ 0 h 2"/>
                  <a:gd name="T6" fmla="*/ 17 w 17"/>
                  <a:gd name="T7" fmla="*/ 2 h 2"/>
                  <a:gd name="T8" fmla="*/ 17 w 17"/>
                  <a:gd name="T9" fmla="*/ 2 h 2"/>
                  <a:gd name="T10" fmla="*/ 1 w 17"/>
                  <a:gd name="T11" fmla="*/ 0 h 2"/>
                  <a:gd name="T12" fmla="*/ 1 w 1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"/>
                  <a:gd name="T23" fmla="*/ 17 w 1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">
                    <a:moveTo>
                      <a:pt x="1" y="0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2" name="Freeform 1012"/>
              <p:cNvSpPr>
                <a:spLocks/>
              </p:cNvSpPr>
              <p:nvPr/>
            </p:nvSpPr>
            <p:spPr bwMode="auto">
              <a:xfrm>
                <a:off x="853" y="2367"/>
                <a:ext cx="18" cy="2"/>
              </a:xfrm>
              <a:custGeom>
                <a:avLst/>
                <a:gdLst>
                  <a:gd name="T0" fmla="*/ 0 w 18"/>
                  <a:gd name="T1" fmla="*/ 0 h 2"/>
                  <a:gd name="T2" fmla="*/ 18 w 18"/>
                  <a:gd name="T3" fmla="*/ 2 h 2"/>
                  <a:gd name="T4" fmla="*/ 18 w 18"/>
                  <a:gd name="T5" fmla="*/ 2 h 2"/>
                  <a:gd name="T6" fmla="*/ 1 w 18"/>
                  <a:gd name="T7" fmla="*/ 0 h 2"/>
                  <a:gd name="T8" fmla="*/ 0 w 1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0"/>
                    </a:moveTo>
                    <a:lnTo>
                      <a:pt x="18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3" name="Freeform 1013"/>
              <p:cNvSpPr>
                <a:spLocks/>
              </p:cNvSpPr>
              <p:nvPr/>
            </p:nvSpPr>
            <p:spPr bwMode="auto">
              <a:xfrm>
                <a:off x="855" y="2364"/>
                <a:ext cx="16" cy="3"/>
              </a:xfrm>
              <a:custGeom>
                <a:avLst/>
                <a:gdLst>
                  <a:gd name="T0" fmla="*/ 0 w 16"/>
                  <a:gd name="T1" fmla="*/ 0 h 3"/>
                  <a:gd name="T2" fmla="*/ 0 w 16"/>
                  <a:gd name="T3" fmla="*/ 1 h 3"/>
                  <a:gd name="T4" fmla="*/ 16 w 16"/>
                  <a:gd name="T5" fmla="*/ 3 h 3"/>
                  <a:gd name="T6" fmla="*/ 16 w 16"/>
                  <a:gd name="T7" fmla="*/ 2 h 3"/>
                  <a:gd name="T8" fmla="*/ 0 w 16"/>
                  <a:gd name="T9" fmla="*/ 0 h 3"/>
                  <a:gd name="T10" fmla="*/ 0 w 1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4" name="Freeform 1014"/>
              <p:cNvSpPr>
                <a:spLocks/>
              </p:cNvSpPr>
              <p:nvPr/>
            </p:nvSpPr>
            <p:spPr bwMode="auto">
              <a:xfrm>
                <a:off x="854" y="2365"/>
                <a:ext cx="17" cy="4"/>
              </a:xfrm>
              <a:custGeom>
                <a:avLst/>
                <a:gdLst>
                  <a:gd name="T0" fmla="*/ 0 w 17"/>
                  <a:gd name="T1" fmla="*/ 2 h 4"/>
                  <a:gd name="T2" fmla="*/ 0 w 17"/>
                  <a:gd name="T3" fmla="*/ 2 h 4"/>
                  <a:gd name="T4" fmla="*/ 17 w 17"/>
                  <a:gd name="T5" fmla="*/ 4 h 4"/>
                  <a:gd name="T6" fmla="*/ 17 w 17"/>
                  <a:gd name="T7" fmla="*/ 2 h 4"/>
                  <a:gd name="T8" fmla="*/ 0 w 17"/>
                  <a:gd name="T9" fmla="*/ 0 h 4"/>
                  <a:gd name="T10" fmla="*/ 0 w 17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0" y="2"/>
                    </a:moveTo>
                    <a:lnTo>
                      <a:pt x="0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5" name="Freeform 1015"/>
              <p:cNvSpPr>
                <a:spLocks/>
              </p:cNvSpPr>
              <p:nvPr/>
            </p:nvSpPr>
            <p:spPr bwMode="auto">
              <a:xfrm>
                <a:off x="858" y="2361"/>
                <a:ext cx="13" cy="2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0 h 2"/>
                  <a:gd name="T4" fmla="*/ 13 w 13"/>
                  <a:gd name="T5" fmla="*/ 2 h 2"/>
                  <a:gd name="T6" fmla="*/ 13 w 13"/>
                  <a:gd name="T7" fmla="*/ 1 h 2"/>
                  <a:gd name="T8" fmla="*/ 0 w 13"/>
                  <a:gd name="T9" fmla="*/ 0 h 2"/>
                  <a:gd name="T10" fmla="*/ 0 w 1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"/>
                  <a:gd name="T20" fmla="*/ 13 w 1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">
                    <a:moveTo>
                      <a:pt x="0" y="0"/>
                    </a:moveTo>
                    <a:lnTo>
                      <a:pt x="0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6" name="Freeform 1016"/>
              <p:cNvSpPr>
                <a:spLocks/>
              </p:cNvSpPr>
              <p:nvPr/>
            </p:nvSpPr>
            <p:spPr bwMode="auto">
              <a:xfrm>
                <a:off x="864" y="2352"/>
                <a:ext cx="12" cy="1"/>
              </a:xfrm>
              <a:custGeom>
                <a:avLst/>
                <a:gdLst>
                  <a:gd name="T0" fmla="*/ 1 w 12"/>
                  <a:gd name="T1" fmla="*/ 0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1 h 1"/>
                  <a:gd name="T8" fmla="*/ 12 w 12"/>
                  <a:gd name="T9" fmla="*/ 1 h 1"/>
                  <a:gd name="T10" fmla="*/ 1 w 12"/>
                  <a:gd name="T11" fmla="*/ 0 h 1"/>
                  <a:gd name="T12" fmla="*/ 1 w 1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"/>
                  <a:gd name="T23" fmla="*/ 12 w 1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">
                    <a:moveTo>
                      <a:pt x="1" y="0"/>
                    </a:moveTo>
                    <a:lnTo>
                      <a:pt x="0" y="1"/>
                    </a:lnTo>
                    <a:lnTo>
                      <a:pt x="1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7" name="Freeform 1017"/>
              <p:cNvSpPr>
                <a:spLocks/>
              </p:cNvSpPr>
              <p:nvPr/>
            </p:nvSpPr>
            <p:spPr bwMode="auto">
              <a:xfrm>
                <a:off x="856" y="2361"/>
                <a:ext cx="15" cy="3"/>
              </a:xfrm>
              <a:custGeom>
                <a:avLst/>
                <a:gdLst>
                  <a:gd name="T0" fmla="*/ 0 w 15"/>
                  <a:gd name="T1" fmla="*/ 1 h 3"/>
                  <a:gd name="T2" fmla="*/ 0 w 15"/>
                  <a:gd name="T3" fmla="*/ 1 h 3"/>
                  <a:gd name="T4" fmla="*/ 15 w 15"/>
                  <a:gd name="T5" fmla="*/ 3 h 3"/>
                  <a:gd name="T6" fmla="*/ 15 w 15"/>
                  <a:gd name="T7" fmla="*/ 2 h 3"/>
                  <a:gd name="T8" fmla="*/ 2 w 15"/>
                  <a:gd name="T9" fmla="*/ 0 h 3"/>
                  <a:gd name="T10" fmla="*/ 0 w 15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"/>
                  <a:gd name="T20" fmla="*/ 15 w 1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">
                    <a:moveTo>
                      <a:pt x="0" y="1"/>
                    </a:moveTo>
                    <a:lnTo>
                      <a:pt x="0" y="1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8" name="Freeform 1018"/>
              <p:cNvSpPr>
                <a:spLocks/>
              </p:cNvSpPr>
              <p:nvPr/>
            </p:nvSpPr>
            <p:spPr bwMode="auto">
              <a:xfrm>
                <a:off x="856" y="2362"/>
                <a:ext cx="15" cy="3"/>
              </a:xfrm>
              <a:custGeom>
                <a:avLst/>
                <a:gdLst>
                  <a:gd name="T0" fmla="*/ 0 w 15"/>
                  <a:gd name="T1" fmla="*/ 1 h 3"/>
                  <a:gd name="T2" fmla="*/ 0 w 15"/>
                  <a:gd name="T3" fmla="*/ 1 h 3"/>
                  <a:gd name="T4" fmla="*/ 15 w 15"/>
                  <a:gd name="T5" fmla="*/ 3 h 3"/>
                  <a:gd name="T6" fmla="*/ 15 w 15"/>
                  <a:gd name="T7" fmla="*/ 2 h 3"/>
                  <a:gd name="T8" fmla="*/ 0 w 15"/>
                  <a:gd name="T9" fmla="*/ 0 h 3"/>
                  <a:gd name="T10" fmla="*/ 0 w 15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"/>
                  <a:gd name="T20" fmla="*/ 15 w 1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">
                    <a:moveTo>
                      <a:pt x="0" y="1"/>
                    </a:moveTo>
                    <a:lnTo>
                      <a:pt x="0" y="1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9" name="Freeform 1019"/>
              <p:cNvSpPr>
                <a:spLocks/>
              </p:cNvSpPr>
              <p:nvPr/>
            </p:nvSpPr>
            <p:spPr bwMode="auto">
              <a:xfrm>
                <a:off x="863" y="2354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0 w 11"/>
                  <a:gd name="T5" fmla="*/ 1 h 2"/>
                  <a:gd name="T6" fmla="*/ 10 w 11"/>
                  <a:gd name="T7" fmla="*/ 2 h 2"/>
                  <a:gd name="T8" fmla="*/ 11 w 11"/>
                  <a:gd name="T9" fmla="*/ 1 h 2"/>
                  <a:gd name="T10" fmla="*/ 0 w 11"/>
                  <a:gd name="T11" fmla="*/ 0 h 2"/>
                  <a:gd name="T12" fmla="*/ 0 w 1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"/>
                  <a:gd name="T23" fmla="*/ 11 w 1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">
                    <a:moveTo>
                      <a:pt x="0" y="0"/>
                    </a:moveTo>
                    <a:lnTo>
                      <a:pt x="0" y="1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0" name="Freeform 1020"/>
              <p:cNvSpPr>
                <a:spLocks/>
              </p:cNvSpPr>
              <p:nvPr/>
            </p:nvSpPr>
            <p:spPr bwMode="auto">
              <a:xfrm>
                <a:off x="875" y="2343"/>
                <a:ext cx="7" cy="1"/>
              </a:xfrm>
              <a:custGeom>
                <a:avLst/>
                <a:gdLst>
                  <a:gd name="T0" fmla="*/ 1 w 7"/>
                  <a:gd name="T1" fmla="*/ 0 h 1"/>
                  <a:gd name="T2" fmla="*/ 0 w 7"/>
                  <a:gd name="T3" fmla="*/ 1 h 1"/>
                  <a:gd name="T4" fmla="*/ 7 w 7"/>
                  <a:gd name="T5" fmla="*/ 1 h 1"/>
                  <a:gd name="T6" fmla="*/ 7 w 7"/>
                  <a:gd name="T7" fmla="*/ 1 h 1"/>
                  <a:gd name="T8" fmla="*/ 1 w 7"/>
                  <a:gd name="T9" fmla="*/ 0 h 1"/>
                  <a:gd name="T10" fmla="*/ 1 w 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"/>
                  <a:gd name="T20" fmla="*/ 7 w 7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">
                    <a:moveTo>
                      <a:pt x="1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1" name="Freeform 1021"/>
              <p:cNvSpPr>
                <a:spLocks/>
              </p:cNvSpPr>
              <p:nvPr/>
            </p:nvSpPr>
            <p:spPr bwMode="auto">
              <a:xfrm>
                <a:off x="876" y="234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7 w 8"/>
                  <a:gd name="T5" fmla="*/ 1 h 1"/>
                  <a:gd name="T6" fmla="*/ 8 w 8"/>
                  <a:gd name="T7" fmla="*/ 1 h 1"/>
                  <a:gd name="T8" fmla="*/ 0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2" name="Freeform 1022"/>
              <p:cNvSpPr>
                <a:spLocks/>
              </p:cNvSpPr>
              <p:nvPr/>
            </p:nvSpPr>
            <p:spPr bwMode="auto">
              <a:xfrm>
                <a:off x="876" y="2341"/>
                <a:ext cx="10" cy="2"/>
              </a:xfrm>
              <a:custGeom>
                <a:avLst/>
                <a:gdLst>
                  <a:gd name="T0" fmla="*/ 0 w 10"/>
                  <a:gd name="T1" fmla="*/ 1 h 2"/>
                  <a:gd name="T2" fmla="*/ 8 w 10"/>
                  <a:gd name="T3" fmla="*/ 2 h 2"/>
                  <a:gd name="T4" fmla="*/ 8 w 10"/>
                  <a:gd name="T5" fmla="*/ 1 h 2"/>
                  <a:gd name="T6" fmla="*/ 10 w 10"/>
                  <a:gd name="T7" fmla="*/ 0 h 2"/>
                  <a:gd name="T8" fmla="*/ 0 w 10"/>
                  <a:gd name="T9" fmla="*/ 0 h 2"/>
                  <a:gd name="T10" fmla="*/ 0 w 10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1"/>
                    </a:moveTo>
                    <a:lnTo>
                      <a:pt x="8" y="2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3" name="Freeform 1023"/>
              <p:cNvSpPr>
                <a:spLocks/>
              </p:cNvSpPr>
              <p:nvPr/>
            </p:nvSpPr>
            <p:spPr bwMode="auto">
              <a:xfrm>
                <a:off x="876" y="2342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6 w 7"/>
                  <a:gd name="T5" fmla="*/ 2 h 2"/>
                  <a:gd name="T6" fmla="*/ 7 w 7"/>
                  <a:gd name="T7" fmla="*/ 1 h 2"/>
                  <a:gd name="T8" fmla="*/ 0 w 7"/>
                  <a:gd name="T9" fmla="*/ 0 h 2"/>
                  <a:gd name="T10" fmla="*/ 0 w 7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"/>
                  <a:gd name="T20" fmla="*/ 7 w 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">
                    <a:moveTo>
                      <a:pt x="0" y="0"/>
                    </a:moveTo>
                    <a:lnTo>
                      <a:pt x="0" y="1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4" name="Freeform 1024"/>
              <p:cNvSpPr>
                <a:spLocks/>
              </p:cNvSpPr>
              <p:nvPr/>
            </p:nvSpPr>
            <p:spPr bwMode="auto">
              <a:xfrm>
                <a:off x="876" y="2341"/>
                <a:ext cx="11" cy="0"/>
              </a:xfrm>
              <a:custGeom>
                <a:avLst/>
                <a:gdLst>
                  <a:gd name="T0" fmla="*/ 0 w 11"/>
                  <a:gd name="T1" fmla="*/ 0 w 11"/>
                  <a:gd name="T2" fmla="*/ 10 w 11"/>
                  <a:gd name="T3" fmla="*/ 11 w 11"/>
                  <a:gd name="T4" fmla="*/ 1 w 11"/>
                  <a:gd name="T5" fmla="*/ 0 w 1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11 w 11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5" name="Freeform 1025"/>
              <p:cNvSpPr>
                <a:spLocks/>
              </p:cNvSpPr>
              <p:nvPr/>
            </p:nvSpPr>
            <p:spPr bwMode="auto">
              <a:xfrm>
                <a:off x="877" y="2339"/>
                <a:ext cx="13" cy="1"/>
              </a:xfrm>
              <a:custGeom>
                <a:avLst/>
                <a:gdLst>
                  <a:gd name="T0" fmla="*/ 2 w 13"/>
                  <a:gd name="T1" fmla="*/ 0 h 1"/>
                  <a:gd name="T2" fmla="*/ 0 w 13"/>
                  <a:gd name="T3" fmla="*/ 0 h 1"/>
                  <a:gd name="T4" fmla="*/ 0 w 13"/>
                  <a:gd name="T5" fmla="*/ 0 h 1"/>
                  <a:gd name="T6" fmla="*/ 13 w 13"/>
                  <a:gd name="T7" fmla="*/ 1 h 1"/>
                  <a:gd name="T8" fmla="*/ 13 w 13"/>
                  <a:gd name="T9" fmla="*/ 1 h 1"/>
                  <a:gd name="T10" fmla="*/ 2 w 1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"/>
                  <a:gd name="T20" fmla="*/ 13 w 1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">
                    <a:moveTo>
                      <a:pt x="2" y="0"/>
                    </a:moveTo>
                    <a:lnTo>
                      <a:pt x="0" y="0"/>
                    </a:lnTo>
                    <a:lnTo>
                      <a:pt x="1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6" name="Freeform 1026"/>
              <p:cNvSpPr>
                <a:spLocks/>
              </p:cNvSpPr>
              <p:nvPr/>
            </p:nvSpPr>
            <p:spPr bwMode="auto">
              <a:xfrm>
                <a:off x="879" y="2338"/>
                <a:ext cx="12" cy="2"/>
              </a:xfrm>
              <a:custGeom>
                <a:avLst/>
                <a:gdLst>
                  <a:gd name="T0" fmla="*/ 12 w 12"/>
                  <a:gd name="T1" fmla="*/ 1 h 2"/>
                  <a:gd name="T2" fmla="*/ 0 w 12"/>
                  <a:gd name="T3" fmla="*/ 0 h 2"/>
                  <a:gd name="T4" fmla="*/ 0 w 12"/>
                  <a:gd name="T5" fmla="*/ 1 h 2"/>
                  <a:gd name="T6" fmla="*/ 0 w 12"/>
                  <a:gd name="T7" fmla="*/ 1 h 2"/>
                  <a:gd name="T8" fmla="*/ 11 w 12"/>
                  <a:gd name="T9" fmla="*/ 2 h 2"/>
                  <a:gd name="T10" fmla="*/ 12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1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1" y="2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7" name="Freeform 1027"/>
              <p:cNvSpPr>
                <a:spLocks/>
              </p:cNvSpPr>
              <p:nvPr/>
            </p:nvSpPr>
            <p:spPr bwMode="auto">
              <a:xfrm>
                <a:off x="877" y="2339"/>
                <a:ext cx="13" cy="2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10 w 13"/>
                  <a:gd name="T5" fmla="*/ 2 h 2"/>
                  <a:gd name="T6" fmla="*/ 12 w 13"/>
                  <a:gd name="T7" fmla="*/ 2 h 2"/>
                  <a:gd name="T8" fmla="*/ 13 w 13"/>
                  <a:gd name="T9" fmla="*/ 1 h 2"/>
                  <a:gd name="T10" fmla="*/ 0 w 13"/>
                  <a:gd name="T11" fmla="*/ 0 h 2"/>
                  <a:gd name="T12" fmla="*/ 0 w 1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"/>
                  <a:gd name="T23" fmla="*/ 13 w 1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">
                    <a:moveTo>
                      <a:pt x="0" y="2"/>
                    </a:moveTo>
                    <a:lnTo>
                      <a:pt x="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8" name="Freeform 1028"/>
              <p:cNvSpPr>
                <a:spLocks/>
              </p:cNvSpPr>
              <p:nvPr/>
            </p:nvSpPr>
            <p:spPr bwMode="auto">
              <a:xfrm>
                <a:off x="879" y="2337"/>
                <a:ext cx="13" cy="2"/>
              </a:xfrm>
              <a:custGeom>
                <a:avLst/>
                <a:gdLst>
                  <a:gd name="T0" fmla="*/ 13 w 13"/>
                  <a:gd name="T1" fmla="*/ 0 h 2"/>
                  <a:gd name="T2" fmla="*/ 11 w 13"/>
                  <a:gd name="T3" fmla="*/ 0 h 2"/>
                  <a:gd name="T4" fmla="*/ 0 w 13"/>
                  <a:gd name="T5" fmla="*/ 1 h 2"/>
                  <a:gd name="T6" fmla="*/ 0 w 13"/>
                  <a:gd name="T7" fmla="*/ 1 h 2"/>
                  <a:gd name="T8" fmla="*/ 12 w 13"/>
                  <a:gd name="T9" fmla="*/ 2 h 2"/>
                  <a:gd name="T10" fmla="*/ 13 w 1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"/>
                  <a:gd name="T20" fmla="*/ 13 w 1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">
                    <a:moveTo>
                      <a:pt x="13" y="0"/>
                    </a:moveTo>
                    <a:lnTo>
                      <a:pt x="11" y="0"/>
                    </a:lnTo>
                    <a:lnTo>
                      <a:pt x="0" y="1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9" name="Freeform 1029"/>
              <p:cNvSpPr>
                <a:spLocks/>
              </p:cNvSpPr>
              <p:nvPr/>
            </p:nvSpPr>
            <p:spPr bwMode="auto">
              <a:xfrm>
                <a:off x="872" y="2346"/>
                <a:ext cx="9" cy="1"/>
              </a:xfrm>
              <a:custGeom>
                <a:avLst/>
                <a:gdLst>
                  <a:gd name="T0" fmla="*/ 2 w 9"/>
                  <a:gd name="T1" fmla="*/ 0 h 1"/>
                  <a:gd name="T2" fmla="*/ 0 w 9"/>
                  <a:gd name="T3" fmla="*/ 1 h 1"/>
                  <a:gd name="T4" fmla="*/ 0 w 9"/>
                  <a:gd name="T5" fmla="*/ 1 h 1"/>
                  <a:gd name="T6" fmla="*/ 8 w 9"/>
                  <a:gd name="T7" fmla="*/ 1 h 1"/>
                  <a:gd name="T8" fmla="*/ 9 w 9"/>
                  <a:gd name="T9" fmla="*/ 1 h 1"/>
                  <a:gd name="T10" fmla="*/ 2 w 9"/>
                  <a:gd name="T11" fmla="*/ 0 h 1"/>
                  <a:gd name="T12" fmla="*/ 2 w 9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"/>
                  <a:gd name="T23" fmla="*/ 9 w 9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">
                    <a:moveTo>
                      <a:pt x="2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0" name="Freeform 1030"/>
              <p:cNvSpPr>
                <a:spLocks/>
              </p:cNvSpPr>
              <p:nvPr/>
            </p:nvSpPr>
            <p:spPr bwMode="auto">
              <a:xfrm>
                <a:off x="872" y="234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7 w 8"/>
                  <a:gd name="T5" fmla="*/ 1 h 1"/>
                  <a:gd name="T6" fmla="*/ 8 w 8"/>
                  <a:gd name="T7" fmla="*/ 0 h 1"/>
                  <a:gd name="T8" fmla="*/ 0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1" name="Freeform 1031"/>
              <p:cNvSpPr>
                <a:spLocks/>
              </p:cNvSpPr>
              <p:nvPr/>
            </p:nvSpPr>
            <p:spPr bwMode="auto">
              <a:xfrm>
                <a:off x="866" y="2349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0 w 12"/>
                  <a:gd name="T3" fmla="*/ 1 h 2"/>
                  <a:gd name="T4" fmla="*/ 11 w 12"/>
                  <a:gd name="T5" fmla="*/ 2 h 2"/>
                  <a:gd name="T6" fmla="*/ 12 w 12"/>
                  <a:gd name="T7" fmla="*/ 1 h 2"/>
                  <a:gd name="T8" fmla="*/ 0 w 12"/>
                  <a:gd name="T9" fmla="*/ 0 h 2"/>
                  <a:gd name="T10" fmla="*/ 0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1"/>
                    </a:moveTo>
                    <a:lnTo>
                      <a:pt x="0" y="1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2" name="Freeform 1032"/>
              <p:cNvSpPr>
                <a:spLocks/>
              </p:cNvSpPr>
              <p:nvPr/>
            </p:nvSpPr>
            <p:spPr bwMode="auto">
              <a:xfrm>
                <a:off x="866" y="2347"/>
                <a:ext cx="13" cy="3"/>
              </a:xfrm>
              <a:custGeom>
                <a:avLst/>
                <a:gdLst>
                  <a:gd name="T0" fmla="*/ 0 w 13"/>
                  <a:gd name="T1" fmla="*/ 2 h 3"/>
                  <a:gd name="T2" fmla="*/ 0 w 13"/>
                  <a:gd name="T3" fmla="*/ 2 h 3"/>
                  <a:gd name="T4" fmla="*/ 12 w 13"/>
                  <a:gd name="T5" fmla="*/ 3 h 3"/>
                  <a:gd name="T6" fmla="*/ 13 w 13"/>
                  <a:gd name="T7" fmla="*/ 1 h 3"/>
                  <a:gd name="T8" fmla="*/ 6 w 13"/>
                  <a:gd name="T9" fmla="*/ 0 h 3"/>
                  <a:gd name="T10" fmla="*/ 0 w 1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3"/>
                  <a:gd name="T20" fmla="*/ 13 w 1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3">
                    <a:moveTo>
                      <a:pt x="0" y="2"/>
                    </a:moveTo>
                    <a:lnTo>
                      <a:pt x="0" y="2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3" name="Freeform 1033"/>
              <p:cNvSpPr>
                <a:spLocks/>
              </p:cNvSpPr>
              <p:nvPr/>
            </p:nvSpPr>
            <p:spPr bwMode="auto">
              <a:xfrm>
                <a:off x="865" y="2350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1 w 12"/>
                  <a:gd name="T3" fmla="*/ 2 h 2"/>
                  <a:gd name="T4" fmla="*/ 12 w 12"/>
                  <a:gd name="T5" fmla="*/ 1 h 2"/>
                  <a:gd name="T6" fmla="*/ 1 w 12"/>
                  <a:gd name="T7" fmla="*/ 0 h 2"/>
                  <a:gd name="T8" fmla="*/ 0 w 1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1"/>
                    </a:moveTo>
                    <a:lnTo>
                      <a:pt x="11" y="2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4" name="Freeform 1034"/>
              <p:cNvSpPr>
                <a:spLocks/>
              </p:cNvSpPr>
              <p:nvPr/>
            </p:nvSpPr>
            <p:spPr bwMode="auto">
              <a:xfrm>
                <a:off x="875" y="234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7 w 7"/>
                  <a:gd name="T5" fmla="*/ 1 h 1"/>
                  <a:gd name="T6" fmla="*/ 7 w 7"/>
                  <a:gd name="T7" fmla="*/ 0 h 1"/>
                  <a:gd name="T8" fmla="*/ 0 w 7"/>
                  <a:gd name="T9" fmla="*/ 0 h 1"/>
                  <a:gd name="T10" fmla="*/ 0 w 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"/>
                  <a:gd name="T20" fmla="*/ 7 w 7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">
                    <a:moveTo>
                      <a:pt x="0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5" name="Freeform 1035"/>
              <p:cNvSpPr>
                <a:spLocks/>
              </p:cNvSpPr>
              <p:nvPr/>
            </p:nvSpPr>
            <p:spPr bwMode="auto">
              <a:xfrm>
                <a:off x="865" y="2351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11 w 11"/>
                  <a:gd name="T5" fmla="*/ 2 h 2"/>
                  <a:gd name="T6" fmla="*/ 11 w 11"/>
                  <a:gd name="T7" fmla="*/ 1 h 2"/>
                  <a:gd name="T8" fmla="*/ 0 w 11"/>
                  <a:gd name="T9" fmla="*/ 0 h 2"/>
                  <a:gd name="T10" fmla="*/ 0 w 1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"/>
                  <a:gd name="T20" fmla="*/ 11 w 1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">
                    <a:moveTo>
                      <a:pt x="0" y="0"/>
                    </a:moveTo>
                    <a:lnTo>
                      <a:pt x="0" y="1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6" name="Freeform 1036"/>
              <p:cNvSpPr>
                <a:spLocks/>
              </p:cNvSpPr>
              <p:nvPr/>
            </p:nvSpPr>
            <p:spPr bwMode="auto">
              <a:xfrm>
                <a:off x="874" y="2345"/>
                <a:ext cx="8" cy="1"/>
              </a:xfrm>
              <a:custGeom>
                <a:avLst/>
                <a:gdLst>
                  <a:gd name="T0" fmla="*/ 1 w 8"/>
                  <a:gd name="T1" fmla="*/ 0 h 1"/>
                  <a:gd name="T2" fmla="*/ 0 w 8"/>
                  <a:gd name="T3" fmla="*/ 0 h 1"/>
                  <a:gd name="T4" fmla="*/ 8 w 8"/>
                  <a:gd name="T5" fmla="*/ 1 h 1"/>
                  <a:gd name="T6" fmla="*/ 8 w 8"/>
                  <a:gd name="T7" fmla="*/ 0 h 1"/>
                  <a:gd name="T8" fmla="*/ 1 w 8"/>
                  <a:gd name="T9" fmla="*/ 0 h 1"/>
                  <a:gd name="T10" fmla="*/ 1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1" y="0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7" name="Freeform 1037"/>
              <p:cNvSpPr>
                <a:spLocks/>
              </p:cNvSpPr>
              <p:nvPr/>
            </p:nvSpPr>
            <p:spPr bwMode="auto">
              <a:xfrm>
                <a:off x="874" y="2345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7 w 8"/>
                  <a:gd name="T5" fmla="*/ 2 h 2"/>
                  <a:gd name="T6" fmla="*/ 8 w 8"/>
                  <a:gd name="T7" fmla="*/ 1 h 2"/>
                  <a:gd name="T8" fmla="*/ 0 w 8"/>
                  <a:gd name="T9" fmla="*/ 0 h 2"/>
                  <a:gd name="T10" fmla="*/ 0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0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8" name="Freeform 1038"/>
              <p:cNvSpPr>
                <a:spLocks/>
              </p:cNvSpPr>
              <p:nvPr/>
            </p:nvSpPr>
            <p:spPr bwMode="auto">
              <a:xfrm>
                <a:off x="871" y="2330"/>
                <a:ext cx="38" cy="40"/>
              </a:xfrm>
              <a:custGeom>
                <a:avLst/>
                <a:gdLst>
                  <a:gd name="T0" fmla="*/ 26 w 38"/>
                  <a:gd name="T1" fmla="*/ 1 h 40"/>
                  <a:gd name="T2" fmla="*/ 18 w 38"/>
                  <a:gd name="T3" fmla="*/ 11 h 40"/>
                  <a:gd name="T4" fmla="*/ 13 w 38"/>
                  <a:gd name="T5" fmla="*/ 12 h 40"/>
                  <a:gd name="T6" fmla="*/ 0 w 38"/>
                  <a:gd name="T7" fmla="*/ 30 h 40"/>
                  <a:gd name="T8" fmla="*/ 0 w 38"/>
                  <a:gd name="T9" fmla="*/ 39 h 40"/>
                  <a:gd name="T10" fmla="*/ 0 w 38"/>
                  <a:gd name="T11" fmla="*/ 40 h 40"/>
                  <a:gd name="T12" fmla="*/ 15 w 38"/>
                  <a:gd name="T13" fmla="*/ 21 h 40"/>
                  <a:gd name="T14" fmla="*/ 27 w 38"/>
                  <a:gd name="T15" fmla="*/ 9 h 40"/>
                  <a:gd name="T16" fmla="*/ 38 w 38"/>
                  <a:gd name="T17" fmla="*/ 0 h 40"/>
                  <a:gd name="T18" fmla="*/ 37 w 38"/>
                  <a:gd name="T19" fmla="*/ 0 h 40"/>
                  <a:gd name="T20" fmla="*/ 26 w 38"/>
                  <a:gd name="T21" fmla="*/ 1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40"/>
                  <a:gd name="T35" fmla="*/ 38 w 3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40">
                    <a:moveTo>
                      <a:pt x="26" y="1"/>
                    </a:moveTo>
                    <a:lnTo>
                      <a:pt x="18" y="11"/>
                    </a:lnTo>
                    <a:lnTo>
                      <a:pt x="13" y="1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15" y="21"/>
                    </a:lnTo>
                    <a:lnTo>
                      <a:pt x="27" y="9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9" name="Rectangle 1039"/>
              <p:cNvSpPr>
                <a:spLocks noChangeArrowheads="1"/>
              </p:cNvSpPr>
              <p:nvPr/>
            </p:nvSpPr>
            <p:spPr bwMode="auto">
              <a:xfrm>
                <a:off x="886" y="2298"/>
                <a:ext cx="7" cy="10"/>
              </a:xfrm>
              <a:prstGeom prst="rect">
                <a:avLst/>
              </a:pr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40" name="Rectangle 1040"/>
              <p:cNvSpPr>
                <a:spLocks noChangeArrowheads="1"/>
              </p:cNvSpPr>
              <p:nvPr/>
            </p:nvSpPr>
            <p:spPr bwMode="auto">
              <a:xfrm>
                <a:off x="886" y="2278"/>
                <a:ext cx="7" cy="10"/>
              </a:xfrm>
              <a:prstGeom prst="rect">
                <a:avLst/>
              </a:pr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41" name="Freeform 1041"/>
              <p:cNvSpPr>
                <a:spLocks/>
              </p:cNvSpPr>
              <p:nvPr/>
            </p:nvSpPr>
            <p:spPr bwMode="auto">
              <a:xfrm>
                <a:off x="886" y="2347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7 w 7"/>
                  <a:gd name="T3" fmla="*/ 11 h 12"/>
                  <a:gd name="T4" fmla="*/ 7 w 7"/>
                  <a:gd name="T5" fmla="*/ 0 h 12"/>
                  <a:gd name="T6" fmla="*/ 0 w 7"/>
                  <a:gd name="T7" fmla="*/ 2 h 12"/>
                  <a:gd name="T8" fmla="*/ 0 w 7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2"/>
                    </a:moveTo>
                    <a:lnTo>
                      <a:pt x="7" y="11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2" name="Freeform 1042"/>
              <p:cNvSpPr>
                <a:spLocks/>
              </p:cNvSpPr>
              <p:nvPr/>
            </p:nvSpPr>
            <p:spPr bwMode="auto">
              <a:xfrm>
                <a:off x="886" y="2318"/>
                <a:ext cx="7" cy="20"/>
              </a:xfrm>
              <a:custGeom>
                <a:avLst/>
                <a:gdLst>
                  <a:gd name="T0" fmla="*/ 0 w 7"/>
                  <a:gd name="T1" fmla="*/ 1 h 20"/>
                  <a:gd name="T2" fmla="*/ 0 w 7"/>
                  <a:gd name="T3" fmla="*/ 11 h 20"/>
                  <a:gd name="T4" fmla="*/ 0 w 7"/>
                  <a:gd name="T5" fmla="*/ 20 h 20"/>
                  <a:gd name="T6" fmla="*/ 7 w 7"/>
                  <a:gd name="T7" fmla="*/ 19 h 20"/>
                  <a:gd name="T8" fmla="*/ 7 w 7"/>
                  <a:gd name="T9" fmla="*/ 10 h 20"/>
                  <a:gd name="T10" fmla="*/ 7 w 7"/>
                  <a:gd name="T11" fmla="*/ 0 h 20"/>
                  <a:gd name="T12" fmla="*/ 0 w 7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0"/>
                  <a:gd name="T23" fmla="*/ 7 w 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0">
                    <a:moveTo>
                      <a:pt x="0" y="1"/>
                    </a:moveTo>
                    <a:lnTo>
                      <a:pt x="0" y="11"/>
                    </a:lnTo>
                    <a:lnTo>
                      <a:pt x="0" y="20"/>
                    </a:lnTo>
                    <a:lnTo>
                      <a:pt x="7" y="19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3" name="Freeform 1043"/>
              <p:cNvSpPr>
                <a:spLocks/>
              </p:cNvSpPr>
              <p:nvPr/>
            </p:nvSpPr>
            <p:spPr bwMode="auto">
              <a:xfrm>
                <a:off x="886" y="2196"/>
                <a:ext cx="7" cy="13"/>
              </a:xfrm>
              <a:custGeom>
                <a:avLst/>
                <a:gdLst>
                  <a:gd name="T0" fmla="*/ 0 w 7"/>
                  <a:gd name="T1" fmla="*/ 10 h 13"/>
                  <a:gd name="T2" fmla="*/ 7 w 7"/>
                  <a:gd name="T3" fmla="*/ 13 h 13"/>
                  <a:gd name="T4" fmla="*/ 7 w 7"/>
                  <a:gd name="T5" fmla="*/ 3 h 13"/>
                  <a:gd name="T6" fmla="*/ 0 w 7"/>
                  <a:gd name="T7" fmla="*/ 0 h 13"/>
                  <a:gd name="T8" fmla="*/ 0 w 7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0" y="10"/>
                    </a:moveTo>
                    <a:lnTo>
                      <a:pt x="7" y="1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4" name="Freeform 1044"/>
              <p:cNvSpPr>
                <a:spLocks/>
              </p:cNvSpPr>
              <p:nvPr/>
            </p:nvSpPr>
            <p:spPr bwMode="auto">
              <a:xfrm>
                <a:off x="886" y="2175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10 h 14"/>
                  <a:gd name="T4" fmla="*/ 7 w 7"/>
                  <a:gd name="T5" fmla="*/ 14 h 14"/>
                  <a:gd name="T6" fmla="*/ 7 w 7"/>
                  <a:gd name="T7" fmla="*/ 5 h 14"/>
                  <a:gd name="T8" fmla="*/ 0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4"/>
                  <a:gd name="T17" fmla="*/ 7 w 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4">
                    <a:moveTo>
                      <a:pt x="0" y="0"/>
                    </a:moveTo>
                    <a:lnTo>
                      <a:pt x="0" y="10"/>
                    </a:lnTo>
                    <a:lnTo>
                      <a:pt x="7" y="14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5" name="Freeform 1045"/>
              <p:cNvSpPr>
                <a:spLocks/>
              </p:cNvSpPr>
              <p:nvPr/>
            </p:nvSpPr>
            <p:spPr bwMode="auto">
              <a:xfrm>
                <a:off x="886" y="2257"/>
                <a:ext cx="7" cy="12"/>
              </a:xfrm>
              <a:custGeom>
                <a:avLst/>
                <a:gdLst>
                  <a:gd name="T0" fmla="*/ 0 w 7"/>
                  <a:gd name="T1" fmla="*/ 10 h 12"/>
                  <a:gd name="T2" fmla="*/ 7 w 7"/>
                  <a:gd name="T3" fmla="*/ 12 h 12"/>
                  <a:gd name="T4" fmla="*/ 7 w 7"/>
                  <a:gd name="T5" fmla="*/ 2 h 12"/>
                  <a:gd name="T6" fmla="*/ 0 w 7"/>
                  <a:gd name="T7" fmla="*/ 0 h 12"/>
                  <a:gd name="T8" fmla="*/ 0 w 7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0"/>
                    </a:moveTo>
                    <a:lnTo>
                      <a:pt x="7" y="1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6" name="Freeform 1046"/>
              <p:cNvSpPr>
                <a:spLocks/>
              </p:cNvSpPr>
              <p:nvPr/>
            </p:nvSpPr>
            <p:spPr bwMode="auto">
              <a:xfrm>
                <a:off x="886" y="2237"/>
                <a:ext cx="7" cy="12"/>
              </a:xfrm>
              <a:custGeom>
                <a:avLst/>
                <a:gdLst>
                  <a:gd name="T0" fmla="*/ 0 w 7"/>
                  <a:gd name="T1" fmla="*/ 10 h 12"/>
                  <a:gd name="T2" fmla="*/ 7 w 7"/>
                  <a:gd name="T3" fmla="*/ 12 h 12"/>
                  <a:gd name="T4" fmla="*/ 7 w 7"/>
                  <a:gd name="T5" fmla="*/ 2 h 12"/>
                  <a:gd name="T6" fmla="*/ 0 w 7"/>
                  <a:gd name="T7" fmla="*/ 0 h 12"/>
                  <a:gd name="T8" fmla="*/ 0 w 7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0"/>
                    </a:moveTo>
                    <a:lnTo>
                      <a:pt x="7" y="1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7" name="Freeform 1047"/>
              <p:cNvSpPr>
                <a:spLocks/>
              </p:cNvSpPr>
              <p:nvPr/>
            </p:nvSpPr>
            <p:spPr bwMode="auto">
              <a:xfrm>
                <a:off x="886" y="2216"/>
                <a:ext cx="7" cy="13"/>
              </a:xfrm>
              <a:custGeom>
                <a:avLst/>
                <a:gdLst>
                  <a:gd name="T0" fmla="*/ 0 w 7"/>
                  <a:gd name="T1" fmla="*/ 10 h 13"/>
                  <a:gd name="T2" fmla="*/ 7 w 7"/>
                  <a:gd name="T3" fmla="*/ 13 h 13"/>
                  <a:gd name="T4" fmla="*/ 7 w 7"/>
                  <a:gd name="T5" fmla="*/ 3 h 13"/>
                  <a:gd name="T6" fmla="*/ 0 w 7"/>
                  <a:gd name="T7" fmla="*/ 0 h 13"/>
                  <a:gd name="T8" fmla="*/ 0 w 7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0" y="10"/>
                    </a:moveTo>
                    <a:lnTo>
                      <a:pt x="7" y="1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8" name="Freeform 1048"/>
              <p:cNvSpPr>
                <a:spLocks/>
              </p:cNvSpPr>
              <p:nvPr/>
            </p:nvSpPr>
            <p:spPr bwMode="auto">
              <a:xfrm>
                <a:off x="871" y="2330"/>
                <a:ext cx="38" cy="40"/>
              </a:xfrm>
              <a:custGeom>
                <a:avLst/>
                <a:gdLst>
                  <a:gd name="T0" fmla="*/ 27 w 38"/>
                  <a:gd name="T1" fmla="*/ 1 h 40"/>
                  <a:gd name="T2" fmla="*/ 20 w 38"/>
                  <a:gd name="T3" fmla="*/ 11 h 40"/>
                  <a:gd name="T4" fmla="*/ 15 w 38"/>
                  <a:gd name="T5" fmla="*/ 12 h 40"/>
                  <a:gd name="T6" fmla="*/ 0 w 38"/>
                  <a:gd name="T7" fmla="*/ 30 h 40"/>
                  <a:gd name="T8" fmla="*/ 0 w 38"/>
                  <a:gd name="T9" fmla="*/ 40 h 40"/>
                  <a:gd name="T10" fmla="*/ 15 w 38"/>
                  <a:gd name="T11" fmla="*/ 21 h 40"/>
                  <a:gd name="T12" fmla="*/ 20 w 38"/>
                  <a:gd name="T13" fmla="*/ 19 h 40"/>
                  <a:gd name="T14" fmla="*/ 27 w 38"/>
                  <a:gd name="T15" fmla="*/ 9 h 40"/>
                  <a:gd name="T16" fmla="*/ 38 w 38"/>
                  <a:gd name="T17" fmla="*/ 8 h 40"/>
                  <a:gd name="T18" fmla="*/ 38 w 38"/>
                  <a:gd name="T19" fmla="*/ 0 h 40"/>
                  <a:gd name="T20" fmla="*/ 27 w 38"/>
                  <a:gd name="T21" fmla="*/ 1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40"/>
                  <a:gd name="T35" fmla="*/ 38 w 3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40">
                    <a:moveTo>
                      <a:pt x="27" y="1"/>
                    </a:moveTo>
                    <a:lnTo>
                      <a:pt x="20" y="11"/>
                    </a:lnTo>
                    <a:lnTo>
                      <a:pt x="15" y="12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15" y="21"/>
                    </a:lnTo>
                    <a:lnTo>
                      <a:pt x="20" y="19"/>
                    </a:lnTo>
                    <a:lnTo>
                      <a:pt x="27" y="9"/>
                    </a:lnTo>
                    <a:lnTo>
                      <a:pt x="38" y="8"/>
                    </a:lnTo>
                    <a:lnTo>
                      <a:pt x="3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501" name="Rectangle 1229"/>
            <p:cNvSpPr>
              <a:spLocks noChangeArrowheads="1"/>
            </p:cNvSpPr>
            <p:nvPr/>
          </p:nvSpPr>
          <p:spPr bwMode="auto">
            <a:xfrm>
              <a:off x="1194" y="998"/>
              <a:ext cx="53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200">
                  <a:solidFill>
                    <a:srgbClr val="000000"/>
                  </a:solidFill>
                  <a:cs typeface="Arial" pitchFamily="34" charset="0"/>
                </a:rPr>
                <a:t>・・・</a:t>
              </a:r>
              <a:endParaRPr lang="ja-JP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02" name="Line 1112"/>
            <p:cNvSpPr>
              <a:spLocks noChangeShapeType="1"/>
            </p:cNvSpPr>
            <p:nvPr/>
          </p:nvSpPr>
          <p:spPr bwMode="auto">
            <a:xfrm>
              <a:off x="1938" y="108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503" name="Line 1113"/>
            <p:cNvSpPr>
              <a:spLocks noChangeShapeType="1"/>
            </p:cNvSpPr>
            <p:nvPr/>
          </p:nvSpPr>
          <p:spPr bwMode="auto">
            <a:xfrm>
              <a:off x="1938" y="1200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504" name="Line 1114"/>
            <p:cNvSpPr>
              <a:spLocks noChangeShapeType="1"/>
            </p:cNvSpPr>
            <p:nvPr/>
          </p:nvSpPr>
          <p:spPr bwMode="auto">
            <a:xfrm>
              <a:off x="1938" y="97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505" name="Group 1072"/>
            <p:cNvGrpSpPr>
              <a:grpSpLocks/>
            </p:cNvGrpSpPr>
            <p:nvPr/>
          </p:nvGrpSpPr>
          <p:grpSpPr bwMode="auto">
            <a:xfrm>
              <a:off x="1687" y="820"/>
              <a:ext cx="276" cy="407"/>
              <a:chOff x="1246" y="2106"/>
              <a:chExt cx="232" cy="265"/>
            </a:xfrm>
          </p:grpSpPr>
          <p:sp>
            <p:nvSpPr>
              <p:cNvPr id="13515" name="Line 1073"/>
              <p:cNvSpPr>
                <a:spLocks noChangeShapeType="1"/>
              </p:cNvSpPr>
              <p:nvPr/>
            </p:nvSpPr>
            <p:spPr bwMode="auto">
              <a:xfrm flipV="1">
                <a:off x="1374" y="2106"/>
                <a:ext cx="0" cy="17"/>
              </a:xfrm>
              <a:prstGeom prst="line">
                <a:avLst/>
              </a:prstGeom>
              <a:noFill/>
              <a:ln w="3175" cap="rnd">
                <a:solidFill>
                  <a:srgbClr val="D9D9D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6" name="Freeform 1074"/>
              <p:cNvSpPr>
                <a:spLocks/>
              </p:cNvSpPr>
              <p:nvPr/>
            </p:nvSpPr>
            <p:spPr bwMode="auto">
              <a:xfrm>
                <a:off x="1407" y="2133"/>
                <a:ext cx="67" cy="238"/>
              </a:xfrm>
              <a:custGeom>
                <a:avLst/>
                <a:gdLst>
                  <a:gd name="T0" fmla="*/ 33 w 67"/>
                  <a:gd name="T1" fmla="*/ 227 h 238"/>
                  <a:gd name="T2" fmla="*/ 47 w 67"/>
                  <a:gd name="T3" fmla="*/ 209 h 238"/>
                  <a:gd name="T4" fmla="*/ 52 w 67"/>
                  <a:gd name="T5" fmla="*/ 208 h 238"/>
                  <a:gd name="T6" fmla="*/ 60 w 67"/>
                  <a:gd name="T7" fmla="*/ 198 h 238"/>
                  <a:gd name="T8" fmla="*/ 67 w 67"/>
                  <a:gd name="T9" fmla="*/ 198 h 238"/>
                  <a:gd name="T10" fmla="*/ 67 w 67"/>
                  <a:gd name="T11" fmla="*/ 45 h 238"/>
                  <a:gd name="T12" fmla="*/ 0 w 67"/>
                  <a:gd name="T13" fmla="*/ 0 h 238"/>
                  <a:gd name="T14" fmla="*/ 0 w 67"/>
                  <a:gd name="T15" fmla="*/ 238 h 238"/>
                  <a:gd name="T16" fmla="*/ 33 w 67"/>
                  <a:gd name="T17" fmla="*/ 230 h 238"/>
                  <a:gd name="T18" fmla="*/ 33 w 67"/>
                  <a:gd name="T19" fmla="*/ 227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238"/>
                  <a:gd name="T32" fmla="*/ 67 w 67"/>
                  <a:gd name="T33" fmla="*/ 238 h 2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238">
                    <a:moveTo>
                      <a:pt x="33" y="227"/>
                    </a:moveTo>
                    <a:lnTo>
                      <a:pt x="47" y="209"/>
                    </a:lnTo>
                    <a:lnTo>
                      <a:pt x="52" y="208"/>
                    </a:lnTo>
                    <a:lnTo>
                      <a:pt x="60" y="198"/>
                    </a:lnTo>
                    <a:lnTo>
                      <a:pt x="67" y="198"/>
                    </a:lnTo>
                    <a:lnTo>
                      <a:pt x="67" y="45"/>
                    </a:lnTo>
                    <a:lnTo>
                      <a:pt x="0" y="0"/>
                    </a:lnTo>
                    <a:lnTo>
                      <a:pt x="0" y="238"/>
                    </a:lnTo>
                    <a:lnTo>
                      <a:pt x="33" y="230"/>
                    </a:lnTo>
                    <a:lnTo>
                      <a:pt x="33" y="227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7" name="Freeform 1075"/>
              <p:cNvSpPr>
                <a:spLocks/>
              </p:cNvSpPr>
              <p:nvPr/>
            </p:nvSpPr>
            <p:spPr bwMode="auto">
              <a:xfrm>
                <a:off x="1447" y="2339"/>
                <a:ext cx="27" cy="22"/>
              </a:xfrm>
              <a:custGeom>
                <a:avLst/>
                <a:gdLst>
                  <a:gd name="T0" fmla="*/ 20 w 27"/>
                  <a:gd name="T1" fmla="*/ 0 h 22"/>
                  <a:gd name="T2" fmla="*/ 12 w 27"/>
                  <a:gd name="T3" fmla="*/ 10 h 22"/>
                  <a:gd name="T4" fmla="*/ 7 w 27"/>
                  <a:gd name="T5" fmla="*/ 12 h 22"/>
                  <a:gd name="T6" fmla="*/ 0 w 27"/>
                  <a:gd name="T7" fmla="*/ 22 h 22"/>
                  <a:gd name="T8" fmla="*/ 27 w 27"/>
                  <a:gd name="T9" fmla="*/ 16 h 22"/>
                  <a:gd name="T10" fmla="*/ 27 w 27"/>
                  <a:gd name="T11" fmla="*/ 0 h 22"/>
                  <a:gd name="T12" fmla="*/ 20 w 27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2"/>
                  <a:gd name="T23" fmla="*/ 27 w 27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2">
                    <a:moveTo>
                      <a:pt x="20" y="0"/>
                    </a:moveTo>
                    <a:lnTo>
                      <a:pt x="12" y="10"/>
                    </a:lnTo>
                    <a:lnTo>
                      <a:pt x="7" y="12"/>
                    </a:lnTo>
                    <a:lnTo>
                      <a:pt x="0" y="22"/>
                    </a:lnTo>
                    <a:lnTo>
                      <a:pt x="27" y="16"/>
                    </a:lnTo>
                    <a:lnTo>
                      <a:pt x="2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8" name="Freeform 1076"/>
              <p:cNvSpPr>
                <a:spLocks/>
              </p:cNvSpPr>
              <p:nvPr/>
            </p:nvSpPr>
            <p:spPr bwMode="auto">
              <a:xfrm>
                <a:off x="1246" y="2133"/>
                <a:ext cx="161" cy="238"/>
              </a:xfrm>
              <a:custGeom>
                <a:avLst/>
                <a:gdLst>
                  <a:gd name="T0" fmla="*/ 0 w 161"/>
                  <a:gd name="T1" fmla="*/ 58 h 238"/>
                  <a:gd name="T2" fmla="*/ 0 w 161"/>
                  <a:gd name="T3" fmla="*/ 214 h 238"/>
                  <a:gd name="T4" fmla="*/ 125 w 161"/>
                  <a:gd name="T5" fmla="*/ 232 h 238"/>
                  <a:gd name="T6" fmla="*/ 134 w 161"/>
                  <a:gd name="T7" fmla="*/ 231 h 238"/>
                  <a:gd name="T8" fmla="*/ 149 w 161"/>
                  <a:gd name="T9" fmla="*/ 234 h 238"/>
                  <a:gd name="T10" fmla="*/ 149 w 161"/>
                  <a:gd name="T11" fmla="*/ 236 h 238"/>
                  <a:gd name="T12" fmla="*/ 161 w 161"/>
                  <a:gd name="T13" fmla="*/ 238 h 238"/>
                  <a:gd name="T14" fmla="*/ 161 w 161"/>
                  <a:gd name="T15" fmla="*/ 0 h 238"/>
                  <a:gd name="T16" fmla="*/ 0 w 161"/>
                  <a:gd name="T17" fmla="*/ 58 h 2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238"/>
                  <a:gd name="T29" fmla="*/ 161 w 161"/>
                  <a:gd name="T30" fmla="*/ 238 h 2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238">
                    <a:moveTo>
                      <a:pt x="0" y="58"/>
                    </a:moveTo>
                    <a:lnTo>
                      <a:pt x="0" y="214"/>
                    </a:lnTo>
                    <a:lnTo>
                      <a:pt x="125" y="232"/>
                    </a:lnTo>
                    <a:lnTo>
                      <a:pt x="134" y="231"/>
                    </a:lnTo>
                    <a:lnTo>
                      <a:pt x="149" y="234"/>
                    </a:lnTo>
                    <a:lnTo>
                      <a:pt x="149" y="236"/>
                    </a:lnTo>
                    <a:lnTo>
                      <a:pt x="161" y="238"/>
                    </a:lnTo>
                    <a:lnTo>
                      <a:pt x="161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9" name="Freeform 1077"/>
              <p:cNvSpPr>
                <a:spLocks/>
              </p:cNvSpPr>
              <p:nvPr/>
            </p:nvSpPr>
            <p:spPr bwMode="auto">
              <a:xfrm>
                <a:off x="1363" y="2109"/>
                <a:ext cx="49" cy="40"/>
              </a:xfrm>
              <a:custGeom>
                <a:avLst/>
                <a:gdLst>
                  <a:gd name="T0" fmla="*/ 49 w 49"/>
                  <a:gd name="T1" fmla="*/ 27 h 40"/>
                  <a:gd name="T2" fmla="*/ 49 w 49"/>
                  <a:gd name="T3" fmla="*/ 0 h 40"/>
                  <a:gd name="T4" fmla="*/ 0 w 49"/>
                  <a:gd name="T5" fmla="*/ 19 h 40"/>
                  <a:gd name="T6" fmla="*/ 0 w 49"/>
                  <a:gd name="T7" fmla="*/ 40 h 40"/>
                  <a:gd name="T8" fmla="*/ 44 w 49"/>
                  <a:gd name="T9" fmla="*/ 24 h 40"/>
                  <a:gd name="T10" fmla="*/ 49 w 49"/>
                  <a:gd name="T11" fmla="*/ 27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0"/>
                  <a:gd name="T20" fmla="*/ 49 w 49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0">
                    <a:moveTo>
                      <a:pt x="49" y="27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0" y="40"/>
                    </a:lnTo>
                    <a:lnTo>
                      <a:pt x="44" y="24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0" name="Freeform 1078"/>
              <p:cNvSpPr>
                <a:spLocks/>
              </p:cNvSpPr>
              <p:nvPr/>
            </p:nvSpPr>
            <p:spPr bwMode="auto">
              <a:xfrm>
                <a:off x="1412" y="2109"/>
                <a:ext cx="60" cy="68"/>
              </a:xfrm>
              <a:custGeom>
                <a:avLst/>
                <a:gdLst>
                  <a:gd name="T0" fmla="*/ 60 w 60"/>
                  <a:gd name="T1" fmla="*/ 68 h 68"/>
                  <a:gd name="T2" fmla="*/ 60 w 60"/>
                  <a:gd name="T3" fmla="*/ 43 h 68"/>
                  <a:gd name="T4" fmla="*/ 0 w 60"/>
                  <a:gd name="T5" fmla="*/ 0 h 68"/>
                  <a:gd name="T6" fmla="*/ 0 w 60"/>
                  <a:gd name="T7" fmla="*/ 27 h 68"/>
                  <a:gd name="T8" fmla="*/ 60 w 60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8"/>
                  <a:gd name="T17" fmla="*/ 60 w 60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8">
                    <a:moveTo>
                      <a:pt x="60" y="68"/>
                    </a:moveTo>
                    <a:lnTo>
                      <a:pt x="60" y="43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60" y="68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1" name="Freeform 1079"/>
              <p:cNvSpPr>
                <a:spLocks/>
              </p:cNvSpPr>
              <p:nvPr/>
            </p:nvSpPr>
            <p:spPr bwMode="auto">
              <a:xfrm>
                <a:off x="1250" y="2271"/>
                <a:ext cx="145" cy="19"/>
              </a:xfrm>
              <a:custGeom>
                <a:avLst/>
                <a:gdLst>
                  <a:gd name="T0" fmla="*/ 0 w 145"/>
                  <a:gd name="T1" fmla="*/ 19 h 19"/>
                  <a:gd name="T2" fmla="*/ 145 w 145"/>
                  <a:gd name="T3" fmla="*/ 12 h 19"/>
                  <a:gd name="T4" fmla="*/ 145 w 145"/>
                  <a:gd name="T5" fmla="*/ 0 h 19"/>
                  <a:gd name="T6" fmla="*/ 0 w 145"/>
                  <a:gd name="T7" fmla="*/ 10 h 19"/>
                  <a:gd name="T8" fmla="*/ 0 w 145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9"/>
                  <a:gd name="T17" fmla="*/ 145 w 14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9">
                    <a:moveTo>
                      <a:pt x="0" y="19"/>
                    </a:moveTo>
                    <a:lnTo>
                      <a:pt x="145" y="12"/>
                    </a:lnTo>
                    <a:lnTo>
                      <a:pt x="145" y="0"/>
                    </a:lnTo>
                    <a:lnTo>
                      <a:pt x="0" y="1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2" name="Freeform 1080"/>
              <p:cNvSpPr>
                <a:spLocks/>
              </p:cNvSpPr>
              <p:nvPr/>
            </p:nvSpPr>
            <p:spPr bwMode="auto">
              <a:xfrm>
                <a:off x="1250" y="2246"/>
                <a:ext cx="145" cy="28"/>
              </a:xfrm>
              <a:custGeom>
                <a:avLst/>
                <a:gdLst>
                  <a:gd name="T0" fmla="*/ 0 w 145"/>
                  <a:gd name="T1" fmla="*/ 28 h 28"/>
                  <a:gd name="T2" fmla="*/ 145 w 145"/>
                  <a:gd name="T3" fmla="*/ 13 h 28"/>
                  <a:gd name="T4" fmla="*/ 145 w 145"/>
                  <a:gd name="T5" fmla="*/ 0 h 28"/>
                  <a:gd name="T6" fmla="*/ 0 w 145"/>
                  <a:gd name="T7" fmla="*/ 19 h 28"/>
                  <a:gd name="T8" fmla="*/ 0 w 145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8"/>
                  <a:gd name="T17" fmla="*/ 145 w 14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8">
                    <a:moveTo>
                      <a:pt x="0" y="28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3" name="Freeform 1081"/>
              <p:cNvSpPr>
                <a:spLocks/>
              </p:cNvSpPr>
              <p:nvPr/>
            </p:nvSpPr>
            <p:spPr bwMode="auto">
              <a:xfrm>
                <a:off x="1250" y="2294"/>
                <a:ext cx="145" cy="14"/>
              </a:xfrm>
              <a:custGeom>
                <a:avLst/>
                <a:gdLst>
                  <a:gd name="T0" fmla="*/ 0 w 145"/>
                  <a:gd name="T1" fmla="*/ 12 h 14"/>
                  <a:gd name="T2" fmla="*/ 145 w 145"/>
                  <a:gd name="T3" fmla="*/ 14 h 14"/>
                  <a:gd name="T4" fmla="*/ 145 w 145"/>
                  <a:gd name="T5" fmla="*/ 0 h 14"/>
                  <a:gd name="T6" fmla="*/ 0 w 145"/>
                  <a:gd name="T7" fmla="*/ 4 h 14"/>
                  <a:gd name="T8" fmla="*/ 0 w 145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4"/>
                  <a:gd name="T17" fmla="*/ 145 w 14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4">
                    <a:moveTo>
                      <a:pt x="0" y="12"/>
                    </a:moveTo>
                    <a:lnTo>
                      <a:pt x="145" y="14"/>
                    </a:lnTo>
                    <a:lnTo>
                      <a:pt x="145" y="0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4" name="Freeform 1082"/>
              <p:cNvSpPr>
                <a:spLocks/>
              </p:cNvSpPr>
              <p:nvPr/>
            </p:nvSpPr>
            <p:spPr bwMode="auto">
              <a:xfrm>
                <a:off x="1250" y="2314"/>
                <a:ext cx="145" cy="18"/>
              </a:xfrm>
              <a:custGeom>
                <a:avLst/>
                <a:gdLst>
                  <a:gd name="T0" fmla="*/ 0 w 145"/>
                  <a:gd name="T1" fmla="*/ 9 h 18"/>
                  <a:gd name="T2" fmla="*/ 145 w 145"/>
                  <a:gd name="T3" fmla="*/ 18 h 18"/>
                  <a:gd name="T4" fmla="*/ 145 w 145"/>
                  <a:gd name="T5" fmla="*/ 5 h 18"/>
                  <a:gd name="T6" fmla="*/ 0 w 145"/>
                  <a:gd name="T7" fmla="*/ 0 h 18"/>
                  <a:gd name="T8" fmla="*/ 0 w 145"/>
                  <a:gd name="T9" fmla="*/ 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8"/>
                  <a:gd name="T17" fmla="*/ 145 w 14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8">
                    <a:moveTo>
                      <a:pt x="0" y="9"/>
                    </a:moveTo>
                    <a:lnTo>
                      <a:pt x="145" y="18"/>
                    </a:lnTo>
                    <a:lnTo>
                      <a:pt x="145" y="5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5" name="Freeform 1083"/>
              <p:cNvSpPr>
                <a:spLocks/>
              </p:cNvSpPr>
              <p:nvPr/>
            </p:nvSpPr>
            <p:spPr bwMode="auto">
              <a:xfrm>
                <a:off x="1250" y="2150"/>
                <a:ext cx="145" cy="58"/>
              </a:xfrm>
              <a:custGeom>
                <a:avLst/>
                <a:gdLst>
                  <a:gd name="T0" fmla="*/ 145 w 145"/>
                  <a:gd name="T1" fmla="*/ 0 h 58"/>
                  <a:gd name="T2" fmla="*/ 0 w 145"/>
                  <a:gd name="T3" fmla="*/ 50 h 58"/>
                  <a:gd name="T4" fmla="*/ 0 w 145"/>
                  <a:gd name="T5" fmla="*/ 58 h 58"/>
                  <a:gd name="T6" fmla="*/ 145 w 145"/>
                  <a:gd name="T7" fmla="*/ 12 h 58"/>
                  <a:gd name="T8" fmla="*/ 145 w 1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58"/>
                  <a:gd name="T17" fmla="*/ 145 w 1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58">
                    <a:moveTo>
                      <a:pt x="145" y="0"/>
                    </a:moveTo>
                    <a:lnTo>
                      <a:pt x="0" y="50"/>
                    </a:lnTo>
                    <a:lnTo>
                      <a:pt x="0" y="58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6" name="Freeform 1084"/>
              <p:cNvSpPr>
                <a:spLocks/>
              </p:cNvSpPr>
              <p:nvPr/>
            </p:nvSpPr>
            <p:spPr bwMode="auto">
              <a:xfrm>
                <a:off x="1250" y="2174"/>
                <a:ext cx="145" cy="51"/>
              </a:xfrm>
              <a:custGeom>
                <a:avLst/>
                <a:gdLst>
                  <a:gd name="T0" fmla="*/ 0 w 145"/>
                  <a:gd name="T1" fmla="*/ 51 h 51"/>
                  <a:gd name="T2" fmla="*/ 145 w 145"/>
                  <a:gd name="T3" fmla="*/ 12 h 51"/>
                  <a:gd name="T4" fmla="*/ 145 w 145"/>
                  <a:gd name="T5" fmla="*/ 0 h 51"/>
                  <a:gd name="T6" fmla="*/ 0 w 145"/>
                  <a:gd name="T7" fmla="*/ 42 h 51"/>
                  <a:gd name="T8" fmla="*/ 0 w 145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51"/>
                  <a:gd name="T17" fmla="*/ 145 w 14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51">
                    <a:moveTo>
                      <a:pt x="0" y="51"/>
                    </a:moveTo>
                    <a:lnTo>
                      <a:pt x="145" y="12"/>
                    </a:lnTo>
                    <a:lnTo>
                      <a:pt x="145" y="0"/>
                    </a:lnTo>
                    <a:lnTo>
                      <a:pt x="0" y="4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7" name="Freeform 1085"/>
              <p:cNvSpPr>
                <a:spLocks/>
              </p:cNvSpPr>
              <p:nvPr/>
            </p:nvSpPr>
            <p:spPr bwMode="auto">
              <a:xfrm>
                <a:off x="1250" y="2222"/>
                <a:ext cx="145" cy="35"/>
              </a:xfrm>
              <a:custGeom>
                <a:avLst/>
                <a:gdLst>
                  <a:gd name="T0" fmla="*/ 0 w 145"/>
                  <a:gd name="T1" fmla="*/ 35 h 35"/>
                  <a:gd name="T2" fmla="*/ 145 w 145"/>
                  <a:gd name="T3" fmla="*/ 13 h 35"/>
                  <a:gd name="T4" fmla="*/ 145 w 145"/>
                  <a:gd name="T5" fmla="*/ 0 h 35"/>
                  <a:gd name="T6" fmla="*/ 0 w 145"/>
                  <a:gd name="T7" fmla="*/ 27 h 35"/>
                  <a:gd name="T8" fmla="*/ 0 w 145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35"/>
                  <a:gd name="T17" fmla="*/ 145 w 14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35">
                    <a:moveTo>
                      <a:pt x="0" y="35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2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8" name="Freeform 1086"/>
              <p:cNvSpPr>
                <a:spLocks/>
              </p:cNvSpPr>
              <p:nvPr/>
            </p:nvSpPr>
            <p:spPr bwMode="auto">
              <a:xfrm>
                <a:off x="1250" y="2198"/>
                <a:ext cx="145" cy="43"/>
              </a:xfrm>
              <a:custGeom>
                <a:avLst/>
                <a:gdLst>
                  <a:gd name="T0" fmla="*/ 0 w 145"/>
                  <a:gd name="T1" fmla="*/ 43 h 43"/>
                  <a:gd name="T2" fmla="*/ 145 w 145"/>
                  <a:gd name="T3" fmla="*/ 13 h 43"/>
                  <a:gd name="T4" fmla="*/ 145 w 145"/>
                  <a:gd name="T5" fmla="*/ 0 h 43"/>
                  <a:gd name="T6" fmla="*/ 0 w 145"/>
                  <a:gd name="T7" fmla="*/ 34 h 43"/>
                  <a:gd name="T8" fmla="*/ 0 w 14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43"/>
                  <a:gd name="T17" fmla="*/ 145 w 14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43">
                    <a:moveTo>
                      <a:pt x="0" y="43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3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9" name="Freeform 1087"/>
              <p:cNvSpPr>
                <a:spLocks/>
              </p:cNvSpPr>
              <p:nvPr/>
            </p:nvSpPr>
            <p:spPr bwMode="auto">
              <a:xfrm>
                <a:off x="1380" y="2350"/>
                <a:ext cx="15" cy="17"/>
              </a:xfrm>
              <a:custGeom>
                <a:avLst/>
                <a:gdLst>
                  <a:gd name="T0" fmla="*/ 0 w 15"/>
                  <a:gd name="T1" fmla="*/ 14 h 17"/>
                  <a:gd name="T2" fmla="*/ 15 w 15"/>
                  <a:gd name="T3" fmla="*/ 17 h 17"/>
                  <a:gd name="T4" fmla="*/ 15 w 15"/>
                  <a:gd name="T5" fmla="*/ 3 h 17"/>
                  <a:gd name="T6" fmla="*/ 0 w 15"/>
                  <a:gd name="T7" fmla="*/ 0 h 17"/>
                  <a:gd name="T8" fmla="*/ 0 w 15"/>
                  <a:gd name="T9" fmla="*/ 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7"/>
                  <a:gd name="T17" fmla="*/ 15 w 1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7">
                    <a:moveTo>
                      <a:pt x="0" y="14"/>
                    </a:moveTo>
                    <a:lnTo>
                      <a:pt x="15" y="17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0" name="Freeform 1088"/>
              <p:cNvSpPr>
                <a:spLocks/>
              </p:cNvSpPr>
              <p:nvPr/>
            </p:nvSpPr>
            <p:spPr bwMode="auto">
              <a:xfrm>
                <a:off x="1380" y="2341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9 h 12"/>
                  <a:gd name="T6" fmla="*/ 15 w 15"/>
                  <a:gd name="T7" fmla="*/ 12 h 12"/>
                  <a:gd name="T8" fmla="*/ 15 w 15"/>
                  <a:gd name="T9" fmla="*/ 2 h 12"/>
                  <a:gd name="T10" fmla="*/ 0 w 1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2"/>
                  <a:gd name="T20" fmla="*/ 15 w 1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5" y="12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1" name="Freeform 1089"/>
              <p:cNvSpPr>
                <a:spLocks/>
              </p:cNvSpPr>
              <p:nvPr/>
            </p:nvSpPr>
            <p:spPr bwMode="auto">
              <a:xfrm>
                <a:off x="1371" y="2341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9 w 9"/>
                  <a:gd name="T3" fmla="*/ 0 h 9"/>
                  <a:gd name="T4" fmla="*/ 0 w 9"/>
                  <a:gd name="T5" fmla="*/ 0 h 9"/>
                  <a:gd name="T6" fmla="*/ 9 w 9"/>
                  <a:gd name="T7" fmla="*/ 9 h 9"/>
                  <a:gd name="T8" fmla="*/ 9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56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2" name="Freeform 1090"/>
              <p:cNvSpPr>
                <a:spLocks/>
              </p:cNvSpPr>
              <p:nvPr/>
            </p:nvSpPr>
            <p:spPr bwMode="auto">
              <a:xfrm>
                <a:off x="1371" y="2341"/>
                <a:ext cx="9" cy="24"/>
              </a:xfrm>
              <a:custGeom>
                <a:avLst/>
                <a:gdLst>
                  <a:gd name="T0" fmla="*/ 0 w 9"/>
                  <a:gd name="T1" fmla="*/ 0 h 24"/>
                  <a:gd name="T2" fmla="*/ 0 w 9"/>
                  <a:gd name="T3" fmla="*/ 24 h 24"/>
                  <a:gd name="T4" fmla="*/ 9 w 9"/>
                  <a:gd name="T5" fmla="*/ 23 h 24"/>
                  <a:gd name="T6" fmla="*/ 9 w 9"/>
                  <a:gd name="T7" fmla="*/ 9 h 24"/>
                  <a:gd name="T8" fmla="*/ 0 w 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4"/>
                  <a:gd name="T17" fmla="*/ 9 w 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4">
                    <a:moveTo>
                      <a:pt x="0" y="0"/>
                    </a:moveTo>
                    <a:lnTo>
                      <a:pt x="0" y="24"/>
                    </a:lnTo>
                    <a:lnTo>
                      <a:pt x="9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3" name="Freeform 1091"/>
              <p:cNvSpPr>
                <a:spLocks/>
              </p:cNvSpPr>
              <p:nvPr/>
            </p:nvSpPr>
            <p:spPr bwMode="auto">
              <a:xfrm>
                <a:off x="1250" y="2331"/>
                <a:ext cx="115" cy="29"/>
              </a:xfrm>
              <a:custGeom>
                <a:avLst/>
                <a:gdLst>
                  <a:gd name="T0" fmla="*/ 0 w 115"/>
                  <a:gd name="T1" fmla="*/ 0 h 29"/>
                  <a:gd name="T2" fmla="*/ 0 w 115"/>
                  <a:gd name="T3" fmla="*/ 13 h 29"/>
                  <a:gd name="T4" fmla="*/ 115 w 115"/>
                  <a:gd name="T5" fmla="*/ 29 h 29"/>
                  <a:gd name="T6" fmla="*/ 115 w 115"/>
                  <a:gd name="T7" fmla="*/ 9 h 29"/>
                  <a:gd name="T8" fmla="*/ 0 w 11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9"/>
                  <a:gd name="T17" fmla="*/ 115 w 11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9">
                    <a:moveTo>
                      <a:pt x="0" y="0"/>
                    </a:moveTo>
                    <a:lnTo>
                      <a:pt x="0" y="13"/>
                    </a:lnTo>
                    <a:lnTo>
                      <a:pt x="115" y="29"/>
                    </a:lnTo>
                    <a:lnTo>
                      <a:pt x="11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4" name="Freeform 1092"/>
              <p:cNvSpPr>
                <a:spLocks/>
              </p:cNvSpPr>
              <p:nvPr/>
            </p:nvSpPr>
            <p:spPr bwMode="auto">
              <a:xfrm>
                <a:off x="1430" y="2355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0 w 11"/>
                  <a:gd name="T3" fmla="*/ 2 h 3"/>
                  <a:gd name="T4" fmla="*/ 11 w 11"/>
                  <a:gd name="T5" fmla="*/ 3 h 3"/>
                  <a:gd name="T6" fmla="*/ 11 w 11"/>
                  <a:gd name="T7" fmla="*/ 2 h 3"/>
                  <a:gd name="T8" fmla="*/ 0 w 11"/>
                  <a:gd name="T9" fmla="*/ 0 h 3"/>
                  <a:gd name="T10" fmla="*/ 0 w 11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"/>
                  <a:gd name="T20" fmla="*/ 11 w 1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">
                    <a:moveTo>
                      <a:pt x="0" y="0"/>
                    </a:moveTo>
                    <a:lnTo>
                      <a:pt x="0" y="2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5" name="Freeform 1093"/>
              <p:cNvSpPr>
                <a:spLocks/>
              </p:cNvSpPr>
              <p:nvPr/>
            </p:nvSpPr>
            <p:spPr bwMode="auto">
              <a:xfrm>
                <a:off x="1429" y="2357"/>
                <a:ext cx="12" cy="2"/>
              </a:xfrm>
              <a:custGeom>
                <a:avLst/>
                <a:gdLst>
                  <a:gd name="T0" fmla="*/ 1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1 w 12"/>
                  <a:gd name="T7" fmla="*/ 2 h 2"/>
                  <a:gd name="T8" fmla="*/ 12 w 12"/>
                  <a:gd name="T9" fmla="*/ 1 h 2"/>
                  <a:gd name="T10" fmla="*/ 1 w 12"/>
                  <a:gd name="T11" fmla="*/ 0 h 2"/>
                  <a:gd name="T12" fmla="*/ 1 w 1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"/>
                  <a:gd name="T23" fmla="*/ 12 w 1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">
                    <a:moveTo>
                      <a:pt x="1" y="0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6" name="Freeform 1094"/>
              <p:cNvSpPr>
                <a:spLocks/>
              </p:cNvSpPr>
              <p:nvPr/>
            </p:nvSpPr>
            <p:spPr bwMode="auto">
              <a:xfrm>
                <a:off x="1429" y="2357"/>
                <a:ext cx="11" cy="2"/>
              </a:xfrm>
              <a:custGeom>
                <a:avLst/>
                <a:gdLst>
                  <a:gd name="T0" fmla="*/ 0 w 11"/>
                  <a:gd name="T1" fmla="*/ 1 h 2"/>
                  <a:gd name="T2" fmla="*/ 0 w 11"/>
                  <a:gd name="T3" fmla="*/ 1 h 2"/>
                  <a:gd name="T4" fmla="*/ 10 w 11"/>
                  <a:gd name="T5" fmla="*/ 2 h 2"/>
                  <a:gd name="T6" fmla="*/ 11 w 11"/>
                  <a:gd name="T7" fmla="*/ 2 h 2"/>
                  <a:gd name="T8" fmla="*/ 0 w 11"/>
                  <a:gd name="T9" fmla="*/ 0 h 2"/>
                  <a:gd name="T10" fmla="*/ 0 w 11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"/>
                  <a:gd name="T20" fmla="*/ 11 w 1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">
                    <a:moveTo>
                      <a:pt x="0" y="1"/>
                    </a:moveTo>
                    <a:lnTo>
                      <a:pt x="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7" name="Freeform 1095"/>
              <p:cNvSpPr>
                <a:spLocks/>
              </p:cNvSpPr>
              <p:nvPr/>
            </p:nvSpPr>
            <p:spPr bwMode="auto">
              <a:xfrm>
                <a:off x="1427" y="2358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2 w 12"/>
                  <a:gd name="T3" fmla="*/ 2 h 2"/>
                  <a:gd name="T4" fmla="*/ 12 w 12"/>
                  <a:gd name="T5" fmla="*/ 2 h 2"/>
                  <a:gd name="T6" fmla="*/ 12 w 12"/>
                  <a:gd name="T7" fmla="*/ 1 h 2"/>
                  <a:gd name="T8" fmla="*/ 2 w 12"/>
                  <a:gd name="T9" fmla="*/ 0 h 2"/>
                  <a:gd name="T10" fmla="*/ 0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1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8" name="Freeform 1096"/>
              <p:cNvSpPr>
                <a:spLocks/>
              </p:cNvSpPr>
              <p:nvPr/>
            </p:nvSpPr>
            <p:spPr bwMode="auto">
              <a:xfrm>
                <a:off x="1432" y="2353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11 w 12"/>
                  <a:gd name="T5" fmla="*/ 2 h 2"/>
                  <a:gd name="T6" fmla="*/ 12 w 12"/>
                  <a:gd name="T7" fmla="*/ 0 h 2"/>
                  <a:gd name="T8" fmla="*/ 0 w 1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9" name="Freeform 1097"/>
              <p:cNvSpPr>
                <a:spLocks/>
              </p:cNvSpPr>
              <p:nvPr/>
            </p:nvSpPr>
            <p:spPr bwMode="auto">
              <a:xfrm>
                <a:off x="1427" y="2359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1 h 2"/>
                  <a:gd name="T4" fmla="*/ 12 w 12"/>
                  <a:gd name="T5" fmla="*/ 2 h 2"/>
                  <a:gd name="T6" fmla="*/ 12 w 12"/>
                  <a:gd name="T7" fmla="*/ 1 h 2"/>
                  <a:gd name="T8" fmla="*/ 0 w 12"/>
                  <a:gd name="T9" fmla="*/ 0 h 2"/>
                  <a:gd name="T10" fmla="*/ 0 w 1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0"/>
                    </a:moveTo>
                    <a:lnTo>
                      <a:pt x="0" y="1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0" name="Freeform 1098"/>
              <p:cNvSpPr>
                <a:spLocks/>
              </p:cNvSpPr>
              <p:nvPr/>
            </p:nvSpPr>
            <p:spPr bwMode="auto">
              <a:xfrm>
                <a:off x="1430" y="2355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2 h 2"/>
                  <a:gd name="T4" fmla="*/ 11 w 11"/>
                  <a:gd name="T5" fmla="*/ 1 h 2"/>
                  <a:gd name="T6" fmla="*/ 1 w 11"/>
                  <a:gd name="T7" fmla="*/ 0 h 2"/>
                  <a:gd name="T8" fmla="*/ 0 w 1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"/>
                  <a:gd name="T17" fmla="*/ 11 w 1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">
                    <a:moveTo>
                      <a:pt x="0" y="0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1" name="Freeform 1099"/>
              <p:cNvSpPr>
                <a:spLocks/>
              </p:cNvSpPr>
              <p:nvPr/>
            </p:nvSpPr>
            <p:spPr bwMode="auto">
              <a:xfrm>
                <a:off x="1431" y="2353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1 w 12"/>
                  <a:gd name="T3" fmla="*/ 2 h 2"/>
                  <a:gd name="T4" fmla="*/ 12 w 12"/>
                  <a:gd name="T5" fmla="*/ 2 h 2"/>
                  <a:gd name="T6" fmla="*/ 1 w 12"/>
                  <a:gd name="T7" fmla="*/ 0 h 2"/>
                  <a:gd name="T8" fmla="*/ 0 w 1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1"/>
                    </a:moveTo>
                    <a:lnTo>
                      <a:pt x="11" y="2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2" name="Freeform 1100"/>
              <p:cNvSpPr>
                <a:spLocks/>
              </p:cNvSpPr>
              <p:nvPr/>
            </p:nvSpPr>
            <p:spPr bwMode="auto">
              <a:xfrm>
                <a:off x="1424" y="2363"/>
                <a:ext cx="15" cy="3"/>
              </a:xfrm>
              <a:custGeom>
                <a:avLst/>
                <a:gdLst>
                  <a:gd name="T0" fmla="*/ 0 w 15"/>
                  <a:gd name="T1" fmla="*/ 1 h 3"/>
                  <a:gd name="T2" fmla="*/ 15 w 15"/>
                  <a:gd name="T3" fmla="*/ 3 h 3"/>
                  <a:gd name="T4" fmla="*/ 15 w 15"/>
                  <a:gd name="T5" fmla="*/ 2 h 3"/>
                  <a:gd name="T6" fmla="*/ 1 w 15"/>
                  <a:gd name="T7" fmla="*/ 0 h 3"/>
                  <a:gd name="T8" fmla="*/ 0 w 15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"/>
                  <a:gd name="T17" fmla="*/ 15 w 1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">
                    <a:moveTo>
                      <a:pt x="0" y="1"/>
                    </a:moveTo>
                    <a:lnTo>
                      <a:pt x="15" y="3"/>
                    </a:lnTo>
                    <a:lnTo>
                      <a:pt x="15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3" name="Freeform 1101"/>
              <p:cNvSpPr>
                <a:spLocks/>
              </p:cNvSpPr>
              <p:nvPr/>
            </p:nvSpPr>
            <p:spPr bwMode="auto">
              <a:xfrm>
                <a:off x="1426" y="2360"/>
                <a:ext cx="13" cy="2"/>
              </a:xfrm>
              <a:custGeom>
                <a:avLst/>
                <a:gdLst>
                  <a:gd name="T0" fmla="*/ 1 w 13"/>
                  <a:gd name="T1" fmla="*/ 0 h 2"/>
                  <a:gd name="T2" fmla="*/ 0 w 13"/>
                  <a:gd name="T3" fmla="*/ 1 h 2"/>
                  <a:gd name="T4" fmla="*/ 0 w 13"/>
                  <a:gd name="T5" fmla="*/ 1 h 2"/>
                  <a:gd name="T6" fmla="*/ 13 w 13"/>
                  <a:gd name="T7" fmla="*/ 2 h 2"/>
                  <a:gd name="T8" fmla="*/ 13 w 13"/>
                  <a:gd name="T9" fmla="*/ 1 h 2"/>
                  <a:gd name="T10" fmla="*/ 1 w 13"/>
                  <a:gd name="T11" fmla="*/ 0 h 2"/>
                  <a:gd name="T12" fmla="*/ 1 w 1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"/>
                  <a:gd name="T23" fmla="*/ 13 w 1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">
                    <a:moveTo>
                      <a:pt x="1" y="0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4" name="Freeform 1102"/>
              <p:cNvSpPr>
                <a:spLocks/>
              </p:cNvSpPr>
              <p:nvPr/>
            </p:nvSpPr>
            <p:spPr bwMode="auto">
              <a:xfrm>
                <a:off x="1422" y="2365"/>
                <a:ext cx="17" cy="2"/>
              </a:xfrm>
              <a:custGeom>
                <a:avLst/>
                <a:gdLst>
                  <a:gd name="T0" fmla="*/ 2 w 17"/>
                  <a:gd name="T1" fmla="*/ 0 h 2"/>
                  <a:gd name="T2" fmla="*/ 0 w 17"/>
                  <a:gd name="T3" fmla="*/ 0 h 2"/>
                  <a:gd name="T4" fmla="*/ 0 w 17"/>
                  <a:gd name="T5" fmla="*/ 0 h 2"/>
                  <a:gd name="T6" fmla="*/ 17 w 17"/>
                  <a:gd name="T7" fmla="*/ 2 h 2"/>
                  <a:gd name="T8" fmla="*/ 17 w 17"/>
                  <a:gd name="T9" fmla="*/ 2 h 2"/>
                  <a:gd name="T10" fmla="*/ 2 w 17"/>
                  <a:gd name="T11" fmla="*/ 0 h 2"/>
                  <a:gd name="T12" fmla="*/ 2 w 1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"/>
                  <a:gd name="T23" fmla="*/ 17 w 1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">
                    <a:moveTo>
                      <a:pt x="2" y="0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5" name="Freeform 1103"/>
              <p:cNvSpPr>
                <a:spLocks/>
              </p:cNvSpPr>
              <p:nvPr/>
            </p:nvSpPr>
            <p:spPr bwMode="auto">
              <a:xfrm>
                <a:off x="1421" y="2367"/>
                <a:ext cx="18" cy="2"/>
              </a:xfrm>
              <a:custGeom>
                <a:avLst/>
                <a:gdLst>
                  <a:gd name="T0" fmla="*/ 0 w 18"/>
                  <a:gd name="T1" fmla="*/ 0 h 2"/>
                  <a:gd name="T2" fmla="*/ 18 w 18"/>
                  <a:gd name="T3" fmla="*/ 2 h 2"/>
                  <a:gd name="T4" fmla="*/ 18 w 18"/>
                  <a:gd name="T5" fmla="*/ 2 h 2"/>
                  <a:gd name="T6" fmla="*/ 1 w 18"/>
                  <a:gd name="T7" fmla="*/ 0 h 2"/>
                  <a:gd name="T8" fmla="*/ 0 w 1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0"/>
                    </a:moveTo>
                    <a:lnTo>
                      <a:pt x="18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6" name="Freeform 1104"/>
              <p:cNvSpPr>
                <a:spLocks/>
              </p:cNvSpPr>
              <p:nvPr/>
            </p:nvSpPr>
            <p:spPr bwMode="auto">
              <a:xfrm>
                <a:off x="1424" y="2364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1 h 3"/>
                  <a:gd name="T4" fmla="*/ 15 w 15"/>
                  <a:gd name="T5" fmla="*/ 3 h 3"/>
                  <a:gd name="T6" fmla="*/ 15 w 15"/>
                  <a:gd name="T7" fmla="*/ 2 h 3"/>
                  <a:gd name="T8" fmla="*/ 0 w 15"/>
                  <a:gd name="T9" fmla="*/ 0 h 3"/>
                  <a:gd name="T10" fmla="*/ 0 w 1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"/>
                  <a:gd name="T20" fmla="*/ 15 w 1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">
                    <a:moveTo>
                      <a:pt x="0" y="0"/>
                    </a:moveTo>
                    <a:lnTo>
                      <a:pt x="0" y="1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7" name="Freeform 1105"/>
              <p:cNvSpPr>
                <a:spLocks/>
              </p:cNvSpPr>
              <p:nvPr/>
            </p:nvSpPr>
            <p:spPr bwMode="auto">
              <a:xfrm>
                <a:off x="1422" y="2365"/>
                <a:ext cx="17" cy="4"/>
              </a:xfrm>
              <a:custGeom>
                <a:avLst/>
                <a:gdLst>
                  <a:gd name="T0" fmla="*/ 0 w 17"/>
                  <a:gd name="T1" fmla="*/ 2 h 4"/>
                  <a:gd name="T2" fmla="*/ 0 w 17"/>
                  <a:gd name="T3" fmla="*/ 2 h 4"/>
                  <a:gd name="T4" fmla="*/ 17 w 17"/>
                  <a:gd name="T5" fmla="*/ 4 h 4"/>
                  <a:gd name="T6" fmla="*/ 17 w 17"/>
                  <a:gd name="T7" fmla="*/ 2 h 4"/>
                  <a:gd name="T8" fmla="*/ 0 w 17"/>
                  <a:gd name="T9" fmla="*/ 0 h 4"/>
                  <a:gd name="T10" fmla="*/ 0 w 17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0" y="2"/>
                    </a:moveTo>
                    <a:lnTo>
                      <a:pt x="0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8" name="Freeform 1106"/>
              <p:cNvSpPr>
                <a:spLocks/>
              </p:cNvSpPr>
              <p:nvPr/>
            </p:nvSpPr>
            <p:spPr bwMode="auto">
              <a:xfrm>
                <a:off x="1426" y="2361"/>
                <a:ext cx="13" cy="2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0 h 2"/>
                  <a:gd name="T4" fmla="*/ 13 w 13"/>
                  <a:gd name="T5" fmla="*/ 2 h 2"/>
                  <a:gd name="T6" fmla="*/ 13 w 13"/>
                  <a:gd name="T7" fmla="*/ 1 h 2"/>
                  <a:gd name="T8" fmla="*/ 0 w 13"/>
                  <a:gd name="T9" fmla="*/ 0 h 2"/>
                  <a:gd name="T10" fmla="*/ 0 w 1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"/>
                  <a:gd name="T20" fmla="*/ 13 w 1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">
                    <a:moveTo>
                      <a:pt x="0" y="0"/>
                    </a:moveTo>
                    <a:lnTo>
                      <a:pt x="0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9" name="Freeform 1107"/>
              <p:cNvSpPr>
                <a:spLocks/>
              </p:cNvSpPr>
              <p:nvPr/>
            </p:nvSpPr>
            <p:spPr bwMode="auto">
              <a:xfrm>
                <a:off x="1432" y="2352"/>
                <a:ext cx="12" cy="1"/>
              </a:xfrm>
              <a:custGeom>
                <a:avLst/>
                <a:gdLst>
                  <a:gd name="T0" fmla="*/ 2 w 12"/>
                  <a:gd name="T1" fmla="*/ 0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1 h 1"/>
                  <a:gd name="T8" fmla="*/ 12 w 12"/>
                  <a:gd name="T9" fmla="*/ 1 h 1"/>
                  <a:gd name="T10" fmla="*/ 2 w 12"/>
                  <a:gd name="T11" fmla="*/ 0 h 1"/>
                  <a:gd name="T12" fmla="*/ 2 w 1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"/>
                  <a:gd name="T23" fmla="*/ 12 w 1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">
                    <a:moveTo>
                      <a:pt x="2" y="0"/>
                    </a:moveTo>
                    <a:lnTo>
                      <a:pt x="0" y="1"/>
                    </a:lnTo>
                    <a:lnTo>
                      <a:pt x="1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0" name="Freeform 1108"/>
              <p:cNvSpPr>
                <a:spLocks/>
              </p:cNvSpPr>
              <p:nvPr/>
            </p:nvSpPr>
            <p:spPr bwMode="auto">
              <a:xfrm>
                <a:off x="1425" y="2361"/>
                <a:ext cx="14" cy="3"/>
              </a:xfrm>
              <a:custGeom>
                <a:avLst/>
                <a:gdLst>
                  <a:gd name="T0" fmla="*/ 0 w 14"/>
                  <a:gd name="T1" fmla="*/ 1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1 w 14"/>
                  <a:gd name="T9" fmla="*/ 0 h 3"/>
                  <a:gd name="T10" fmla="*/ 0 w 14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"/>
                  <a:gd name="T20" fmla="*/ 14 w 1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">
                    <a:moveTo>
                      <a:pt x="0" y="1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1" name="Freeform 1109"/>
              <p:cNvSpPr>
                <a:spLocks/>
              </p:cNvSpPr>
              <p:nvPr/>
            </p:nvSpPr>
            <p:spPr bwMode="auto">
              <a:xfrm>
                <a:off x="1425" y="2362"/>
                <a:ext cx="14" cy="3"/>
              </a:xfrm>
              <a:custGeom>
                <a:avLst/>
                <a:gdLst>
                  <a:gd name="T0" fmla="*/ 0 w 14"/>
                  <a:gd name="T1" fmla="*/ 1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  <a:gd name="T10" fmla="*/ 0 w 14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"/>
                  <a:gd name="T20" fmla="*/ 14 w 1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">
                    <a:moveTo>
                      <a:pt x="0" y="1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2" name="Freeform 1110"/>
              <p:cNvSpPr>
                <a:spLocks/>
              </p:cNvSpPr>
              <p:nvPr/>
            </p:nvSpPr>
            <p:spPr bwMode="auto">
              <a:xfrm>
                <a:off x="1431" y="2354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0 w 11"/>
                  <a:gd name="T5" fmla="*/ 1 h 2"/>
                  <a:gd name="T6" fmla="*/ 10 w 11"/>
                  <a:gd name="T7" fmla="*/ 2 h 2"/>
                  <a:gd name="T8" fmla="*/ 11 w 11"/>
                  <a:gd name="T9" fmla="*/ 1 h 2"/>
                  <a:gd name="T10" fmla="*/ 0 w 11"/>
                  <a:gd name="T11" fmla="*/ 0 h 2"/>
                  <a:gd name="T12" fmla="*/ 0 w 1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"/>
                  <a:gd name="T23" fmla="*/ 11 w 1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">
                    <a:moveTo>
                      <a:pt x="0" y="0"/>
                    </a:moveTo>
                    <a:lnTo>
                      <a:pt x="0" y="1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3" name="Freeform 1111"/>
              <p:cNvSpPr>
                <a:spLocks/>
              </p:cNvSpPr>
              <p:nvPr/>
            </p:nvSpPr>
            <p:spPr bwMode="auto">
              <a:xfrm>
                <a:off x="1443" y="2343"/>
                <a:ext cx="8" cy="1"/>
              </a:xfrm>
              <a:custGeom>
                <a:avLst/>
                <a:gdLst>
                  <a:gd name="T0" fmla="*/ 1 w 8"/>
                  <a:gd name="T1" fmla="*/ 0 h 1"/>
                  <a:gd name="T2" fmla="*/ 0 w 8"/>
                  <a:gd name="T3" fmla="*/ 1 h 1"/>
                  <a:gd name="T4" fmla="*/ 8 w 8"/>
                  <a:gd name="T5" fmla="*/ 1 h 1"/>
                  <a:gd name="T6" fmla="*/ 8 w 8"/>
                  <a:gd name="T7" fmla="*/ 1 h 1"/>
                  <a:gd name="T8" fmla="*/ 1 w 8"/>
                  <a:gd name="T9" fmla="*/ 0 h 1"/>
                  <a:gd name="T10" fmla="*/ 1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1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4" name="Freeform 1112"/>
              <p:cNvSpPr>
                <a:spLocks/>
              </p:cNvSpPr>
              <p:nvPr/>
            </p:nvSpPr>
            <p:spPr bwMode="auto">
              <a:xfrm>
                <a:off x="1444" y="2342"/>
                <a:ext cx="8" cy="1"/>
              </a:xfrm>
              <a:custGeom>
                <a:avLst/>
                <a:gdLst>
                  <a:gd name="T0" fmla="*/ 1 w 8"/>
                  <a:gd name="T1" fmla="*/ 0 h 1"/>
                  <a:gd name="T2" fmla="*/ 0 w 8"/>
                  <a:gd name="T3" fmla="*/ 0 h 1"/>
                  <a:gd name="T4" fmla="*/ 8 w 8"/>
                  <a:gd name="T5" fmla="*/ 1 h 1"/>
                  <a:gd name="T6" fmla="*/ 8 w 8"/>
                  <a:gd name="T7" fmla="*/ 1 h 1"/>
                  <a:gd name="T8" fmla="*/ 1 w 8"/>
                  <a:gd name="T9" fmla="*/ 0 h 1"/>
                  <a:gd name="T10" fmla="*/ 1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1" y="0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5" name="Freeform 1113"/>
              <p:cNvSpPr>
                <a:spLocks/>
              </p:cNvSpPr>
              <p:nvPr/>
            </p:nvSpPr>
            <p:spPr bwMode="auto">
              <a:xfrm>
                <a:off x="1445" y="2341"/>
                <a:ext cx="9" cy="2"/>
              </a:xfrm>
              <a:custGeom>
                <a:avLst/>
                <a:gdLst>
                  <a:gd name="T0" fmla="*/ 0 w 9"/>
                  <a:gd name="T1" fmla="*/ 1 h 2"/>
                  <a:gd name="T2" fmla="*/ 7 w 9"/>
                  <a:gd name="T3" fmla="*/ 2 h 2"/>
                  <a:gd name="T4" fmla="*/ 7 w 9"/>
                  <a:gd name="T5" fmla="*/ 1 h 2"/>
                  <a:gd name="T6" fmla="*/ 9 w 9"/>
                  <a:gd name="T7" fmla="*/ 0 h 2"/>
                  <a:gd name="T8" fmla="*/ 0 w 9"/>
                  <a:gd name="T9" fmla="*/ 0 h 2"/>
                  <a:gd name="T10" fmla="*/ 0 w 9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"/>
                  <a:gd name="T20" fmla="*/ 9 w 9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6" name="Freeform 1114"/>
              <p:cNvSpPr>
                <a:spLocks/>
              </p:cNvSpPr>
              <p:nvPr/>
            </p:nvSpPr>
            <p:spPr bwMode="auto">
              <a:xfrm>
                <a:off x="1444" y="2342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7 w 8"/>
                  <a:gd name="T5" fmla="*/ 2 h 2"/>
                  <a:gd name="T6" fmla="*/ 8 w 8"/>
                  <a:gd name="T7" fmla="*/ 1 h 2"/>
                  <a:gd name="T8" fmla="*/ 0 w 8"/>
                  <a:gd name="T9" fmla="*/ 0 h 2"/>
                  <a:gd name="T10" fmla="*/ 0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0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7" name="Freeform 1115"/>
              <p:cNvSpPr>
                <a:spLocks/>
              </p:cNvSpPr>
              <p:nvPr/>
            </p:nvSpPr>
            <p:spPr bwMode="auto">
              <a:xfrm>
                <a:off x="1445" y="2341"/>
                <a:ext cx="11" cy="0"/>
              </a:xfrm>
              <a:custGeom>
                <a:avLst/>
                <a:gdLst>
                  <a:gd name="T0" fmla="*/ 0 w 11"/>
                  <a:gd name="T1" fmla="*/ 0 w 11"/>
                  <a:gd name="T2" fmla="*/ 9 w 11"/>
                  <a:gd name="T3" fmla="*/ 11 w 11"/>
                  <a:gd name="T4" fmla="*/ 1 w 11"/>
                  <a:gd name="T5" fmla="*/ 0 w 1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11 w 11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1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8" name="Freeform 1116"/>
              <p:cNvSpPr>
                <a:spLocks/>
              </p:cNvSpPr>
              <p:nvPr/>
            </p:nvSpPr>
            <p:spPr bwMode="auto">
              <a:xfrm>
                <a:off x="1446" y="2339"/>
                <a:ext cx="12" cy="1"/>
              </a:xfrm>
              <a:custGeom>
                <a:avLst/>
                <a:gdLst>
                  <a:gd name="T0" fmla="*/ 1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  <a:gd name="T8" fmla="*/ 12 w 12"/>
                  <a:gd name="T9" fmla="*/ 1 h 1"/>
                  <a:gd name="T10" fmla="*/ 1 w 1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"/>
                  <a:gd name="T20" fmla="*/ 12 w 1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">
                    <a:moveTo>
                      <a:pt x="1" y="0"/>
                    </a:moveTo>
                    <a:lnTo>
                      <a:pt x="0" y="0"/>
                    </a:lnTo>
                    <a:lnTo>
                      <a:pt x="1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9" name="Freeform 1117"/>
              <p:cNvSpPr>
                <a:spLocks/>
              </p:cNvSpPr>
              <p:nvPr/>
            </p:nvSpPr>
            <p:spPr bwMode="auto">
              <a:xfrm>
                <a:off x="1447" y="2338"/>
                <a:ext cx="12" cy="2"/>
              </a:xfrm>
              <a:custGeom>
                <a:avLst/>
                <a:gdLst>
                  <a:gd name="T0" fmla="*/ 12 w 12"/>
                  <a:gd name="T1" fmla="*/ 1 h 2"/>
                  <a:gd name="T2" fmla="*/ 0 w 12"/>
                  <a:gd name="T3" fmla="*/ 0 h 2"/>
                  <a:gd name="T4" fmla="*/ 0 w 12"/>
                  <a:gd name="T5" fmla="*/ 1 h 2"/>
                  <a:gd name="T6" fmla="*/ 0 w 12"/>
                  <a:gd name="T7" fmla="*/ 1 h 2"/>
                  <a:gd name="T8" fmla="*/ 11 w 12"/>
                  <a:gd name="T9" fmla="*/ 2 h 2"/>
                  <a:gd name="T10" fmla="*/ 12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1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1" y="2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0" name="Freeform 1118"/>
              <p:cNvSpPr>
                <a:spLocks/>
              </p:cNvSpPr>
              <p:nvPr/>
            </p:nvSpPr>
            <p:spPr bwMode="auto">
              <a:xfrm>
                <a:off x="1446" y="2339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10 w 12"/>
                  <a:gd name="T5" fmla="*/ 2 h 2"/>
                  <a:gd name="T6" fmla="*/ 12 w 12"/>
                  <a:gd name="T7" fmla="*/ 2 h 2"/>
                  <a:gd name="T8" fmla="*/ 12 w 12"/>
                  <a:gd name="T9" fmla="*/ 1 h 2"/>
                  <a:gd name="T10" fmla="*/ 0 w 12"/>
                  <a:gd name="T11" fmla="*/ 0 h 2"/>
                  <a:gd name="T12" fmla="*/ 0 w 1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"/>
                  <a:gd name="T23" fmla="*/ 12 w 1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1" name="Freeform 1119"/>
              <p:cNvSpPr>
                <a:spLocks/>
              </p:cNvSpPr>
              <p:nvPr/>
            </p:nvSpPr>
            <p:spPr bwMode="auto">
              <a:xfrm>
                <a:off x="1447" y="2337"/>
                <a:ext cx="13" cy="2"/>
              </a:xfrm>
              <a:custGeom>
                <a:avLst/>
                <a:gdLst>
                  <a:gd name="T0" fmla="*/ 13 w 13"/>
                  <a:gd name="T1" fmla="*/ 0 h 2"/>
                  <a:gd name="T2" fmla="*/ 11 w 13"/>
                  <a:gd name="T3" fmla="*/ 0 h 2"/>
                  <a:gd name="T4" fmla="*/ 0 w 13"/>
                  <a:gd name="T5" fmla="*/ 1 h 2"/>
                  <a:gd name="T6" fmla="*/ 0 w 13"/>
                  <a:gd name="T7" fmla="*/ 1 h 2"/>
                  <a:gd name="T8" fmla="*/ 12 w 13"/>
                  <a:gd name="T9" fmla="*/ 2 h 2"/>
                  <a:gd name="T10" fmla="*/ 13 w 1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"/>
                  <a:gd name="T20" fmla="*/ 13 w 1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">
                    <a:moveTo>
                      <a:pt x="13" y="0"/>
                    </a:moveTo>
                    <a:lnTo>
                      <a:pt x="11" y="0"/>
                    </a:lnTo>
                    <a:lnTo>
                      <a:pt x="0" y="1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2" name="Freeform 1120"/>
              <p:cNvSpPr>
                <a:spLocks/>
              </p:cNvSpPr>
              <p:nvPr/>
            </p:nvSpPr>
            <p:spPr bwMode="auto">
              <a:xfrm>
                <a:off x="1441" y="2346"/>
                <a:ext cx="8" cy="1"/>
              </a:xfrm>
              <a:custGeom>
                <a:avLst/>
                <a:gdLst>
                  <a:gd name="T0" fmla="*/ 1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7 w 8"/>
                  <a:gd name="T7" fmla="*/ 1 h 1"/>
                  <a:gd name="T8" fmla="*/ 8 w 8"/>
                  <a:gd name="T9" fmla="*/ 1 h 1"/>
                  <a:gd name="T10" fmla="*/ 1 w 8"/>
                  <a:gd name="T11" fmla="*/ 0 h 1"/>
                  <a:gd name="T12" fmla="*/ 1 w 8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"/>
                  <a:gd name="T23" fmla="*/ 8 w 8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">
                    <a:moveTo>
                      <a:pt x="1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3" name="Freeform 1121"/>
              <p:cNvSpPr>
                <a:spLocks/>
              </p:cNvSpPr>
              <p:nvPr/>
            </p:nvSpPr>
            <p:spPr bwMode="auto">
              <a:xfrm>
                <a:off x="1441" y="234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6 w 7"/>
                  <a:gd name="T5" fmla="*/ 1 h 1"/>
                  <a:gd name="T6" fmla="*/ 7 w 7"/>
                  <a:gd name="T7" fmla="*/ 0 h 1"/>
                  <a:gd name="T8" fmla="*/ 0 w 7"/>
                  <a:gd name="T9" fmla="*/ 0 h 1"/>
                  <a:gd name="T10" fmla="*/ 0 w 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"/>
                  <a:gd name="T20" fmla="*/ 7 w 7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4" name="Freeform 1122"/>
              <p:cNvSpPr>
                <a:spLocks/>
              </p:cNvSpPr>
              <p:nvPr/>
            </p:nvSpPr>
            <p:spPr bwMode="auto">
              <a:xfrm>
                <a:off x="1435" y="2349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0 w 12"/>
                  <a:gd name="T3" fmla="*/ 1 h 2"/>
                  <a:gd name="T4" fmla="*/ 11 w 12"/>
                  <a:gd name="T5" fmla="*/ 2 h 2"/>
                  <a:gd name="T6" fmla="*/ 12 w 12"/>
                  <a:gd name="T7" fmla="*/ 1 h 2"/>
                  <a:gd name="T8" fmla="*/ 0 w 12"/>
                  <a:gd name="T9" fmla="*/ 0 h 2"/>
                  <a:gd name="T10" fmla="*/ 0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1"/>
                    </a:moveTo>
                    <a:lnTo>
                      <a:pt x="0" y="1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5" name="Freeform 1123"/>
              <p:cNvSpPr>
                <a:spLocks/>
              </p:cNvSpPr>
              <p:nvPr/>
            </p:nvSpPr>
            <p:spPr bwMode="auto">
              <a:xfrm>
                <a:off x="1435" y="2347"/>
                <a:ext cx="12" cy="3"/>
              </a:xfrm>
              <a:custGeom>
                <a:avLst/>
                <a:gdLst>
                  <a:gd name="T0" fmla="*/ 0 w 12"/>
                  <a:gd name="T1" fmla="*/ 2 h 3"/>
                  <a:gd name="T2" fmla="*/ 0 w 12"/>
                  <a:gd name="T3" fmla="*/ 2 h 3"/>
                  <a:gd name="T4" fmla="*/ 12 w 12"/>
                  <a:gd name="T5" fmla="*/ 3 h 3"/>
                  <a:gd name="T6" fmla="*/ 12 w 12"/>
                  <a:gd name="T7" fmla="*/ 1 h 3"/>
                  <a:gd name="T8" fmla="*/ 6 w 12"/>
                  <a:gd name="T9" fmla="*/ 0 h 3"/>
                  <a:gd name="T10" fmla="*/ 0 w 12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"/>
                  <a:gd name="T20" fmla="*/ 12 w 1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">
                    <a:moveTo>
                      <a:pt x="0" y="2"/>
                    </a:moveTo>
                    <a:lnTo>
                      <a:pt x="0" y="2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6" name="Freeform 1124"/>
              <p:cNvSpPr>
                <a:spLocks/>
              </p:cNvSpPr>
              <p:nvPr/>
            </p:nvSpPr>
            <p:spPr bwMode="auto">
              <a:xfrm>
                <a:off x="1434" y="2350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1 w 12"/>
                  <a:gd name="T3" fmla="*/ 2 h 2"/>
                  <a:gd name="T4" fmla="*/ 12 w 12"/>
                  <a:gd name="T5" fmla="*/ 1 h 2"/>
                  <a:gd name="T6" fmla="*/ 1 w 12"/>
                  <a:gd name="T7" fmla="*/ 0 h 2"/>
                  <a:gd name="T8" fmla="*/ 0 w 1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1"/>
                    </a:moveTo>
                    <a:lnTo>
                      <a:pt x="11" y="2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7" name="Freeform 1125"/>
              <p:cNvSpPr>
                <a:spLocks/>
              </p:cNvSpPr>
              <p:nvPr/>
            </p:nvSpPr>
            <p:spPr bwMode="auto">
              <a:xfrm>
                <a:off x="1443" y="234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7 w 8"/>
                  <a:gd name="T5" fmla="*/ 1 h 1"/>
                  <a:gd name="T6" fmla="*/ 8 w 8"/>
                  <a:gd name="T7" fmla="*/ 0 h 1"/>
                  <a:gd name="T8" fmla="*/ 0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0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8" name="Freeform 1126"/>
              <p:cNvSpPr>
                <a:spLocks/>
              </p:cNvSpPr>
              <p:nvPr/>
            </p:nvSpPr>
            <p:spPr bwMode="auto">
              <a:xfrm>
                <a:off x="1434" y="2351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10 w 11"/>
                  <a:gd name="T5" fmla="*/ 2 h 2"/>
                  <a:gd name="T6" fmla="*/ 11 w 11"/>
                  <a:gd name="T7" fmla="*/ 1 h 2"/>
                  <a:gd name="T8" fmla="*/ 0 w 11"/>
                  <a:gd name="T9" fmla="*/ 0 h 2"/>
                  <a:gd name="T10" fmla="*/ 0 w 1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"/>
                  <a:gd name="T20" fmla="*/ 11 w 1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">
                    <a:moveTo>
                      <a:pt x="0" y="0"/>
                    </a:moveTo>
                    <a:lnTo>
                      <a:pt x="0" y="1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9" name="Freeform 1127"/>
              <p:cNvSpPr>
                <a:spLocks/>
              </p:cNvSpPr>
              <p:nvPr/>
            </p:nvSpPr>
            <p:spPr bwMode="auto">
              <a:xfrm>
                <a:off x="1442" y="2345"/>
                <a:ext cx="8" cy="1"/>
              </a:xfrm>
              <a:custGeom>
                <a:avLst/>
                <a:gdLst>
                  <a:gd name="T0" fmla="*/ 1 w 8"/>
                  <a:gd name="T1" fmla="*/ 0 h 1"/>
                  <a:gd name="T2" fmla="*/ 0 w 8"/>
                  <a:gd name="T3" fmla="*/ 0 h 1"/>
                  <a:gd name="T4" fmla="*/ 8 w 8"/>
                  <a:gd name="T5" fmla="*/ 1 h 1"/>
                  <a:gd name="T6" fmla="*/ 8 w 8"/>
                  <a:gd name="T7" fmla="*/ 0 h 1"/>
                  <a:gd name="T8" fmla="*/ 1 w 8"/>
                  <a:gd name="T9" fmla="*/ 0 h 1"/>
                  <a:gd name="T10" fmla="*/ 1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1" y="0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0" name="Freeform 1128"/>
              <p:cNvSpPr>
                <a:spLocks/>
              </p:cNvSpPr>
              <p:nvPr/>
            </p:nvSpPr>
            <p:spPr bwMode="auto">
              <a:xfrm>
                <a:off x="1442" y="2345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7 w 8"/>
                  <a:gd name="T5" fmla="*/ 2 h 2"/>
                  <a:gd name="T6" fmla="*/ 8 w 8"/>
                  <a:gd name="T7" fmla="*/ 1 h 2"/>
                  <a:gd name="T8" fmla="*/ 0 w 8"/>
                  <a:gd name="T9" fmla="*/ 0 h 2"/>
                  <a:gd name="T10" fmla="*/ 0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0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1" name="Freeform 1129"/>
              <p:cNvSpPr>
                <a:spLocks/>
              </p:cNvSpPr>
              <p:nvPr/>
            </p:nvSpPr>
            <p:spPr bwMode="auto">
              <a:xfrm>
                <a:off x="1439" y="2330"/>
                <a:ext cx="39" cy="40"/>
              </a:xfrm>
              <a:custGeom>
                <a:avLst/>
                <a:gdLst>
                  <a:gd name="T0" fmla="*/ 26 w 39"/>
                  <a:gd name="T1" fmla="*/ 1 h 40"/>
                  <a:gd name="T2" fmla="*/ 19 w 39"/>
                  <a:gd name="T3" fmla="*/ 11 h 40"/>
                  <a:gd name="T4" fmla="*/ 13 w 39"/>
                  <a:gd name="T5" fmla="*/ 12 h 40"/>
                  <a:gd name="T6" fmla="*/ 0 w 39"/>
                  <a:gd name="T7" fmla="*/ 30 h 40"/>
                  <a:gd name="T8" fmla="*/ 0 w 39"/>
                  <a:gd name="T9" fmla="*/ 39 h 40"/>
                  <a:gd name="T10" fmla="*/ 1 w 39"/>
                  <a:gd name="T11" fmla="*/ 40 h 40"/>
                  <a:gd name="T12" fmla="*/ 15 w 39"/>
                  <a:gd name="T13" fmla="*/ 21 h 40"/>
                  <a:gd name="T14" fmla="*/ 28 w 39"/>
                  <a:gd name="T15" fmla="*/ 9 h 40"/>
                  <a:gd name="T16" fmla="*/ 39 w 39"/>
                  <a:gd name="T17" fmla="*/ 0 h 40"/>
                  <a:gd name="T18" fmla="*/ 37 w 39"/>
                  <a:gd name="T19" fmla="*/ 0 h 40"/>
                  <a:gd name="T20" fmla="*/ 26 w 39"/>
                  <a:gd name="T21" fmla="*/ 1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40"/>
                  <a:gd name="T35" fmla="*/ 39 w 39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40">
                    <a:moveTo>
                      <a:pt x="26" y="1"/>
                    </a:moveTo>
                    <a:lnTo>
                      <a:pt x="19" y="11"/>
                    </a:lnTo>
                    <a:lnTo>
                      <a:pt x="13" y="1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15" y="21"/>
                    </a:lnTo>
                    <a:lnTo>
                      <a:pt x="28" y="9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2" name="Rectangle 1130"/>
              <p:cNvSpPr>
                <a:spLocks noChangeArrowheads="1"/>
              </p:cNvSpPr>
              <p:nvPr/>
            </p:nvSpPr>
            <p:spPr bwMode="auto">
              <a:xfrm>
                <a:off x="1454" y="2298"/>
                <a:ext cx="7" cy="10"/>
              </a:xfrm>
              <a:prstGeom prst="rect">
                <a:avLst/>
              </a:pr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573" name="Rectangle 1131"/>
              <p:cNvSpPr>
                <a:spLocks noChangeArrowheads="1"/>
              </p:cNvSpPr>
              <p:nvPr/>
            </p:nvSpPr>
            <p:spPr bwMode="auto">
              <a:xfrm>
                <a:off x="1454" y="2278"/>
                <a:ext cx="7" cy="10"/>
              </a:xfrm>
              <a:prstGeom prst="rect">
                <a:avLst/>
              </a:pr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574" name="Freeform 1132"/>
              <p:cNvSpPr>
                <a:spLocks/>
              </p:cNvSpPr>
              <p:nvPr/>
            </p:nvSpPr>
            <p:spPr bwMode="auto">
              <a:xfrm>
                <a:off x="1454" y="2347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7 w 7"/>
                  <a:gd name="T3" fmla="*/ 11 h 12"/>
                  <a:gd name="T4" fmla="*/ 7 w 7"/>
                  <a:gd name="T5" fmla="*/ 0 h 12"/>
                  <a:gd name="T6" fmla="*/ 0 w 7"/>
                  <a:gd name="T7" fmla="*/ 2 h 12"/>
                  <a:gd name="T8" fmla="*/ 0 w 7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2"/>
                    </a:moveTo>
                    <a:lnTo>
                      <a:pt x="7" y="11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5" name="Freeform 1133"/>
              <p:cNvSpPr>
                <a:spLocks/>
              </p:cNvSpPr>
              <p:nvPr/>
            </p:nvSpPr>
            <p:spPr bwMode="auto">
              <a:xfrm>
                <a:off x="1454" y="2318"/>
                <a:ext cx="7" cy="20"/>
              </a:xfrm>
              <a:custGeom>
                <a:avLst/>
                <a:gdLst>
                  <a:gd name="T0" fmla="*/ 0 w 7"/>
                  <a:gd name="T1" fmla="*/ 1 h 20"/>
                  <a:gd name="T2" fmla="*/ 0 w 7"/>
                  <a:gd name="T3" fmla="*/ 11 h 20"/>
                  <a:gd name="T4" fmla="*/ 0 w 7"/>
                  <a:gd name="T5" fmla="*/ 20 h 20"/>
                  <a:gd name="T6" fmla="*/ 7 w 7"/>
                  <a:gd name="T7" fmla="*/ 19 h 20"/>
                  <a:gd name="T8" fmla="*/ 7 w 7"/>
                  <a:gd name="T9" fmla="*/ 10 h 20"/>
                  <a:gd name="T10" fmla="*/ 7 w 7"/>
                  <a:gd name="T11" fmla="*/ 0 h 20"/>
                  <a:gd name="T12" fmla="*/ 0 w 7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0"/>
                  <a:gd name="T23" fmla="*/ 7 w 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0">
                    <a:moveTo>
                      <a:pt x="0" y="1"/>
                    </a:moveTo>
                    <a:lnTo>
                      <a:pt x="0" y="11"/>
                    </a:lnTo>
                    <a:lnTo>
                      <a:pt x="0" y="20"/>
                    </a:lnTo>
                    <a:lnTo>
                      <a:pt x="7" y="19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6" name="Freeform 1134"/>
              <p:cNvSpPr>
                <a:spLocks/>
              </p:cNvSpPr>
              <p:nvPr/>
            </p:nvSpPr>
            <p:spPr bwMode="auto">
              <a:xfrm>
                <a:off x="1454" y="2196"/>
                <a:ext cx="7" cy="13"/>
              </a:xfrm>
              <a:custGeom>
                <a:avLst/>
                <a:gdLst>
                  <a:gd name="T0" fmla="*/ 0 w 7"/>
                  <a:gd name="T1" fmla="*/ 10 h 13"/>
                  <a:gd name="T2" fmla="*/ 7 w 7"/>
                  <a:gd name="T3" fmla="*/ 13 h 13"/>
                  <a:gd name="T4" fmla="*/ 7 w 7"/>
                  <a:gd name="T5" fmla="*/ 3 h 13"/>
                  <a:gd name="T6" fmla="*/ 0 w 7"/>
                  <a:gd name="T7" fmla="*/ 0 h 13"/>
                  <a:gd name="T8" fmla="*/ 0 w 7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0" y="10"/>
                    </a:moveTo>
                    <a:lnTo>
                      <a:pt x="7" y="1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7" name="Freeform 1135"/>
              <p:cNvSpPr>
                <a:spLocks/>
              </p:cNvSpPr>
              <p:nvPr/>
            </p:nvSpPr>
            <p:spPr bwMode="auto">
              <a:xfrm>
                <a:off x="1454" y="2175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10 h 14"/>
                  <a:gd name="T4" fmla="*/ 7 w 7"/>
                  <a:gd name="T5" fmla="*/ 14 h 14"/>
                  <a:gd name="T6" fmla="*/ 7 w 7"/>
                  <a:gd name="T7" fmla="*/ 5 h 14"/>
                  <a:gd name="T8" fmla="*/ 0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4"/>
                  <a:gd name="T17" fmla="*/ 7 w 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4">
                    <a:moveTo>
                      <a:pt x="0" y="0"/>
                    </a:moveTo>
                    <a:lnTo>
                      <a:pt x="0" y="10"/>
                    </a:lnTo>
                    <a:lnTo>
                      <a:pt x="7" y="14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8" name="Freeform 1136"/>
              <p:cNvSpPr>
                <a:spLocks/>
              </p:cNvSpPr>
              <p:nvPr/>
            </p:nvSpPr>
            <p:spPr bwMode="auto">
              <a:xfrm>
                <a:off x="1454" y="2257"/>
                <a:ext cx="7" cy="12"/>
              </a:xfrm>
              <a:custGeom>
                <a:avLst/>
                <a:gdLst>
                  <a:gd name="T0" fmla="*/ 0 w 7"/>
                  <a:gd name="T1" fmla="*/ 10 h 12"/>
                  <a:gd name="T2" fmla="*/ 7 w 7"/>
                  <a:gd name="T3" fmla="*/ 12 h 12"/>
                  <a:gd name="T4" fmla="*/ 7 w 7"/>
                  <a:gd name="T5" fmla="*/ 2 h 12"/>
                  <a:gd name="T6" fmla="*/ 0 w 7"/>
                  <a:gd name="T7" fmla="*/ 0 h 12"/>
                  <a:gd name="T8" fmla="*/ 0 w 7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0"/>
                    </a:moveTo>
                    <a:lnTo>
                      <a:pt x="7" y="1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9" name="Freeform 1137"/>
              <p:cNvSpPr>
                <a:spLocks/>
              </p:cNvSpPr>
              <p:nvPr/>
            </p:nvSpPr>
            <p:spPr bwMode="auto">
              <a:xfrm>
                <a:off x="1454" y="2237"/>
                <a:ext cx="7" cy="12"/>
              </a:xfrm>
              <a:custGeom>
                <a:avLst/>
                <a:gdLst>
                  <a:gd name="T0" fmla="*/ 0 w 7"/>
                  <a:gd name="T1" fmla="*/ 10 h 12"/>
                  <a:gd name="T2" fmla="*/ 7 w 7"/>
                  <a:gd name="T3" fmla="*/ 12 h 12"/>
                  <a:gd name="T4" fmla="*/ 7 w 7"/>
                  <a:gd name="T5" fmla="*/ 2 h 12"/>
                  <a:gd name="T6" fmla="*/ 0 w 7"/>
                  <a:gd name="T7" fmla="*/ 0 h 12"/>
                  <a:gd name="T8" fmla="*/ 0 w 7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0"/>
                    </a:moveTo>
                    <a:lnTo>
                      <a:pt x="7" y="1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0" name="Freeform 1138"/>
              <p:cNvSpPr>
                <a:spLocks/>
              </p:cNvSpPr>
              <p:nvPr/>
            </p:nvSpPr>
            <p:spPr bwMode="auto">
              <a:xfrm>
                <a:off x="1454" y="2216"/>
                <a:ext cx="7" cy="13"/>
              </a:xfrm>
              <a:custGeom>
                <a:avLst/>
                <a:gdLst>
                  <a:gd name="T0" fmla="*/ 0 w 7"/>
                  <a:gd name="T1" fmla="*/ 10 h 13"/>
                  <a:gd name="T2" fmla="*/ 7 w 7"/>
                  <a:gd name="T3" fmla="*/ 13 h 13"/>
                  <a:gd name="T4" fmla="*/ 7 w 7"/>
                  <a:gd name="T5" fmla="*/ 3 h 13"/>
                  <a:gd name="T6" fmla="*/ 0 w 7"/>
                  <a:gd name="T7" fmla="*/ 0 h 13"/>
                  <a:gd name="T8" fmla="*/ 0 w 7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0" y="10"/>
                    </a:moveTo>
                    <a:lnTo>
                      <a:pt x="7" y="1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1" name="Freeform 1139"/>
              <p:cNvSpPr>
                <a:spLocks/>
              </p:cNvSpPr>
              <p:nvPr/>
            </p:nvSpPr>
            <p:spPr bwMode="auto">
              <a:xfrm>
                <a:off x="1440" y="2330"/>
                <a:ext cx="38" cy="40"/>
              </a:xfrm>
              <a:custGeom>
                <a:avLst/>
                <a:gdLst>
                  <a:gd name="T0" fmla="*/ 27 w 38"/>
                  <a:gd name="T1" fmla="*/ 1 h 40"/>
                  <a:gd name="T2" fmla="*/ 19 w 38"/>
                  <a:gd name="T3" fmla="*/ 11 h 40"/>
                  <a:gd name="T4" fmla="*/ 14 w 38"/>
                  <a:gd name="T5" fmla="*/ 12 h 40"/>
                  <a:gd name="T6" fmla="*/ 0 w 38"/>
                  <a:gd name="T7" fmla="*/ 30 h 40"/>
                  <a:gd name="T8" fmla="*/ 0 w 38"/>
                  <a:gd name="T9" fmla="*/ 40 h 40"/>
                  <a:gd name="T10" fmla="*/ 14 w 38"/>
                  <a:gd name="T11" fmla="*/ 21 h 40"/>
                  <a:gd name="T12" fmla="*/ 19 w 38"/>
                  <a:gd name="T13" fmla="*/ 19 h 40"/>
                  <a:gd name="T14" fmla="*/ 27 w 38"/>
                  <a:gd name="T15" fmla="*/ 9 h 40"/>
                  <a:gd name="T16" fmla="*/ 38 w 38"/>
                  <a:gd name="T17" fmla="*/ 8 h 40"/>
                  <a:gd name="T18" fmla="*/ 38 w 38"/>
                  <a:gd name="T19" fmla="*/ 0 h 40"/>
                  <a:gd name="T20" fmla="*/ 27 w 38"/>
                  <a:gd name="T21" fmla="*/ 1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40"/>
                  <a:gd name="T35" fmla="*/ 38 w 3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40">
                    <a:moveTo>
                      <a:pt x="27" y="1"/>
                    </a:moveTo>
                    <a:lnTo>
                      <a:pt x="19" y="11"/>
                    </a:lnTo>
                    <a:lnTo>
                      <a:pt x="14" y="12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14" y="21"/>
                    </a:lnTo>
                    <a:lnTo>
                      <a:pt x="19" y="19"/>
                    </a:lnTo>
                    <a:lnTo>
                      <a:pt x="27" y="9"/>
                    </a:lnTo>
                    <a:lnTo>
                      <a:pt x="38" y="8"/>
                    </a:lnTo>
                    <a:lnTo>
                      <a:pt x="3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506" name="Line 1186"/>
            <p:cNvSpPr>
              <a:spLocks noChangeShapeType="1"/>
            </p:cNvSpPr>
            <p:nvPr/>
          </p:nvSpPr>
          <p:spPr bwMode="auto">
            <a:xfrm>
              <a:off x="874" y="108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507" name="Line 1187"/>
            <p:cNvSpPr>
              <a:spLocks noChangeShapeType="1"/>
            </p:cNvSpPr>
            <p:nvPr/>
          </p:nvSpPr>
          <p:spPr bwMode="auto">
            <a:xfrm>
              <a:off x="874" y="1200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508" name="Line 1188"/>
            <p:cNvSpPr>
              <a:spLocks noChangeShapeType="1"/>
            </p:cNvSpPr>
            <p:nvPr/>
          </p:nvSpPr>
          <p:spPr bwMode="auto">
            <a:xfrm>
              <a:off x="874" y="97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pic>
          <p:nvPicPr>
            <p:cNvPr id="13509" name="Picture 1690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881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0" name="Picture 1691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1009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1" name="Picture 1692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137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2" name="Picture 1693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" y="873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3" name="Picture 1694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" y="1001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4" name="Picture 1695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" y="1129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89" name="Group 1696"/>
          <p:cNvGrpSpPr>
            <a:grpSpLocks/>
          </p:cNvGrpSpPr>
          <p:nvPr/>
        </p:nvGrpSpPr>
        <p:grpSpPr bwMode="auto">
          <a:xfrm>
            <a:off x="2724150" y="2635254"/>
            <a:ext cx="465138" cy="220663"/>
            <a:chOff x="100" y="732"/>
            <a:chExt cx="293" cy="139"/>
          </a:xfrm>
        </p:grpSpPr>
        <p:grpSp>
          <p:nvGrpSpPr>
            <p:cNvPr id="13494" name="Group 1697"/>
            <p:cNvGrpSpPr>
              <a:grpSpLocks noChangeAspect="1"/>
            </p:cNvGrpSpPr>
            <p:nvPr/>
          </p:nvGrpSpPr>
          <p:grpSpPr bwMode="auto">
            <a:xfrm>
              <a:off x="100" y="732"/>
              <a:ext cx="293" cy="139"/>
              <a:chOff x="2866" y="1683"/>
              <a:chExt cx="803" cy="818"/>
            </a:xfrm>
          </p:grpSpPr>
          <p:grpSp>
            <p:nvGrpSpPr>
              <p:cNvPr id="13496" name="Group 1698"/>
              <p:cNvGrpSpPr>
                <a:grpSpLocks noChangeAspect="1"/>
              </p:cNvGrpSpPr>
              <p:nvPr/>
            </p:nvGrpSpPr>
            <p:grpSpPr bwMode="auto">
              <a:xfrm>
                <a:off x="2867" y="1684"/>
                <a:ext cx="802" cy="817"/>
                <a:chOff x="2480" y="1753"/>
                <a:chExt cx="802" cy="817"/>
              </a:xfrm>
            </p:grpSpPr>
            <p:pic>
              <p:nvPicPr>
                <p:cNvPr id="13498" name="Picture 1699" descr="円柱_S_緑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1" y="1753"/>
                  <a:ext cx="800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99" name="Freeform 1700"/>
                <p:cNvSpPr>
                  <a:spLocks noChangeAspect="1"/>
                </p:cNvSpPr>
                <p:nvPr/>
              </p:nvSpPr>
              <p:spPr bwMode="auto">
                <a:xfrm>
                  <a:off x="2480" y="1753"/>
                  <a:ext cx="802" cy="817"/>
                </a:xfrm>
                <a:custGeom>
                  <a:avLst/>
                  <a:gdLst>
                    <a:gd name="T0" fmla="*/ 4 w 614"/>
                    <a:gd name="T1" fmla="*/ 931 h 626"/>
                    <a:gd name="T2" fmla="*/ 524 w 614"/>
                    <a:gd name="T3" fmla="*/ 1062 h 626"/>
                    <a:gd name="T4" fmla="*/ 1046 w 614"/>
                    <a:gd name="T5" fmla="*/ 925 h 626"/>
                    <a:gd name="T6" fmla="*/ 1044 w 614"/>
                    <a:gd name="T7" fmla="*/ 557 h 626"/>
                    <a:gd name="T8" fmla="*/ 1044 w 614"/>
                    <a:gd name="T9" fmla="*/ 138 h 626"/>
                    <a:gd name="T10" fmla="*/ 524 w 614"/>
                    <a:gd name="T11" fmla="*/ 0 h 626"/>
                    <a:gd name="T12" fmla="*/ 4 w 614"/>
                    <a:gd name="T13" fmla="*/ 136 h 626"/>
                    <a:gd name="T14" fmla="*/ 0 w 614"/>
                    <a:gd name="T15" fmla="*/ 568 h 626"/>
                    <a:gd name="T16" fmla="*/ 4 w 614"/>
                    <a:gd name="T17" fmla="*/ 931 h 6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4"/>
                    <a:gd name="T28" fmla="*/ 0 h 626"/>
                    <a:gd name="T29" fmla="*/ 614 w 614"/>
                    <a:gd name="T30" fmla="*/ 626 h 6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4" h="626">
                      <a:moveTo>
                        <a:pt x="2" y="546"/>
                      </a:moveTo>
                      <a:cubicBezTo>
                        <a:pt x="2" y="591"/>
                        <a:pt x="149" y="626"/>
                        <a:pt x="307" y="624"/>
                      </a:cubicBezTo>
                      <a:cubicBezTo>
                        <a:pt x="455" y="625"/>
                        <a:pt x="614" y="596"/>
                        <a:pt x="613" y="543"/>
                      </a:cubicBezTo>
                      <a:cubicBezTo>
                        <a:pt x="613" y="543"/>
                        <a:pt x="612" y="404"/>
                        <a:pt x="612" y="327"/>
                      </a:cubicBezTo>
                      <a:cubicBezTo>
                        <a:pt x="612" y="250"/>
                        <a:pt x="612" y="80"/>
                        <a:pt x="612" y="81"/>
                      </a:cubicBezTo>
                      <a:cubicBezTo>
                        <a:pt x="612" y="29"/>
                        <a:pt x="469" y="1"/>
                        <a:pt x="307" y="0"/>
                      </a:cubicBezTo>
                      <a:cubicBezTo>
                        <a:pt x="183" y="0"/>
                        <a:pt x="0" y="29"/>
                        <a:pt x="2" y="80"/>
                      </a:cubicBezTo>
                      <a:cubicBezTo>
                        <a:pt x="1" y="82"/>
                        <a:pt x="0" y="256"/>
                        <a:pt x="0" y="333"/>
                      </a:cubicBezTo>
                      <a:cubicBezTo>
                        <a:pt x="0" y="410"/>
                        <a:pt x="2" y="548"/>
                        <a:pt x="2" y="546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97" name="Freeform 1701"/>
              <p:cNvSpPr>
                <a:spLocks noChangeAspect="1"/>
              </p:cNvSpPr>
              <p:nvPr/>
            </p:nvSpPr>
            <p:spPr bwMode="auto">
              <a:xfrm>
                <a:off x="2866" y="1683"/>
                <a:ext cx="802" cy="817"/>
              </a:xfrm>
              <a:custGeom>
                <a:avLst/>
                <a:gdLst>
                  <a:gd name="T0" fmla="*/ 762 w 841"/>
                  <a:gd name="T1" fmla="*/ 101 h 857"/>
                  <a:gd name="T2" fmla="*/ 382 w 841"/>
                  <a:gd name="T3" fmla="*/ 0 h 857"/>
                  <a:gd name="T4" fmla="*/ 3 w 841"/>
                  <a:gd name="T5" fmla="*/ 100 h 857"/>
                  <a:gd name="T6" fmla="*/ 0 w 841"/>
                  <a:gd name="T7" fmla="*/ 415 h 857"/>
                  <a:gd name="T8" fmla="*/ 3 w 841"/>
                  <a:gd name="T9" fmla="*/ 679 h 857"/>
                  <a:gd name="T10" fmla="*/ 382 w 841"/>
                  <a:gd name="T11" fmla="*/ 776 h 857"/>
                  <a:gd name="T12" fmla="*/ 764 w 841"/>
                  <a:gd name="T13" fmla="*/ 675 h 857"/>
                  <a:gd name="T14" fmla="*/ 762 w 841"/>
                  <a:gd name="T15" fmla="*/ 407 h 857"/>
                  <a:gd name="T16" fmla="*/ 381 w 841"/>
                  <a:gd name="T17" fmla="*/ 201 h 8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1"/>
                  <a:gd name="T28" fmla="*/ 0 h 857"/>
                  <a:gd name="T29" fmla="*/ 841 w 841"/>
                  <a:gd name="T30" fmla="*/ 857 h 8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1" h="857">
                    <a:moveTo>
                      <a:pt x="838" y="111"/>
                    </a:moveTo>
                    <a:cubicBezTo>
                      <a:pt x="838" y="40"/>
                      <a:pt x="642" y="1"/>
                      <a:pt x="421" y="0"/>
                    </a:cubicBezTo>
                    <a:cubicBezTo>
                      <a:pt x="251" y="0"/>
                      <a:pt x="0" y="40"/>
                      <a:pt x="3" y="110"/>
                    </a:cubicBezTo>
                    <a:cubicBezTo>
                      <a:pt x="1" y="112"/>
                      <a:pt x="0" y="350"/>
                      <a:pt x="0" y="456"/>
                    </a:cubicBezTo>
                    <a:cubicBezTo>
                      <a:pt x="0" y="561"/>
                      <a:pt x="3" y="750"/>
                      <a:pt x="3" y="747"/>
                    </a:cubicBezTo>
                    <a:cubicBezTo>
                      <a:pt x="3" y="809"/>
                      <a:pt x="204" y="857"/>
                      <a:pt x="421" y="854"/>
                    </a:cubicBezTo>
                    <a:cubicBezTo>
                      <a:pt x="623" y="856"/>
                      <a:pt x="841" y="816"/>
                      <a:pt x="840" y="743"/>
                    </a:cubicBezTo>
                    <a:cubicBezTo>
                      <a:pt x="840" y="743"/>
                      <a:pt x="838" y="553"/>
                      <a:pt x="838" y="448"/>
                    </a:cubicBezTo>
                    <a:cubicBezTo>
                      <a:pt x="736" y="392"/>
                      <a:pt x="506" y="268"/>
                      <a:pt x="419" y="22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95" name="Rectangle 376"/>
            <p:cNvSpPr>
              <a:spLocks noChangeArrowheads="1"/>
            </p:cNvSpPr>
            <p:nvPr/>
          </p:nvSpPr>
          <p:spPr bwMode="auto">
            <a:xfrm>
              <a:off x="112" y="752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Router</a:t>
              </a:r>
              <a:endParaRPr lang="ja-JP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90" name="Group 1703"/>
          <p:cNvGrpSpPr>
            <a:grpSpLocks/>
          </p:cNvGrpSpPr>
          <p:nvPr/>
        </p:nvGrpSpPr>
        <p:grpSpPr bwMode="auto">
          <a:xfrm>
            <a:off x="1657350" y="2635254"/>
            <a:ext cx="465138" cy="220663"/>
            <a:chOff x="100" y="732"/>
            <a:chExt cx="293" cy="139"/>
          </a:xfrm>
        </p:grpSpPr>
        <p:grpSp>
          <p:nvGrpSpPr>
            <p:cNvPr id="13488" name="Group 1704"/>
            <p:cNvGrpSpPr>
              <a:grpSpLocks noChangeAspect="1"/>
            </p:cNvGrpSpPr>
            <p:nvPr/>
          </p:nvGrpSpPr>
          <p:grpSpPr bwMode="auto">
            <a:xfrm>
              <a:off x="100" y="732"/>
              <a:ext cx="293" cy="139"/>
              <a:chOff x="2866" y="1683"/>
              <a:chExt cx="803" cy="818"/>
            </a:xfrm>
          </p:grpSpPr>
          <p:grpSp>
            <p:nvGrpSpPr>
              <p:cNvPr id="13490" name="Group 1705"/>
              <p:cNvGrpSpPr>
                <a:grpSpLocks noChangeAspect="1"/>
              </p:cNvGrpSpPr>
              <p:nvPr/>
            </p:nvGrpSpPr>
            <p:grpSpPr bwMode="auto">
              <a:xfrm>
                <a:off x="2867" y="1684"/>
                <a:ext cx="802" cy="817"/>
                <a:chOff x="2480" y="1753"/>
                <a:chExt cx="802" cy="817"/>
              </a:xfrm>
            </p:grpSpPr>
            <p:pic>
              <p:nvPicPr>
                <p:cNvPr id="13492" name="Picture 1706" descr="円柱_S_緑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1" y="1753"/>
                  <a:ext cx="800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93" name="Freeform 1707"/>
                <p:cNvSpPr>
                  <a:spLocks noChangeAspect="1"/>
                </p:cNvSpPr>
                <p:nvPr/>
              </p:nvSpPr>
              <p:spPr bwMode="auto">
                <a:xfrm>
                  <a:off x="2480" y="1753"/>
                  <a:ext cx="802" cy="817"/>
                </a:xfrm>
                <a:custGeom>
                  <a:avLst/>
                  <a:gdLst>
                    <a:gd name="T0" fmla="*/ 4 w 614"/>
                    <a:gd name="T1" fmla="*/ 931 h 626"/>
                    <a:gd name="T2" fmla="*/ 524 w 614"/>
                    <a:gd name="T3" fmla="*/ 1062 h 626"/>
                    <a:gd name="T4" fmla="*/ 1046 w 614"/>
                    <a:gd name="T5" fmla="*/ 925 h 626"/>
                    <a:gd name="T6" fmla="*/ 1044 w 614"/>
                    <a:gd name="T7" fmla="*/ 557 h 626"/>
                    <a:gd name="T8" fmla="*/ 1044 w 614"/>
                    <a:gd name="T9" fmla="*/ 138 h 626"/>
                    <a:gd name="T10" fmla="*/ 524 w 614"/>
                    <a:gd name="T11" fmla="*/ 0 h 626"/>
                    <a:gd name="T12" fmla="*/ 4 w 614"/>
                    <a:gd name="T13" fmla="*/ 136 h 626"/>
                    <a:gd name="T14" fmla="*/ 0 w 614"/>
                    <a:gd name="T15" fmla="*/ 568 h 626"/>
                    <a:gd name="T16" fmla="*/ 4 w 614"/>
                    <a:gd name="T17" fmla="*/ 931 h 6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4"/>
                    <a:gd name="T28" fmla="*/ 0 h 626"/>
                    <a:gd name="T29" fmla="*/ 614 w 614"/>
                    <a:gd name="T30" fmla="*/ 626 h 6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4" h="626">
                      <a:moveTo>
                        <a:pt x="2" y="546"/>
                      </a:moveTo>
                      <a:cubicBezTo>
                        <a:pt x="2" y="591"/>
                        <a:pt x="149" y="626"/>
                        <a:pt x="307" y="624"/>
                      </a:cubicBezTo>
                      <a:cubicBezTo>
                        <a:pt x="455" y="625"/>
                        <a:pt x="614" y="596"/>
                        <a:pt x="613" y="543"/>
                      </a:cubicBezTo>
                      <a:cubicBezTo>
                        <a:pt x="613" y="543"/>
                        <a:pt x="612" y="404"/>
                        <a:pt x="612" y="327"/>
                      </a:cubicBezTo>
                      <a:cubicBezTo>
                        <a:pt x="612" y="250"/>
                        <a:pt x="612" y="80"/>
                        <a:pt x="612" y="81"/>
                      </a:cubicBezTo>
                      <a:cubicBezTo>
                        <a:pt x="612" y="29"/>
                        <a:pt x="469" y="1"/>
                        <a:pt x="307" y="0"/>
                      </a:cubicBezTo>
                      <a:cubicBezTo>
                        <a:pt x="183" y="0"/>
                        <a:pt x="0" y="29"/>
                        <a:pt x="2" y="80"/>
                      </a:cubicBezTo>
                      <a:cubicBezTo>
                        <a:pt x="1" y="82"/>
                        <a:pt x="0" y="256"/>
                        <a:pt x="0" y="333"/>
                      </a:cubicBezTo>
                      <a:cubicBezTo>
                        <a:pt x="0" y="410"/>
                        <a:pt x="2" y="548"/>
                        <a:pt x="2" y="546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91" name="Freeform 1708"/>
              <p:cNvSpPr>
                <a:spLocks noChangeAspect="1"/>
              </p:cNvSpPr>
              <p:nvPr/>
            </p:nvSpPr>
            <p:spPr bwMode="auto">
              <a:xfrm>
                <a:off x="2866" y="1683"/>
                <a:ext cx="802" cy="817"/>
              </a:xfrm>
              <a:custGeom>
                <a:avLst/>
                <a:gdLst>
                  <a:gd name="T0" fmla="*/ 762 w 841"/>
                  <a:gd name="T1" fmla="*/ 101 h 857"/>
                  <a:gd name="T2" fmla="*/ 382 w 841"/>
                  <a:gd name="T3" fmla="*/ 0 h 857"/>
                  <a:gd name="T4" fmla="*/ 3 w 841"/>
                  <a:gd name="T5" fmla="*/ 100 h 857"/>
                  <a:gd name="T6" fmla="*/ 0 w 841"/>
                  <a:gd name="T7" fmla="*/ 415 h 857"/>
                  <a:gd name="T8" fmla="*/ 3 w 841"/>
                  <a:gd name="T9" fmla="*/ 679 h 857"/>
                  <a:gd name="T10" fmla="*/ 382 w 841"/>
                  <a:gd name="T11" fmla="*/ 776 h 857"/>
                  <a:gd name="T12" fmla="*/ 764 w 841"/>
                  <a:gd name="T13" fmla="*/ 675 h 857"/>
                  <a:gd name="T14" fmla="*/ 762 w 841"/>
                  <a:gd name="T15" fmla="*/ 407 h 857"/>
                  <a:gd name="T16" fmla="*/ 381 w 841"/>
                  <a:gd name="T17" fmla="*/ 201 h 8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1"/>
                  <a:gd name="T28" fmla="*/ 0 h 857"/>
                  <a:gd name="T29" fmla="*/ 841 w 841"/>
                  <a:gd name="T30" fmla="*/ 857 h 8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1" h="857">
                    <a:moveTo>
                      <a:pt x="838" y="111"/>
                    </a:moveTo>
                    <a:cubicBezTo>
                      <a:pt x="838" y="40"/>
                      <a:pt x="642" y="1"/>
                      <a:pt x="421" y="0"/>
                    </a:cubicBezTo>
                    <a:cubicBezTo>
                      <a:pt x="251" y="0"/>
                      <a:pt x="0" y="40"/>
                      <a:pt x="3" y="110"/>
                    </a:cubicBezTo>
                    <a:cubicBezTo>
                      <a:pt x="1" y="112"/>
                      <a:pt x="0" y="350"/>
                      <a:pt x="0" y="456"/>
                    </a:cubicBezTo>
                    <a:cubicBezTo>
                      <a:pt x="0" y="561"/>
                      <a:pt x="3" y="750"/>
                      <a:pt x="3" y="747"/>
                    </a:cubicBezTo>
                    <a:cubicBezTo>
                      <a:pt x="3" y="809"/>
                      <a:pt x="204" y="857"/>
                      <a:pt x="421" y="854"/>
                    </a:cubicBezTo>
                    <a:cubicBezTo>
                      <a:pt x="623" y="856"/>
                      <a:pt x="841" y="816"/>
                      <a:pt x="840" y="743"/>
                    </a:cubicBezTo>
                    <a:cubicBezTo>
                      <a:pt x="840" y="743"/>
                      <a:pt x="838" y="553"/>
                      <a:pt x="838" y="448"/>
                    </a:cubicBezTo>
                    <a:cubicBezTo>
                      <a:pt x="736" y="392"/>
                      <a:pt x="506" y="268"/>
                      <a:pt x="419" y="22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89" name="Rectangle 376"/>
            <p:cNvSpPr>
              <a:spLocks noChangeArrowheads="1"/>
            </p:cNvSpPr>
            <p:nvPr/>
          </p:nvSpPr>
          <p:spPr bwMode="auto">
            <a:xfrm>
              <a:off x="112" y="752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Router</a:t>
              </a:r>
              <a:endParaRPr lang="ja-JP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91" name="Group 1755"/>
          <p:cNvGrpSpPr>
            <a:grpSpLocks/>
          </p:cNvGrpSpPr>
          <p:nvPr/>
        </p:nvGrpSpPr>
        <p:grpSpPr bwMode="auto">
          <a:xfrm>
            <a:off x="2724154" y="3517890"/>
            <a:ext cx="511175" cy="349250"/>
            <a:chOff x="189" y="1382"/>
            <a:chExt cx="322" cy="220"/>
          </a:xfrm>
        </p:grpSpPr>
        <p:pic>
          <p:nvPicPr>
            <p:cNvPr id="13482" name="Picture 2107" descr="cha_0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1382"/>
              <a:ext cx="20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483" name="Group 1749"/>
            <p:cNvGrpSpPr>
              <a:grpSpLocks noChangeAspect="1"/>
            </p:cNvGrpSpPr>
            <p:nvPr/>
          </p:nvGrpSpPr>
          <p:grpSpPr bwMode="auto">
            <a:xfrm>
              <a:off x="189" y="1447"/>
              <a:ext cx="275" cy="155"/>
              <a:chOff x="883" y="3170"/>
              <a:chExt cx="457" cy="427"/>
            </a:xfrm>
          </p:grpSpPr>
          <p:pic>
            <p:nvPicPr>
              <p:cNvPr id="13485" name="Picture 1750" descr="四角錐_S_緑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" y="3170"/>
                <a:ext cx="45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86" name="Freeform 1751"/>
              <p:cNvSpPr>
                <a:spLocks noChangeAspect="1"/>
              </p:cNvSpPr>
              <p:nvPr/>
            </p:nvSpPr>
            <p:spPr bwMode="auto">
              <a:xfrm>
                <a:off x="883" y="3171"/>
                <a:ext cx="456" cy="425"/>
              </a:xfrm>
              <a:custGeom>
                <a:avLst/>
                <a:gdLst>
                  <a:gd name="T0" fmla="*/ 105 w 993"/>
                  <a:gd name="T1" fmla="*/ 0 h 926"/>
                  <a:gd name="T2" fmla="*/ 0 w 993"/>
                  <a:gd name="T3" fmla="*/ 180 h 926"/>
                  <a:gd name="T4" fmla="*/ 152 w 993"/>
                  <a:gd name="T5" fmla="*/ 195 h 926"/>
                  <a:gd name="T6" fmla="*/ 209 w 993"/>
                  <a:gd name="T7" fmla="*/ 155 h 926"/>
                  <a:gd name="T8" fmla="*/ 105 w 993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926"/>
                  <a:gd name="T17" fmla="*/ 993 w 993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926">
                    <a:moveTo>
                      <a:pt x="498" y="0"/>
                    </a:moveTo>
                    <a:lnTo>
                      <a:pt x="0" y="854"/>
                    </a:lnTo>
                    <a:lnTo>
                      <a:pt x="721" y="926"/>
                    </a:lnTo>
                    <a:lnTo>
                      <a:pt x="993" y="735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87" name="Freeform 1752"/>
              <p:cNvSpPr>
                <a:spLocks noChangeAspect="1"/>
              </p:cNvSpPr>
              <p:nvPr/>
            </p:nvSpPr>
            <p:spPr bwMode="auto">
              <a:xfrm>
                <a:off x="883" y="3171"/>
                <a:ext cx="456" cy="425"/>
              </a:xfrm>
              <a:custGeom>
                <a:avLst/>
                <a:gdLst>
                  <a:gd name="T0" fmla="*/ 132 w 993"/>
                  <a:gd name="T1" fmla="*/ 112 h 926"/>
                  <a:gd name="T2" fmla="*/ 105 w 993"/>
                  <a:gd name="T3" fmla="*/ 0 h 926"/>
                  <a:gd name="T4" fmla="*/ 44 w 993"/>
                  <a:gd name="T5" fmla="*/ 105 h 926"/>
                  <a:gd name="T6" fmla="*/ 0 w 993"/>
                  <a:gd name="T7" fmla="*/ 180 h 926"/>
                  <a:gd name="T8" fmla="*/ 77 w 993"/>
                  <a:gd name="T9" fmla="*/ 188 h 926"/>
                  <a:gd name="T10" fmla="*/ 152 w 993"/>
                  <a:gd name="T11" fmla="*/ 195 h 926"/>
                  <a:gd name="T12" fmla="*/ 182 w 993"/>
                  <a:gd name="T13" fmla="*/ 174 h 926"/>
                  <a:gd name="T14" fmla="*/ 209 w 993"/>
                  <a:gd name="T15" fmla="*/ 155 h 926"/>
                  <a:gd name="T16" fmla="*/ 165 w 993"/>
                  <a:gd name="T17" fmla="*/ 89 h 9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3"/>
                  <a:gd name="T28" fmla="*/ 0 h 926"/>
                  <a:gd name="T29" fmla="*/ 993 w 993"/>
                  <a:gd name="T30" fmla="*/ 926 h 9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3" h="926">
                    <a:moveTo>
                      <a:pt x="626" y="534"/>
                    </a:moveTo>
                    <a:lnTo>
                      <a:pt x="498" y="0"/>
                    </a:lnTo>
                    <a:lnTo>
                      <a:pt x="206" y="497"/>
                    </a:lnTo>
                    <a:lnTo>
                      <a:pt x="0" y="854"/>
                    </a:lnTo>
                    <a:lnTo>
                      <a:pt x="365" y="891"/>
                    </a:lnTo>
                    <a:lnTo>
                      <a:pt x="721" y="926"/>
                    </a:lnTo>
                    <a:lnTo>
                      <a:pt x="865" y="825"/>
                    </a:lnTo>
                    <a:lnTo>
                      <a:pt x="993" y="735"/>
                    </a:lnTo>
                    <a:lnTo>
                      <a:pt x="785" y="4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84" name="Rectangle 376"/>
            <p:cNvSpPr>
              <a:spLocks noChangeArrowheads="1"/>
            </p:cNvSpPr>
            <p:nvPr/>
          </p:nvSpPr>
          <p:spPr bwMode="auto">
            <a:xfrm>
              <a:off x="254" y="1491"/>
              <a:ext cx="13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FW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92" name="Group 1757"/>
          <p:cNvGrpSpPr>
            <a:grpSpLocks/>
          </p:cNvGrpSpPr>
          <p:nvPr/>
        </p:nvGrpSpPr>
        <p:grpSpPr bwMode="auto">
          <a:xfrm>
            <a:off x="1692279" y="3543290"/>
            <a:ext cx="511175" cy="349250"/>
            <a:chOff x="189" y="1382"/>
            <a:chExt cx="322" cy="220"/>
          </a:xfrm>
        </p:grpSpPr>
        <p:pic>
          <p:nvPicPr>
            <p:cNvPr id="13476" name="Picture 2107" descr="cha_0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1382"/>
              <a:ext cx="20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477" name="Group 1759"/>
            <p:cNvGrpSpPr>
              <a:grpSpLocks noChangeAspect="1"/>
            </p:cNvGrpSpPr>
            <p:nvPr/>
          </p:nvGrpSpPr>
          <p:grpSpPr bwMode="auto">
            <a:xfrm>
              <a:off x="189" y="1447"/>
              <a:ext cx="275" cy="155"/>
              <a:chOff x="883" y="3170"/>
              <a:chExt cx="457" cy="427"/>
            </a:xfrm>
          </p:grpSpPr>
          <p:pic>
            <p:nvPicPr>
              <p:cNvPr id="13479" name="Picture 1760" descr="四角錐_S_緑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" y="3170"/>
                <a:ext cx="45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80" name="Freeform 1761"/>
              <p:cNvSpPr>
                <a:spLocks noChangeAspect="1"/>
              </p:cNvSpPr>
              <p:nvPr/>
            </p:nvSpPr>
            <p:spPr bwMode="auto">
              <a:xfrm>
                <a:off x="883" y="3171"/>
                <a:ext cx="456" cy="425"/>
              </a:xfrm>
              <a:custGeom>
                <a:avLst/>
                <a:gdLst>
                  <a:gd name="T0" fmla="*/ 105 w 993"/>
                  <a:gd name="T1" fmla="*/ 0 h 926"/>
                  <a:gd name="T2" fmla="*/ 0 w 993"/>
                  <a:gd name="T3" fmla="*/ 180 h 926"/>
                  <a:gd name="T4" fmla="*/ 152 w 993"/>
                  <a:gd name="T5" fmla="*/ 195 h 926"/>
                  <a:gd name="T6" fmla="*/ 209 w 993"/>
                  <a:gd name="T7" fmla="*/ 155 h 926"/>
                  <a:gd name="T8" fmla="*/ 105 w 993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926"/>
                  <a:gd name="T17" fmla="*/ 993 w 993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926">
                    <a:moveTo>
                      <a:pt x="498" y="0"/>
                    </a:moveTo>
                    <a:lnTo>
                      <a:pt x="0" y="854"/>
                    </a:lnTo>
                    <a:lnTo>
                      <a:pt x="721" y="926"/>
                    </a:lnTo>
                    <a:lnTo>
                      <a:pt x="993" y="735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81" name="Freeform 1762"/>
              <p:cNvSpPr>
                <a:spLocks noChangeAspect="1"/>
              </p:cNvSpPr>
              <p:nvPr/>
            </p:nvSpPr>
            <p:spPr bwMode="auto">
              <a:xfrm>
                <a:off x="883" y="3171"/>
                <a:ext cx="456" cy="425"/>
              </a:xfrm>
              <a:custGeom>
                <a:avLst/>
                <a:gdLst>
                  <a:gd name="T0" fmla="*/ 132 w 993"/>
                  <a:gd name="T1" fmla="*/ 112 h 926"/>
                  <a:gd name="T2" fmla="*/ 105 w 993"/>
                  <a:gd name="T3" fmla="*/ 0 h 926"/>
                  <a:gd name="T4" fmla="*/ 44 w 993"/>
                  <a:gd name="T5" fmla="*/ 105 h 926"/>
                  <a:gd name="T6" fmla="*/ 0 w 993"/>
                  <a:gd name="T7" fmla="*/ 180 h 926"/>
                  <a:gd name="T8" fmla="*/ 77 w 993"/>
                  <a:gd name="T9" fmla="*/ 188 h 926"/>
                  <a:gd name="T10" fmla="*/ 152 w 993"/>
                  <a:gd name="T11" fmla="*/ 195 h 926"/>
                  <a:gd name="T12" fmla="*/ 182 w 993"/>
                  <a:gd name="T13" fmla="*/ 174 h 926"/>
                  <a:gd name="T14" fmla="*/ 209 w 993"/>
                  <a:gd name="T15" fmla="*/ 155 h 926"/>
                  <a:gd name="T16" fmla="*/ 165 w 993"/>
                  <a:gd name="T17" fmla="*/ 89 h 9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3"/>
                  <a:gd name="T28" fmla="*/ 0 h 926"/>
                  <a:gd name="T29" fmla="*/ 993 w 993"/>
                  <a:gd name="T30" fmla="*/ 926 h 9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3" h="926">
                    <a:moveTo>
                      <a:pt x="626" y="534"/>
                    </a:moveTo>
                    <a:lnTo>
                      <a:pt x="498" y="0"/>
                    </a:lnTo>
                    <a:lnTo>
                      <a:pt x="206" y="497"/>
                    </a:lnTo>
                    <a:lnTo>
                      <a:pt x="0" y="854"/>
                    </a:lnTo>
                    <a:lnTo>
                      <a:pt x="365" y="891"/>
                    </a:lnTo>
                    <a:lnTo>
                      <a:pt x="721" y="926"/>
                    </a:lnTo>
                    <a:lnTo>
                      <a:pt x="865" y="825"/>
                    </a:lnTo>
                    <a:lnTo>
                      <a:pt x="993" y="735"/>
                    </a:lnTo>
                    <a:lnTo>
                      <a:pt x="785" y="4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78" name="Rectangle 376"/>
            <p:cNvSpPr>
              <a:spLocks noChangeArrowheads="1"/>
            </p:cNvSpPr>
            <p:nvPr/>
          </p:nvSpPr>
          <p:spPr bwMode="auto">
            <a:xfrm>
              <a:off x="254" y="1491"/>
              <a:ext cx="13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FW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393" name="Line 187"/>
          <p:cNvSpPr>
            <a:spLocks noChangeShapeType="1"/>
          </p:cNvSpPr>
          <p:nvPr/>
        </p:nvSpPr>
        <p:spPr bwMode="auto">
          <a:xfrm>
            <a:off x="1949454" y="4079875"/>
            <a:ext cx="327025" cy="4191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94" name="Line 187"/>
          <p:cNvSpPr>
            <a:spLocks noChangeShapeType="1"/>
          </p:cNvSpPr>
          <p:nvPr/>
        </p:nvSpPr>
        <p:spPr bwMode="auto">
          <a:xfrm>
            <a:off x="1931992" y="4119563"/>
            <a:ext cx="327025" cy="4191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95" name="Line 187"/>
          <p:cNvSpPr>
            <a:spLocks noChangeShapeType="1"/>
          </p:cNvSpPr>
          <p:nvPr/>
        </p:nvSpPr>
        <p:spPr bwMode="auto">
          <a:xfrm flipH="1">
            <a:off x="1727200" y="4111625"/>
            <a:ext cx="230188" cy="304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96" name="Line 187"/>
          <p:cNvSpPr>
            <a:spLocks noChangeShapeType="1"/>
          </p:cNvSpPr>
          <p:nvPr/>
        </p:nvSpPr>
        <p:spPr bwMode="auto">
          <a:xfrm flipH="1">
            <a:off x="1685925" y="4098925"/>
            <a:ext cx="230188" cy="304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397" name="Group 1775"/>
          <p:cNvGrpSpPr>
            <a:grpSpLocks/>
          </p:cNvGrpSpPr>
          <p:nvPr/>
        </p:nvGrpSpPr>
        <p:grpSpPr bwMode="auto">
          <a:xfrm>
            <a:off x="1660525" y="3941763"/>
            <a:ext cx="488950" cy="241300"/>
            <a:chOff x="1706" y="2107"/>
            <a:chExt cx="308" cy="152"/>
          </a:xfrm>
        </p:grpSpPr>
        <p:grpSp>
          <p:nvGrpSpPr>
            <p:cNvPr id="13471" name="Group 1776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73" name="Picture 1777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4" name="Freeform 1778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75" name="Freeform 1779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72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98" name="Group 1781"/>
          <p:cNvGrpSpPr>
            <a:grpSpLocks/>
          </p:cNvGrpSpPr>
          <p:nvPr/>
        </p:nvGrpSpPr>
        <p:grpSpPr bwMode="auto">
          <a:xfrm>
            <a:off x="1468438" y="4259264"/>
            <a:ext cx="482600" cy="300037"/>
            <a:chOff x="198" y="987"/>
            <a:chExt cx="304" cy="189"/>
          </a:xfrm>
        </p:grpSpPr>
        <p:grpSp>
          <p:nvGrpSpPr>
            <p:cNvPr id="13466" name="Group 1782"/>
            <p:cNvGrpSpPr>
              <a:grpSpLocks noChangeAspect="1"/>
            </p:cNvGrpSpPr>
            <p:nvPr/>
          </p:nvGrpSpPr>
          <p:grpSpPr bwMode="auto">
            <a:xfrm>
              <a:off x="198" y="987"/>
              <a:ext cx="304" cy="189"/>
              <a:chOff x="898" y="2369"/>
              <a:chExt cx="432" cy="386"/>
            </a:xfrm>
          </p:grpSpPr>
          <p:pic>
            <p:nvPicPr>
              <p:cNvPr id="13468" name="Picture 1783" descr="六角柱_S_緑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" y="2371"/>
                <a:ext cx="43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69" name="Freeform 1784"/>
              <p:cNvSpPr>
                <a:spLocks noChangeAspect="1"/>
              </p:cNvSpPr>
              <p:nvPr/>
            </p:nvSpPr>
            <p:spPr bwMode="auto">
              <a:xfrm>
                <a:off x="899" y="2370"/>
                <a:ext cx="431" cy="385"/>
              </a:xfrm>
              <a:custGeom>
                <a:avLst/>
                <a:gdLst>
                  <a:gd name="T0" fmla="*/ 37 w 999"/>
                  <a:gd name="T1" fmla="*/ 160 h 888"/>
                  <a:gd name="T2" fmla="*/ 0 w 999"/>
                  <a:gd name="T3" fmla="*/ 90 h 888"/>
                  <a:gd name="T4" fmla="*/ 37 w 999"/>
                  <a:gd name="T5" fmla="*/ 27 h 888"/>
                  <a:gd name="T6" fmla="*/ 76 w 999"/>
                  <a:gd name="T7" fmla="*/ 0 h 888"/>
                  <a:gd name="T8" fmla="*/ 149 w 999"/>
                  <a:gd name="T9" fmla="*/ 7 h 888"/>
                  <a:gd name="T10" fmla="*/ 186 w 999"/>
                  <a:gd name="T11" fmla="*/ 78 h 888"/>
                  <a:gd name="T12" fmla="*/ 149 w 999"/>
                  <a:gd name="T13" fmla="*/ 140 h 888"/>
                  <a:gd name="T14" fmla="*/ 111 w 999"/>
                  <a:gd name="T15" fmla="*/ 167 h 888"/>
                  <a:gd name="T16" fmla="*/ 37 w 999"/>
                  <a:gd name="T17" fmla="*/ 160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9"/>
                  <a:gd name="T28" fmla="*/ 0 h 888"/>
                  <a:gd name="T29" fmla="*/ 999 w 999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9" h="888">
                    <a:moveTo>
                      <a:pt x="198" y="849"/>
                    </a:moveTo>
                    <a:lnTo>
                      <a:pt x="0" y="477"/>
                    </a:lnTo>
                    <a:lnTo>
                      <a:pt x="199" y="142"/>
                    </a:lnTo>
                    <a:lnTo>
                      <a:pt x="405" y="0"/>
                    </a:lnTo>
                    <a:lnTo>
                      <a:pt x="801" y="40"/>
                    </a:lnTo>
                    <a:lnTo>
                      <a:pt x="999" y="412"/>
                    </a:lnTo>
                    <a:lnTo>
                      <a:pt x="802" y="742"/>
                    </a:lnTo>
                    <a:lnTo>
                      <a:pt x="595" y="888"/>
                    </a:lnTo>
                    <a:lnTo>
                      <a:pt x="198" y="849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70" name="Freeform 1785"/>
              <p:cNvSpPr>
                <a:spLocks noChangeAspect="1"/>
              </p:cNvSpPr>
              <p:nvPr/>
            </p:nvSpPr>
            <p:spPr bwMode="auto">
              <a:xfrm>
                <a:off x="898" y="2369"/>
                <a:ext cx="431" cy="385"/>
              </a:xfrm>
              <a:custGeom>
                <a:avLst/>
                <a:gdLst>
                  <a:gd name="T0" fmla="*/ 111 w 999"/>
                  <a:gd name="T1" fmla="*/ 167 h 888"/>
                  <a:gd name="T2" fmla="*/ 76 w 999"/>
                  <a:gd name="T3" fmla="*/ 163 h 888"/>
                  <a:gd name="T4" fmla="*/ 37 w 999"/>
                  <a:gd name="T5" fmla="*/ 160 h 888"/>
                  <a:gd name="T6" fmla="*/ 18 w 999"/>
                  <a:gd name="T7" fmla="*/ 124 h 888"/>
                  <a:gd name="T8" fmla="*/ 0 w 999"/>
                  <a:gd name="T9" fmla="*/ 90 h 888"/>
                  <a:gd name="T10" fmla="*/ 20 w 999"/>
                  <a:gd name="T11" fmla="*/ 55 h 888"/>
                  <a:gd name="T12" fmla="*/ 37 w 999"/>
                  <a:gd name="T13" fmla="*/ 27 h 888"/>
                  <a:gd name="T14" fmla="*/ 57 w 999"/>
                  <a:gd name="T15" fmla="*/ 13 h 888"/>
                  <a:gd name="T16" fmla="*/ 76 w 999"/>
                  <a:gd name="T17" fmla="*/ 0 h 888"/>
                  <a:gd name="T18" fmla="*/ 112 w 999"/>
                  <a:gd name="T19" fmla="*/ 3 h 888"/>
                  <a:gd name="T20" fmla="*/ 149 w 999"/>
                  <a:gd name="T21" fmla="*/ 7 h 888"/>
                  <a:gd name="T22" fmla="*/ 167 w 999"/>
                  <a:gd name="T23" fmla="*/ 42 h 888"/>
                  <a:gd name="T24" fmla="*/ 186 w 999"/>
                  <a:gd name="T25" fmla="*/ 78 h 888"/>
                  <a:gd name="T26" fmla="*/ 166 w 999"/>
                  <a:gd name="T27" fmla="*/ 112 h 888"/>
                  <a:gd name="T28" fmla="*/ 149 w 999"/>
                  <a:gd name="T29" fmla="*/ 140 h 888"/>
                  <a:gd name="T30" fmla="*/ 132 w 999"/>
                  <a:gd name="T31" fmla="*/ 152 h 888"/>
                  <a:gd name="T32" fmla="*/ 132 w 999"/>
                  <a:gd name="T33" fmla="*/ 131 h 888"/>
                  <a:gd name="T34" fmla="*/ 130 w 999"/>
                  <a:gd name="T35" fmla="*/ 69 h 888"/>
                  <a:gd name="T36" fmla="*/ 80 w 999"/>
                  <a:gd name="T37" fmla="*/ 31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99"/>
                  <a:gd name="T58" fmla="*/ 0 h 888"/>
                  <a:gd name="T59" fmla="*/ 999 w 999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99" h="888">
                    <a:moveTo>
                      <a:pt x="595" y="888"/>
                    </a:moveTo>
                    <a:lnTo>
                      <a:pt x="409" y="870"/>
                    </a:lnTo>
                    <a:lnTo>
                      <a:pt x="198" y="849"/>
                    </a:lnTo>
                    <a:lnTo>
                      <a:pt x="96" y="661"/>
                    </a:lnTo>
                    <a:lnTo>
                      <a:pt x="0" y="477"/>
                    </a:lnTo>
                    <a:lnTo>
                      <a:pt x="108" y="291"/>
                    </a:lnTo>
                    <a:lnTo>
                      <a:pt x="199" y="142"/>
                    </a:lnTo>
                    <a:lnTo>
                      <a:pt x="304" y="69"/>
                    </a:lnTo>
                    <a:lnTo>
                      <a:pt x="405" y="0"/>
                    </a:lnTo>
                    <a:lnTo>
                      <a:pt x="603" y="18"/>
                    </a:lnTo>
                    <a:lnTo>
                      <a:pt x="801" y="40"/>
                    </a:lnTo>
                    <a:lnTo>
                      <a:pt x="900" y="223"/>
                    </a:lnTo>
                    <a:lnTo>
                      <a:pt x="999" y="412"/>
                    </a:lnTo>
                    <a:lnTo>
                      <a:pt x="889" y="598"/>
                    </a:lnTo>
                    <a:lnTo>
                      <a:pt x="802" y="742"/>
                    </a:lnTo>
                    <a:lnTo>
                      <a:pt x="709" y="808"/>
                    </a:lnTo>
                    <a:lnTo>
                      <a:pt x="709" y="694"/>
                    </a:lnTo>
                    <a:lnTo>
                      <a:pt x="699" y="366"/>
                    </a:lnTo>
                    <a:lnTo>
                      <a:pt x="429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67" name="Rectangle 376"/>
            <p:cNvSpPr>
              <a:spLocks noChangeArrowheads="1"/>
            </p:cNvSpPr>
            <p:nvPr/>
          </p:nvSpPr>
          <p:spPr bwMode="auto">
            <a:xfrm>
              <a:off x="277" y="1034"/>
              <a:ext cx="1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LB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399" name="Line 187"/>
          <p:cNvSpPr>
            <a:spLocks noChangeShapeType="1"/>
          </p:cNvSpPr>
          <p:nvPr/>
        </p:nvSpPr>
        <p:spPr bwMode="auto">
          <a:xfrm>
            <a:off x="2951163" y="4048127"/>
            <a:ext cx="265112" cy="3397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0" name="Line 187"/>
          <p:cNvSpPr>
            <a:spLocks noChangeShapeType="1"/>
          </p:cNvSpPr>
          <p:nvPr/>
        </p:nvSpPr>
        <p:spPr bwMode="auto">
          <a:xfrm>
            <a:off x="2933704" y="4087815"/>
            <a:ext cx="231775" cy="296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1" name="Line 187"/>
          <p:cNvSpPr>
            <a:spLocks noChangeShapeType="1"/>
          </p:cNvSpPr>
          <p:nvPr/>
        </p:nvSpPr>
        <p:spPr bwMode="auto">
          <a:xfrm flipH="1">
            <a:off x="2433638" y="4075113"/>
            <a:ext cx="487362" cy="433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2" name="Line 187"/>
          <p:cNvSpPr>
            <a:spLocks noChangeShapeType="1"/>
          </p:cNvSpPr>
          <p:nvPr/>
        </p:nvSpPr>
        <p:spPr bwMode="auto">
          <a:xfrm flipH="1">
            <a:off x="2416179" y="4062415"/>
            <a:ext cx="454025" cy="423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403" name="Group 1791"/>
          <p:cNvGrpSpPr>
            <a:grpSpLocks/>
          </p:cNvGrpSpPr>
          <p:nvPr/>
        </p:nvGrpSpPr>
        <p:grpSpPr bwMode="auto">
          <a:xfrm>
            <a:off x="2708275" y="3929063"/>
            <a:ext cx="488950" cy="241300"/>
            <a:chOff x="1706" y="2107"/>
            <a:chExt cx="308" cy="152"/>
          </a:xfrm>
        </p:grpSpPr>
        <p:grpSp>
          <p:nvGrpSpPr>
            <p:cNvPr id="13461" name="Group 1792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63" name="Picture 1793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64" name="Freeform 1794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65" name="Freeform 1795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62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04" name="Group 1797"/>
          <p:cNvGrpSpPr>
            <a:grpSpLocks/>
          </p:cNvGrpSpPr>
          <p:nvPr/>
        </p:nvGrpSpPr>
        <p:grpSpPr bwMode="auto">
          <a:xfrm>
            <a:off x="2852738" y="4243388"/>
            <a:ext cx="482600" cy="300037"/>
            <a:chOff x="198" y="987"/>
            <a:chExt cx="304" cy="189"/>
          </a:xfrm>
        </p:grpSpPr>
        <p:grpSp>
          <p:nvGrpSpPr>
            <p:cNvPr id="13456" name="Group 1798"/>
            <p:cNvGrpSpPr>
              <a:grpSpLocks noChangeAspect="1"/>
            </p:cNvGrpSpPr>
            <p:nvPr/>
          </p:nvGrpSpPr>
          <p:grpSpPr bwMode="auto">
            <a:xfrm>
              <a:off x="198" y="987"/>
              <a:ext cx="304" cy="189"/>
              <a:chOff x="898" y="2369"/>
              <a:chExt cx="432" cy="386"/>
            </a:xfrm>
          </p:grpSpPr>
          <p:pic>
            <p:nvPicPr>
              <p:cNvPr id="13458" name="Picture 1799" descr="六角柱_S_緑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" y="2371"/>
                <a:ext cx="43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59" name="Freeform 1800"/>
              <p:cNvSpPr>
                <a:spLocks noChangeAspect="1"/>
              </p:cNvSpPr>
              <p:nvPr/>
            </p:nvSpPr>
            <p:spPr bwMode="auto">
              <a:xfrm>
                <a:off x="899" y="2370"/>
                <a:ext cx="431" cy="385"/>
              </a:xfrm>
              <a:custGeom>
                <a:avLst/>
                <a:gdLst>
                  <a:gd name="T0" fmla="*/ 37 w 999"/>
                  <a:gd name="T1" fmla="*/ 160 h 888"/>
                  <a:gd name="T2" fmla="*/ 0 w 999"/>
                  <a:gd name="T3" fmla="*/ 90 h 888"/>
                  <a:gd name="T4" fmla="*/ 37 w 999"/>
                  <a:gd name="T5" fmla="*/ 27 h 888"/>
                  <a:gd name="T6" fmla="*/ 76 w 999"/>
                  <a:gd name="T7" fmla="*/ 0 h 888"/>
                  <a:gd name="T8" fmla="*/ 149 w 999"/>
                  <a:gd name="T9" fmla="*/ 7 h 888"/>
                  <a:gd name="T10" fmla="*/ 186 w 999"/>
                  <a:gd name="T11" fmla="*/ 78 h 888"/>
                  <a:gd name="T12" fmla="*/ 149 w 999"/>
                  <a:gd name="T13" fmla="*/ 140 h 888"/>
                  <a:gd name="T14" fmla="*/ 111 w 999"/>
                  <a:gd name="T15" fmla="*/ 167 h 888"/>
                  <a:gd name="T16" fmla="*/ 37 w 999"/>
                  <a:gd name="T17" fmla="*/ 160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9"/>
                  <a:gd name="T28" fmla="*/ 0 h 888"/>
                  <a:gd name="T29" fmla="*/ 999 w 999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9" h="888">
                    <a:moveTo>
                      <a:pt x="198" y="849"/>
                    </a:moveTo>
                    <a:lnTo>
                      <a:pt x="0" y="477"/>
                    </a:lnTo>
                    <a:lnTo>
                      <a:pt x="199" y="142"/>
                    </a:lnTo>
                    <a:lnTo>
                      <a:pt x="405" y="0"/>
                    </a:lnTo>
                    <a:lnTo>
                      <a:pt x="801" y="40"/>
                    </a:lnTo>
                    <a:lnTo>
                      <a:pt x="999" y="412"/>
                    </a:lnTo>
                    <a:lnTo>
                      <a:pt x="802" y="742"/>
                    </a:lnTo>
                    <a:lnTo>
                      <a:pt x="595" y="888"/>
                    </a:lnTo>
                    <a:lnTo>
                      <a:pt x="198" y="849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60" name="Freeform 1801"/>
              <p:cNvSpPr>
                <a:spLocks noChangeAspect="1"/>
              </p:cNvSpPr>
              <p:nvPr/>
            </p:nvSpPr>
            <p:spPr bwMode="auto">
              <a:xfrm>
                <a:off x="898" y="2369"/>
                <a:ext cx="431" cy="385"/>
              </a:xfrm>
              <a:custGeom>
                <a:avLst/>
                <a:gdLst>
                  <a:gd name="T0" fmla="*/ 111 w 999"/>
                  <a:gd name="T1" fmla="*/ 167 h 888"/>
                  <a:gd name="T2" fmla="*/ 76 w 999"/>
                  <a:gd name="T3" fmla="*/ 163 h 888"/>
                  <a:gd name="T4" fmla="*/ 37 w 999"/>
                  <a:gd name="T5" fmla="*/ 160 h 888"/>
                  <a:gd name="T6" fmla="*/ 18 w 999"/>
                  <a:gd name="T7" fmla="*/ 124 h 888"/>
                  <a:gd name="T8" fmla="*/ 0 w 999"/>
                  <a:gd name="T9" fmla="*/ 90 h 888"/>
                  <a:gd name="T10" fmla="*/ 20 w 999"/>
                  <a:gd name="T11" fmla="*/ 55 h 888"/>
                  <a:gd name="T12" fmla="*/ 37 w 999"/>
                  <a:gd name="T13" fmla="*/ 27 h 888"/>
                  <a:gd name="T14" fmla="*/ 57 w 999"/>
                  <a:gd name="T15" fmla="*/ 13 h 888"/>
                  <a:gd name="T16" fmla="*/ 76 w 999"/>
                  <a:gd name="T17" fmla="*/ 0 h 888"/>
                  <a:gd name="T18" fmla="*/ 112 w 999"/>
                  <a:gd name="T19" fmla="*/ 3 h 888"/>
                  <a:gd name="T20" fmla="*/ 149 w 999"/>
                  <a:gd name="T21" fmla="*/ 7 h 888"/>
                  <a:gd name="T22" fmla="*/ 167 w 999"/>
                  <a:gd name="T23" fmla="*/ 42 h 888"/>
                  <a:gd name="T24" fmla="*/ 186 w 999"/>
                  <a:gd name="T25" fmla="*/ 78 h 888"/>
                  <a:gd name="T26" fmla="*/ 166 w 999"/>
                  <a:gd name="T27" fmla="*/ 112 h 888"/>
                  <a:gd name="T28" fmla="*/ 149 w 999"/>
                  <a:gd name="T29" fmla="*/ 140 h 888"/>
                  <a:gd name="T30" fmla="*/ 132 w 999"/>
                  <a:gd name="T31" fmla="*/ 152 h 888"/>
                  <a:gd name="T32" fmla="*/ 132 w 999"/>
                  <a:gd name="T33" fmla="*/ 131 h 888"/>
                  <a:gd name="T34" fmla="*/ 130 w 999"/>
                  <a:gd name="T35" fmla="*/ 69 h 888"/>
                  <a:gd name="T36" fmla="*/ 80 w 999"/>
                  <a:gd name="T37" fmla="*/ 31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99"/>
                  <a:gd name="T58" fmla="*/ 0 h 888"/>
                  <a:gd name="T59" fmla="*/ 999 w 999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99" h="888">
                    <a:moveTo>
                      <a:pt x="595" y="888"/>
                    </a:moveTo>
                    <a:lnTo>
                      <a:pt x="409" y="870"/>
                    </a:lnTo>
                    <a:lnTo>
                      <a:pt x="198" y="849"/>
                    </a:lnTo>
                    <a:lnTo>
                      <a:pt x="96" y="661"/>
                    </a:lnTo>
                    <a:lnTo>
                      <a:pt x="0" y="477"/>
                    </a:lnTo>
                    <a:lnTo>
                      <a:pt x="108" y="291"/>
                    </a:lnTo>
                    <a:lnTo>
                      <a:pt x="199" y="142"/>
                    </a:lnTo>
                    <a:lnTo>
                      <a:pt x="304" y="69"/>
                    </a:lnTo>
                    <a:lnTo>
                      <a:pt x="405" y="0"/>
                    </a:lnTo>
                    <a:lnTo>
                      <a:pt x="603" y="18"/>
                    </a:lnTo>
                    <a:lnTo>
                      <a:pt x="801" y="40"/>
                    </a:lnTo>
                    <a:lnTo>
                      <a:pt x="900" y="223"/>
                    </a:lnTo>
                    <a:lnTo>
                      <a:pt x="999" y="412"/>
                    </a:lnTo>
                    <a:lnTo>
                      <a:pt x="889" y="598"/>
                    </a:lnTo>
                    <a:lnTo>
                      <a:pt x="802" y="742"/>
                    </a:lnTo>
                    <a:lnTo>
                      <a:pt x="709" y="808"/>
                    </a:lnTo>
                    <a:lnTo>
                      <a:pt x="709" y="694"/>
                    </a:lnTo>
                    <a:lnTo>
                      <a:pt x="699" y="366"/>
                    </a:lnTo>
                    <a:lnTo>
                      <a:pt x="429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57" name="Rectangle 376"/>
            <p:cNvSpPr>
              <a:spLocks noChangeArrowheads="1"/>
            </p:cNvSpPr>
            <p:nvPr/>
          </p:nvSpPr>
          <p:spPr bwMode="auto">
            <a:xfrm>
              <a:off x="277" y="1034"/>
              <a:ext cx="1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LB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405" name="Line 187"/>
          <p:cNvSpPr>
            <a:spLocks noChangeShapeType="1"/>
          </p:cNvSpPr>
          <p:nvPr/>
        </p:nvSpPr>
        <p:spPr bwMode="auto">
          <a:xfrm>
            <a:off x="2251075" y="4662490"/>
            <a:ext cx="946150" cy="428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6" name="Line 187"/>
          <p:cNvSpPr>
            <a:spLocks noChangeShapeType="1"/>
          </p:cNvSpPr>
          <p:nvPr/>
        </p:nvSpPr>
        <p:spPr bwMode="auto">
          <a:xfrm>
            <a:off x="2252667" y="4702178"/>
            <a:ext cx="922337" cy="423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7" name="Line 187"/>
          <p:cNvSpPr>
            <a:spLocks noChangeShapeType="1"/>
          </p:cNvSpPr>
          <p:nvPr/>
        </p:nvSpPr>
        <p:spPr bwMode="auto">
          <a:xfrm flipV="1">
            <a:off x="966792" y="4711700"/>
            <a:ext cx="1227137" cy="4476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8" name="Line 187"/>
          <p:cNvSpPr>
            <a:spLocks noChangeShapeType="1"/>
          </p:cNvSpPr>
          <p:nvPr/>
        </p:nvSpPr>
        <p:spPr bwMode="auto">
          <a:xfrm flipV="1">
            <a:off x="1049338" y="4746625"/>
            <a:ext cx="1122362" cy="414339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9" name="Line 187"/>
          <p:cNvSpPr>
            <a:spLocks noChangeShapeType="1"/>
          </p:cNvSpPr>
          <p:nvPr/>
        </p:nvSpPr>
        <p:spPr bwMode="auto">
          <a:xfrm flipV="1">
            <a:off x="2236792" y="4724403"/>
            <a:ext cx="7937" cy="423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10" name="Line 187"/>
          <p:cNvSpPr>
            <a:spLocks noChangeShapeType="1"/>
          </p:cNvSpPr>
          <p:nvPr/>
        </p:nvSpPr>
        <p:spPr bwMode="auto">
          <a:xfrm flipH="1" flipV="1">
            <a:off x="2203450" y="4740278"/>
            <a:ext cx="1588" cy="423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411" name="Group 1849"/>
          <p:cNvGrpSpPr>
            <a:grpSpLocks/>
          </p:cNvGrpSpPr>
          <p:nvPr/>
        </p:nvGrpSpPr>
        <p:grpSpPr bwMode="auto">
          <a:xfrm>
            <a:off x="1933579" y="4376741"/>
            <a:ext cx="441325" cy="471487"/>
            <a:chOff x="1355" y="2396"/>
            <a:chExt cx="278" cy="297"/>
          </a:xfrm>
        </p:grpSpPr>
        <p:grpSp>
          <p:nvGrpSpPr>
            <p:cNvPr id="13451" name="Group 1850"/>
            <p:cNvGrpSpPr>
              <a:grpSpLocks noChangeAspect="1"/>
            </p:cNvGrpSpPr>
            <p:nvPr/>
          </p:nvGrpSpPr>
          <p:grpSpPr bwMode="auto">
            <a:xfrm>
              <a:off x="1355" y="2396"/>
              <a:ext cx="278" cy="297"/>
              <a:chOff x="941" y="1475"/>
              <a:chExt cx="356" cy="380"/>
            </a:xfrm>
          </p:grpSpPr>
          <p:pic>
            <p:nvPicPr>
              <p:cNvPr id="13453" name="Picture 1851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54" name="Freeform 1852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55" name="Freeform 1853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52" name="Rectangle 376"/>
            <p:cNvSpPr>
              <a:spLocks noChangeArrowheads="1"/>
            </p:cNvSpPr>
            <p:nvPr/>
          </p:nvSpPr>
          <p:spPr bwMode="auto">
            <a:xfrm>
              <a:off x="1369" y="2516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L3SW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12" name="Group 1855"/>
          <p:cNvGrpSpPr>
            <a:grpSpLocks/>
          </p:cNvGrpSpPr>
          <p:nvPr/>
        </p:nvGrpSpPr>
        <p:grpSpPr bwMode="auto">
          <a:xfrm>
            <a:off x="2132017" y="4294191"/>
            <a:ext cx="441325" cy="471487"/>
            <a:chOff x="1355" y="2396"/>
            <a:chExt cx="278" cy="297"/>
          </a:xfrm>
        </p:grpSpPr>
        <p:grpSp>
          <p:nvGrpSpPr>
            <p:cNvPr id="13446" name="Group 1856"/>
            <p:cNvGrpSpPr>
              <a:grpSpLocks noChangeAspect="1"/>
            </p:cNvGrpSpPr>
            <p:nvPr/>
          </p:nvGrpSpPr>
          <p:grpSpPr bwMode="auto">
            <a:xfrm>
              <a:off x="1355" y="2396"/>
              <a:ext cx="278" cy="297"/>
              <a:chOff x="941" y="1475"/>
              <a:chExt cx="356" cy="380"/>
            </a:xfrm>
          </p:grpSpPr>
          <p:pic>
            <p:nvPicPr>
              <p:cNvPr id="13448" name="Picture 1857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49" name="Freeform 1858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50" name="Freeform 1859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47" name="Rectangle 376"/>
            <p:cNvSpPr>
              <a:spLocks noChangeArrowheads="1"/>
            </p:cNvSpPr>
            <p:nvPr/>
          </p:nvSpPr>
          <p:spPr bwMode="auto">
            <a:xfrm>
              <a:off x="1369" y="2516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L3SW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13" name="Group 1861"/>
          <p:cNvGrpSpPr>
            <a:grpSpLocks/>
          </p:cNvGrpSpPr>
          <p:nvPr/>
        </p:nvGrpSpPr>
        <p:grpSpPr bwMode="auto">
          <a:xfrm>
            <a:off x="657225" y="5029200"/>
            <a:ext cx="488950" cy="241300"/>
            <a:chOff x="1706" y="2107"/>
            <a:chExt cx="308" cy="152"/>
          </a:xfrm>
        </p:grpSpPr>
        <p:grpSp>
          <p:nvGrpSpPr>
            <p:cNvPr id="13441" name="Group 1862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43" name="Picture 1863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44" name="Freeform 1864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45" name="Freeform 1865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42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14" name="Group 1867"/>
          <p:cNvGrpSpPr>
            <a:grpSpLocks/>
          </p:cNvGrpSpPr>
          <p:nvPr/>
        </p:nvGrpSpPr>
        <p:grpSpPr bwMode="auto">
          <a:xfrm>
            <a:off x="1887538" y="5035551"/>
            <a:ext cx="488950" cy="241300"/>
            <a:chOff x="1706" y="2107"/>
            <a:chExt cx="308" cy="152"/>
          </a:xfrm>
        </p:grpSpPr>
        <p:grpSp>
          <p:nvGrpSpPr>
            <p:cNvPr id="13436" name="Group 1868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38" name="Picture 1869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39" name="Freeform 1870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40" name="Freeform 1871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37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15" name="Group 1873"/>
          <p:cNvGrpSpPr>
            <a:grpSpLocks/>
          </p:cNvGrpSpPr>
          <p:nvPr/>
        </p:nvGrpSpPr>
        <p:grpSpPr bwMode="auto">
          <a:xfrm>
            <a:off x="3003550" y="5022851"/>
            <a:ext cx="488950" cy="241300"/>
            <a:chOff x="1706" y="2107"/>
            <a:chExt cx="308" cy="152"/>
          </a:xfrm>
        </p:grpSpPr>
        <p:grpSp>
          <p:nvGrpSpPr>
            <p:cNvPr id="13431" name="Group 1874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33" name="Picture 1875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34" name="Freeform 1876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35" name="Freeform 1877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32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416" name="Freeform 1513"/>
          <p:cNvSpPr>
            <a:spLocks/>
          </p:cNvSpPr>
          <p:nvPr/>
        </p:nvSpPr>
        <p:spPr bwMode="auto">
          <a:xfrm>
            <a:off x="2397125" y="1984375"/>
            <a:ext cx="647700" cy="3797300"/>
          </a:xfrm>
          <a:custGeom>
            <a:avLst/>
            <a:gdLst>
              <a:gd name="T0" fmla="*/ 2147483647 w 345"/>
              <a:gd name="T1" fmla="*/ 0 h 1624"/>
              <a:gd name="T2" fmla="*/ 2147483647 w 345"/>
              <a:gd name="T3" fmla="*/ 2147483647 h 1624"/>
              <a:gd name="T4" fmla="*/ 2147483647 w 345"/>
              <a:gd name="T5" fmla="*/ 2147483647 h 1624"/>
              <a:gd name="T6" fmla="*/ 2147483647 w 345"/>
              <a:gd name="T7" fmla="*/ 2147483647 h 1624"/>
              <a:gd name="T8" fmla="*/ 2147483647 w 345"/>
              <a:gd name="T9" fmla="*/ 2147483647 h 1624"/>
              <a:gd name="T10" fmla="*/ 2147483647 w 345"/>
              <a:gd name="T11" fmla="*/ 2147483647 h 1624"/>
              <a:gd name="T12" fmla="*/ 2147483647 w 345"/>
              <a:gd name="T13" fmla="*/ 2147483647 h 1624"/>
              <a:gd name="T14" fmla="*/ 2147483647 w 345"/>
              <a:gd name="T15" fmla="*/ 2147483647 h 1624"/>
              <a:gd name="T16" fmla="*/ 2147483647 w 345"/>
              <a:gd name="T17" fmla="*/ 2147483647 h 1624"/>
              <a:gd name="T18" fmla="*/ 2147483647 w 345"/>
              <a:gd name="T19" fmla="*/ 2147483647 h 1624"/>
              <a:gd name="T20" fmla="*/ 2147483647 w 345"/>
              <a:gd name="T21" fmla="*/ 2147483647 h 1624"/>
              <a:gd name="T22" fmla="*/ 2147483647 w 345"/>
              <a:gd name="T23" fmla="*/ 2147483647 h 1624"/>
              <a:gd name="T24" fmla="*/ 2147483647 w 345"/>
              <a:gd name="T25" fmla="*/ 2147483647 h 1624"/>
              <a:gd name="T26" fmla="*/ 2147483647 w 345"/>
              <a:gd name="T27" fmla="*/ 2147483647 h 1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5"/>
              <a:gd name="T43" fmla="*/ 0 h 1624"/>
              <a:gd name="T44" fmla="*/ 345 w 345"/>
              <a:gd name="T45" fmla="*/ 1624 h 1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5" h="1624">
                <a:moveTo>
                  <a:pt x="231" y="0"/>
                </a:moveTo>
                <a:cubicBezTo>
                  <a:pt x="192" y="58"/>
                  <a:pt x="154" y="117"/>
                  <a:pt x="156" y="170"/>
                </a:cubicBezTo>
                <a:cubicBezTo>
                  <a:pt x="158" y="223"/>
                  <a:pt x="227" y="274"/>
                  <a:pt x="241" y="321"/>
                </a:cubicBezTo>
                <a:cubicBezTo>
                  <a:pt x="255" y="368"/>
                  <a:pt x="232" y="396"/>
                  <a:pt x="241" y="453"/>
                </a:cubicBezTo>
                <a:cubicBezTo>
                  <a:pt x="250" y="510"/>
                  <a:pt x="295" y="604"/>
                  <a:pt x="297" y="661"/>
                </a:cubicBezTo>
                <a:cubicBezTo>
                  <a:pt x="299" y="718"/>
                  <a:pt x="264" y="760"/>
                  <a:pt x="250" y="793"/>
                </a:cubicBezTo>
                <a:cubicBezTo>
                  <a:pt x="236" y="826"/>
                  <a:pt x="206" y="823"/>
                  <a:pt x="212" y="859"/>
                </a:cubicBezTo>
                <a:cubicBezTo>
                  <a:pt x="218" y="895"/>
                  <a:pt x="288" y="986"/>
                  <a:pt x="288" y="1010"/>
                </a:cubicBezTo>
                <a:cubicBezTo>
                  <a:pt x="288" y="1034"/>
                  <a:pt x="231" y="1026"/>
                  <a:pt x="212" y="1001"/>
                </a:cubicBezTo>
                <a:cubicBezTo>
                  <a:pt x="193" y="976"/>
                  <a:pt x="208" y="854"/>
                  <a:pt x="175" y="859"/>
                </a:cubicBezTo>
                <a:cubicBezTo>
                  <a:pt x="142" y="864"/>
                  <a:pt x="0" y="976"/>
                  <a:pt x="14" y="1029"/>
                </a:cubicBezTo>
                <a:cubicBezTo>
                  <a:pt x="28" y="1082"/>
                  <a:pt x="221" y="1122"/>
                  <a:pt x="260" y="1180"/>
                </a:cubicBezTo>
                <a:cubicBezTo>
                  <a:pt x="299" y="1238"/>
                  <a:pt x="236" y="1304"/>
                  <a:pt x="250" y="1378"/>
                </a:cubicBezTo>
                <a:cubicBezTo>
                  <a:pt x="264" y="1452"/>
                  <a:pt x="304" y="1538"/>
                  <a:pt x="345" y="1624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417" name="Group 1880"/>
          <p:cNvGrpSpPr>
            <a:grpSpLocks/>
          </p:cNvGrpSpPr>
          <p:nvPr/>
        </p:nvGrpSpPr>
        <p:grpSpPr bwMode="auto">
          <a:xfrm>
            <a:off x="2708275" y="3330575"/>
            <a:ext cx="488950" cy="241300"/>
            <a:chOff x="1706" y="2107"/>
            <a:chExt cx="308" cy="152"/>
          </a:xfrm>
        </p:grpSpPr>
        <p:grpSp>
          <p:nvGrpSpPr>
            <p:cNvPr id="13426" name="Group 1881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28" name="Picture 1882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29" name="Freeform 1883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30" name="Freeform 1884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27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18" name="Group 1886"/>
          <p:cNvGrpSpPr>
            <a:grpSpLocks/>
          </p:cNvGrpSpPr>
          <p:nvPr/>
        </p:nvGrpSpPr>
        <p:grpSpPr bwMode="auto">
          <a:xfrm>
            <a:off x="1660525" y="3343275"/>
            <a:ext cx="488950" cy="241300"/>
            <a:chOff x="1706" y="2107"/>
            <a:chExt cx="308" cy="152"/>
          </a:xfrm>
        </p:grpSpPr>
        <p:grpSp>
          <p:nvGrpSpPr>
            <p:cNvPr id="13421" name="Group 1887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23" name="Picture 1888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24" name="Freeform 1889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25" name="Freeform 1890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22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123" name="Rectangle 5"/>
          <p:cNvSpPr>
            <a:spLocks noChangeArrowheads="1"/>
          </p:cNvSpPr>
          <p:nvPr/>
        </p:nvSpPr>
        <p:spPr bwMode="auto">
          <a:xfrm>
            <a:off x="5294496" y="5364624"/>
            <a:ext cx="3671888" cy="99603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square" lIns="126000" tIns="36000" rIns="126000" bIns="36000" anchor="ctr">
            <a:spAutoFit/>
          </a:bodyPr>
          <a:lstStyle/>
          <a:p>
            <a:pPr algn="l" defTabSz="355600"/>
            <a:r>
              <a:rPr lang="ru-RU" altLang="ja-JP" sz="1000" u="sng" dirty="0" smtClean="0">
                <a:solidFill>
                  <a:schemeClr val="accent2"/>
                </a:solidFill>
                <a:latin typeface="+mn-lt"/>
              </a:rPr>
              <a:t>Сеть ограничивает возможности серверной виртуализации</a:t>
            </a:r>
            <a:endParaRPr lang="en-US" altLang="ja-JP" sz="1000" u="sng" dirty="0">
              <a:solidFill>
                <a:schemeClr val="accent2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сложность переноса </a:t>
            </a:r>
            <a:r>
              <a:rPr lang="en-US" altLang="ja-JP" sz="1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ja-JP" sz="1000" dirty="0">
                <a:solidFill>
                  <a:srgbClr val="000099"/>
                </a:solidFill>
                <a:latin typeface="+mn-lt"/>
              </a:rPr>
              <a:t>VM </a:t>
            </a: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необходимы усилия и время на изменение конфигурации сети при добавлении или модификации виртуальных машин (</a:t>
            </a:r>
            <a:r>
              <a:rPr lang="en-US" altLang="ja-JP" sz="1000" dirty="0" smtClean="0">
                <a:solidFill>
                  <a:srgbClr val="000099"/>
                </a:solidFill>
                <a:latin typeface="+mn-lt"/>
              </a:rPr>
              <a:t>VM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)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30" name="AutoShape 961"/>
          <p:cNvSpPr>
            <a:spLocks noChangeArrowheads="1"/>
          </p:cNvSpPr>
          <p:nvPr/>
        </p:nvSpPr>
        <p:spPr bwMode="auto">
          <a:xfrm>
            <a:off x="336550" y="3033713"/>
            <a:ext cx="1143000" cy="247651"/>
          </a:xfrm>
          <a:prstGeom prst="rightArrowCallout">
            <a:avLst>
              <a:gd name="adj1" fmla="val 30769"/>
              <a:gd name="adj2" fmla="val 25000"/>
              <a:gd name="adj3" fmla="val 43590"/>
              <a:gd name="adj4" fmla="val 82361"/>
            </a:avLst>
          </a:prstGeom>
          <a:solidFill>
            <a:srgbClr val="FFCC99">
              <a:alpha val="89999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Управление </a:t>
            </a:r>
            <a:br>
              <a:rPr lang="ru-RU" altLang="ja-JP" sz="700" dirty="0" smtClean="0">
                <a:solidFill>
                  <a:srgbClr val="000000"/>
                </a:solidFill>
                <a:latin typeface="+mn-lt"/>
              </a:rPr>
            </a:b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полосой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31" name="AutoShape 962"/>
          <p:cNvSpPr>
            <a:spLocks noChangeArrowheads="1"/>
          </p:cNvSpPr>
          <p:nvPr/>
        </p:nvSpPr>
        <p:spPr bwMode="auto">
          <a:xfrm>
            <a:off x="331939" y="3445669"/>
            <a:ext cx="1363513" cy="602456"/>
          </a:xfrm>
          <a:prstGeom prst="rightArrowCallout">
            <a:avLst>
              <a:gd name="adj1" fmla="val 9481"/>
              <a:gd name="adj2" fmla="val 13736"/>
              <a:gd name="adj3" fmla="val 18232"/>
              <a:gd name="adj4" fmla="val 80833"/>
            </a:avLst>
          </a:prstGeom>
          <a:solidFill>
            <a:srgbClr val="FFCC99">
              <a:alpha val="89999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>
              <a:lnSpc>
                <a:spcPct val="110000"/>
              </a:lnSpc>
            </a:pP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Сетевой экран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Анти-вирус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Обнаружение атак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Авторизация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32" name="AutoShape 963"/>
          <p:cNvSpPr>
            <a:spLocks noChangeArrowheads="1"/>
          </p:cNvSpPr>
          <p:nvPr/>
        </p:nvSpPr>
        <p:spPr bwMode="auto">
          <a:xfrm>
            <a:off x="291051" y="4206878"/>
            <a:ext cx="1143000" cy="287337"/>
          </a:xfrm>
          <a:prstGeom prst="rightArrowCallout">
            <a:avLst>
              <a:gd name="adj1" fmla="val 25000"/>
              <a:gd name="adj2" fmla="val 25000"/>
              <a:gd name="adj3" fmla="val 66298"/>
              <a:gd name="adj4" fmla="val 72014"/>
            </a:avLst>
          </a:prstGeom>
          <a:solidFill>
            <a:srgbClr val="FFCC99">
              <a:alpha val="89999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Балансировка</a:t>
            </a:r>
            <a:br>
              <a:rPr lang="ru-RU" altLang="ja-JP" sz="700" dirty="0" smtClean="0">
                <a:solidFill>
                  <a:srgbClr val="000000"/>
                </a:solidFill>
                <a:latin typeface="+mn-lt"/>
              </a:rPr>
            </a:b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 нагрузки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33" name="Text Box 1195"/>
          <p:cNvSpPr txBox="1">
            <a:spLocks noChangeArrowheads="1"/>
          </p:cNvSpPr>
          <p:nvPr/>
        </p:nvSpPr>
        <p:spPr bwMode="auto">
          <a:xfrm>
            <a:off x="363540" y="2684111"/>
            <a:ext cx="925077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l"/>
            <a:r>
              <a:rPr lang="ru-RU" altLang="ja-JP" sz="900" b="1" dirty="0" smtClean="0">
                <a:solidFill>
                  <a:schemeClr val="accent2"/>
                </a:solidFill>
              </a:rPr>
              <a:t>Сетевые задачи</a:t>
            </a:r>
            <a:endParaRPr lang="en-US" altLang="ja-JP" sz="900" b="1" dirty="0">
              <a:solidFill>
                <a:schemeClr val="accent2"/>
              </a:solidFill>
            </a:endParaRPr>
          </a:p>
        </p:txBody>
      </p:sp>
      <p:sp>
        <p:nvSpPr>
          <p:cNvPr id="1134" name="AutoShape 1197"/>
          <p:cNvSpPr>
            <a:spLocks noChangeArrowheads="1"/>
          </p:cNvSpPr>
          <p:nvPr/>
        </p:nvSpPr>
        <p:spPr bwMode="auto">
          <a:xfrm>
            <a:off x="291051" y="4598987"/>
            <a:ext cx="1143000" cy="255588"/>
          </a:xfrm>
          <a:prstGeom prst="rightArrowCallout">
            <a:avLst>
              <a:gd name="adj1" fmla="val 25000"/>
              <a:gd name="adj2" fmla="val 25000"/>
              <a:gd name="adj3" fmla="val 74534"/>
              <a:gd name="adj4" fmla="val 72014"/>
            </a:avLst>
          </a:prstGeom>
          <a:solidFill>
            <a:srgbClr val="FFCC99">
              <a:alpha val="89999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Сервера </a:t>
            </a:r>
            <a:br>
              <a:rPr lang="ru-RU" altLang="ja-JP" sz="700" dirty="0" smtClean="0">
                <a:solidFill>
                  <a:srgbClr val="000000"/>
                </a:solidFill>
                <a:latin typeface="+mn-lt"/>
              </a:rPr>
            </a:b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кэширования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35" name="Rectangle 5"/>
          <p:cNvSpPr>
            <a:spLocks noChangeArrowheads="1"/>
          </p:cNvSpPr>
          <p:nvPr/>
        </p:nvSpPr>
        <p:spPr bwMode="auto">
          <a:xfrm>
            <a:off x="5284508" y="4400525"/>
            <a:ext cx="3671888" cy="68825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lIns="126000" tIns="36000" rIns="126000" bIns="36000" anchor="ctr">
            <a:spAutoFit/>
          </a:bodyPr>
          <a:lstStyle/>
          <a:p>
            <a:pPr algn="l" defTabSz="355600"/>
            <a:r>
              <a:rPr lang="ru-RU" altLang="ja-JP" sz="1000" u="sng" dirty="0" smtClean="0">
                <a:solidFill>
                  <a:schemeClr val="accent2"/>
                </a:solidFill>
                <a:latin typeface="+mn-lt"/>
              </a:rPr>
              <a:t>Значительное время восстановления после сбоев</a:t>
            </a:r>
            <a:endParaRPr lang="en-US" altLang="ja-JP" sz="1000" u="sng" dirty="0">
              <a:solidFill>
                <a:schemeClr val="accent2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Сложность определения причины неисправности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Необходимость анализа лог-файлов всего сетевого оборудования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36" name="Rectangle 5"/>
          <p:cNvSpPr>
            <a:spLocks noChangeArrowheads="1"/>
          </p:cNvSpPr>
          <p:nvPr/>
        </p:nvSpPr>
        <p:spPr bwMode="auto">
          <a:xfrm>
            <a:off x="5290679" y="3146468"/>
            <a:ext cx="3665721" cy="99603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square" lIns="126000" tIns="36000" rIns="126000" bIns="36000" anchor="ctr">
            <a:spAutoFit/>
          </a:bodyPr>
          <a:lstStyle/>
          <a:p>
            <a:pPr algn="l" defTabSz="355600"/>
            <a:r>
              <a:rPr lang="ru-RU" altLang="ja-JP" sz="1000" u="sng" dirty="0" smtClean="0">
                <a:solidFill>
                  <a:schemeClr val="accent2"/>
                </a:solidFill>
                <a:latin typeface="+mn-lt"/>
              </a:rPr>
              <a:t>Высокие эксплуатационные расходы</a:t>
            </a:r>
            <a:endParaRPr lang="en-US" altLang="ja-JP" sz="1000" u="sng" dirty="0">
              <a:solidFill>
                <a:schemeClr val="accent2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Большой объём конфигурационных, схемотехнических, настроечных и других данных для каждого вида оборудования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Для управления сетевыми ресурсами каждого пользователя необходим администратор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37" name="Rectangle 5"/>
          <p:cNvSpPr>
            <a:spLocks noChangeArrowheads="1"/>
          </p:cNvSpPr>
          <p:nvPr/>
        </p:nvSpPr>
        <p:spPr bwMode="auto">
          <a:xfrm>
            <a:off x="5284508" y="1906877"/>
            <a:ext cx="3671888" cy="114992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lIns="126000" tIns="36000" rIns="126000" bIns="36000" anchor="ctr">
            <a:spAutoFit/>
          </a:bodyPr>
          <a:lstStyle/>
          <a:p>
            <a:pPr algn="l" defTabSz="355600"/>
            <a:r>
              <a:rPr lang="ru-RU" altLang="ja-JP" sz="1000" u="sng" dirty="0" smtClean="0">
                <a:solidFill>
                  <a:schemeClr val="accent2"/>
                </a:solidFill>
                <a:latin typeface="+mn-lt"/>
              </a:rPr>
              <a:t>Высокая стоимость расширения сети</a:t>
            </a:r>
            <a:endParaRPr lang="en-US" altLang="ja-JP" sz="1000" u="sng" dirty="0">
              <a:solidFill>
                <a:schemeClr val="accent2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Все сетевые элементы проектируются с значительной избыточностью в расчёте на увеличение нагрузки.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Структура сети одинакова для всех пользователей вне зависимости от реальных потребностей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38" name="Rectangle 2"/>
          <p:cNvSpPr>
            <a:spLocks noChangeArrowheads="1"/>
          </p:cNvSpPr>
          <p:nvPr/>
        </p:nvSpPr>
        <p:spPr bwMode="auto">
          <a:xfrm>
            <a:off x="144463" y="115890"/>
            <a:ext cx="8964612" cy="53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lang="ru-RU" altLang="ja-JP" sz="3200" dirty="0" smtClean="0"/>
              <a:t>Задачи сетей ЦОД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616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867" y="115890"/>
            <a:ext cx="8811767" cy="539751"/>
          </a:xfrm>
          <a:noFill/>
        </p:spPr>
        <p:txBody>
          <a:bodyPr>
            <a:normAutofit fontScale="90000"/>
          </a:bodyPr>
          <a:lstStyle/>
          <a:p>
            <a:r>
              <a:rPr lang="ru-RU" altLang="ja-JP" sz="3100" dirty="0" smtClean="0">
                <a:solidFill>
                  <a:srgbClr val="FF0000"/>
                </a:solidFill>
              </a:rPr>
              <a:t>Задачи конфигурирования и управления сетью</a:t>
            </a:r>
            <a:r>
              <a:rPr lang="en-US" altLang="ja-JP" sz="3100" dirty="0">
                <a:solidFill>
                  <a:srgbClr val="FF0000"/>
                </a:solidFill>
              </a:rPr>
              <a:t/>
            </a:r>
            <a:br>
              <a:rPr lang="en-US" altLang="ja-JP" sz="3100" dirty="0">
                <a:solidFill>
                  <a:srgbClr val="FF0000"/>
                </a:solidFill>
              </a:rPr>
            </a:br>
            <a:r>
              <a:rPr lang="en-US" altLang="ja-JP" sz="2000" dirty="0">
                <a:solidFill>
                  <a:srgbClr val="FF0000"/>
                </a:solidFill>
              </a:rPr>
              <a:t>    - </a:t>
            </a:r>
            <a:r>
              <a:rPr lang="ru-RU" altLang="ja-JP" sz="2000" dirty="0" smtClean="0">
                <a:solidFill>
                  <a:srgbClr val="FF0000"/>
                </a:solidFill>
              </a:rPr>
              <a:t>Упрощает структуру сети и оптимизирует сетевые ресурсы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5363" name="AutoShape 2940"/>
          <p:cNvSpPr>
            <a:spLocks noChangeArrowheads="1"/>
          </p:cNvSpPr>
          <p:nvPr/>
        </p:nvSpPr>
        <p:spPr bwMode="auto">
          <a:xfrm>
            <a:off x="333375" y="2217739"/>
            <a:ext cx="3367088" cy="4305300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a typeface="ＭＳ Ｐゴシック" pitchFamily="50" charset="-128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73029" y="828677"/>
            <a:ext cx="9070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defTabSz="987425">
              <a:buClr>
                <a:schemeClr val="folHlink"/>
              </a:buClr>
              <a:buFont typeface="Wingdings" pitchFamily="2" charset="2"/>
              <a:buChar char="n"/>
            </a:pPr>
            <a:r>
              <a:rPr lang="ru-RU" sz="1600" dirty="0"/>
              <a:t>Упрощение структуры </a:t>
            </a:r>
            <a:r>
              <a:rPr lang="ru-RU" sz="1600" dirty="0" smtClean="0"/>
              <a:t>сети с </a:t>
            </a:r>
            <a:r>
              <a:rPr lang="ru-RU" sz="1600" dirty="0"/>
              <a:t>помощью виртуальных сетевых </a:t>
            </a:r>
            <a:r>
              <a:rPr lang="ru-RU" sz="1600" dirty="0" smtClean="0"/>
              <a:t>ресурсов </a:t>
            </a:r>
            <a:r>
              <a:rPr lang="ru-RU" sz="1600" dirty="0"/>
              <a:t>и обеспечение динамической оптимизации </a:t>
            </a:r>
            <a:r>
              <a:rPr lang="ru-RU" sz="1600" dirty="0" smtClean="0"/>
              <a:t>этих ресурсов </a:t>
            </a:r>
            <a:r>
              <a:rPr lang="ru-RU" sz="1600" dirty="0"/>
              <a:t>с помощью централизованного конфигурирования и управление сетью</a:t>
            </a:r>
            <a:r>
              <a:rPr lang="en-US" altLang="ja-JP" sz="1600" dirty="0" smtClean="0"/>
              <a:t>.</a:t>
            </a:r>
            <a:endParaRPr lang="en-US" altLang="ja-JP" sz="1600" dirty="0"/>
          </a:p>
        </p:txBody>
      </p:sp>
      <p:sp>
        <p:nvSpPr>
          <p:cNvPr id="15365" name="Rectangle 2944"/>
          <p:cNvSpPr>
            <a:spLocks noChangeArrowheads="1"/>
          </p:cNvSpPr>
          <p:nvPr/>
        </p:nvSpPr>
        <p:spPr bwMode="auto">
          <a:xfrm>
            <a:off x="539750" y="2039939"/>
            <a:ext cx="2933700" cy="380480"/>
          </a:xfrm>
          <a:prstGeom prst="rect">
            <a:avLst/>
          </a:prstGeom>
          <a:solidFill>
            <a:srgbClr val="6699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2000" dirty="0" smtClean="0">
                <a:solidFill>
                  <a:schemeClr val="bg1"/>
                </a:solidFill>
                <a:ea typeface="ＭＳ Ｐゴシック" pitchFamily="50" charset="-128"/>
              </a:rPr>
              <a:t>Обычная сеть</a:t>
            </a:r>
            <a:endParaRPr lang="en-US" altLang="ja-JP" sz="32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grpSp>
        <p:nvGrpSpPr>
          <p:cNvPr id="520198" name="AutoShape 2938"/>
          <p:cNvGrpSpPr>
            <a:grpSpLocks/>
          </p:cNvGrpSpPr>
          <p:nvPr/>
        </p:nvGrpSpPr>
        <p:grpSpPr bwMode="auto">
          <a:xfrm rot="-549015">
            <a:off x="4332288" y="3706815"/>
            <a:ext cx="3865562" cy="2600325"/>
            <a:chOff x="3302" y="2319"/>
            <a:chExt cx="2681" cy="1375"/>
          </a:xfrm>
        </p:grpSpPr>
        <p:pic>
          <p:nvPicPr>
            <p:cNvPr id="520199" name="AutoShape 293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02" y="2319"/>
              <a:ext cx="2681" cy="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824" name="Text Box 5"/>
            <p:cNvSpPr txBox="1">
              <a:spLocks noChangeArrowheads="1"/>
            </p:cNvSpPr>
            <p:nvPr/>
          </p:nvSpPr>
          <p:spPr bwMode="auto">
            <a:xfrm rot="-4799220">
              <a:off x="4883" y="2121"/>
              <a:ext cx="692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ru-RU" sz="2000">
                <a:ea typeface="ＭＳ Ｐゴシック" pitchFamily="50" charset="-128"/>
              </a:endParaRPr>
            </a:p>
          </p:txBody>
        </p:sp>
      </p:grpSp>
      <p:sp>
        <p:nvSpPr>
          <p:cNvPr id="15475" name="AutoShape 2941"/>
          <p:cNvSpPr>
            <a:spLocks noChangeArrowheads="1"/>
          </p:cNvSpPr>
          <p:nvPr/>
        </p:nvSpPr>
        <p:spPr bwMode="auto">
          <a:xfrm>
            <a:off x="4089400" y="2193928"/>
            <a:ext cx="4814888" cy="4289425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a typeface="ＭＳ Ｐゴシック" pitchFamily="50" charset="-128"/>
            </a:endParaRPr>
          </a:p>
        </p:txBody>
      </p:sp>
      <p:sp>
        <p:nvSpPr>
          <p:cNvPr id="15476" name="Rectangle 2945"/>
          <p:cNvSpPr>
            <a:spLocks noChangeArrowheads="1"/>
          </p:cNvSpPr>
          <p:nvPr/>
        </p:nvSpPr>
        <p:spPr bwMode="auto">
          <a:xfrm>
            <a:off x="4787900" y="2060575"/>
            <a:ext cx="3455988" cy="38048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  <a:ea typeface="ＭＳ Ｐゴシック" pitchFamily="50" charset="-128"/>
              </a:rPr>
              <a:t>SDN</a:t>
            </a:r>
            <a:endParaRPr lang="en-US" altLang="ja-JP" sz="32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42" name="AutoShape 3010"/>
          <p:cNvSpPr>
            <a:spLocks noChangeArrowheads="1"/>
          </p:cNvSpPr>
          <p:nvPr/>
        </p:nvSpPr>
        <p:spPr bwMode="auto">
          <a:xfrm>
            <a:off x="6132517" y="4718053"/>
            <a:ext cx="1749425" cy="1052513"/>
          </a:xfrm>
          <a:prstGeom prst="roundRect">
            <a:avLst>
              <a:gd name="adj" fmla="val 5681"/>
            </a:avLst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b"/>
          <a:lstStyle/>
          <a:p>
            <a:pPr>
              <a:lnSpc>
                <a:spcPct val="70000"/>
              </a:lnSpc>
              <a:defRPr/>
            </a:pPr>
            <a:r>
              <a:rPr lang="en-US" altLang="ja-JP" sz="900">
                <a:solidFill>
                  <a:srgbClr val="4D4D4D"/>
                </a:solidFill>
                <a:latin typeface="+mj-lt"/>
              </a:rPr>
              <a:t>Virtual Machine</a:t>
            </a:r>
          </a:p>
        </p:txBody>
      </p:sp>
      <p:sp>
        <p:nvSpPr>
          <p:cNvPr id="15478" name="Line 2845"/>
          <p:cNvSpPr>
            <a:spLocks noChangeShapeType="1"/>
          </p:cNvSpPr>
          <p:nvPr/>
        </p:nvSpPr>
        <p:spPr bwMode="auto">
          <a:xfrm flipH="1">
            <a:off x="5372100" y="3267076"/>
            <a:ext cx="6350" cy="11509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79" name="Line 2846"/>
          <p:cNvSpPr>
            <a:spLocks noChangeShapeType="1"/>
          </p:cNvSpPr>
          <p:nvPr/>
        </p:nvSpPr>
        <p:spPr bwMode="auto">
          <a:xfrm flipH="1">
            <a:off x="5300663" y="3729040"/>
            <a:ext cx="1433512" cy="695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0" name="Line 2848"/>
          <p:cNvSpPr>
            <a:spLocks noChangeShapeType="1"/>
          </p:cNvSpPr>
          <p:nvPr/>
        </p:nvSpPr>
        <p:spPr bwMode="auto">
          <a:xfrm flipH="1" flipV="1">
            <a:off x="5300663" y="3771903"/>
            <a:ext cx="1433512" cy="652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1" name="Line 2849"/>
          <p:cNvSpPr>
            <a:spLocks noChangeShapeType="1"/>
          </p:cNvSpPr>
          <p:nvPr/>
        </p:nvSpPr>
        <p:spPr bwMode="auto">
          <a:xfrm flipH="1">
            <a:off x="5586417" y="3767139"/>
            <a:ext cx="860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2" name="Line 2850"/>
          <p:cNvSpPr>
            <a:spLocks noChangeShapeType="1"/>
          </p:cNvSpPr>
          <p:nvPr/>
        </p:nvSpPr>
        <p:spPr bwMode="auto">
          <a:xfrm flipH="1">
            <a:off x="5497517" y="4418013"/>
            <a:ext cx="1076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3" name="Text Box 2932"/>
          <p:cNvSpPr txBox="1">
            <a:spLocks noChangeArrowheads="1"/>
          </p:cNvSpPr>
          <p:nvPr/>
        </p:nvSpPr>
        <p:spPr bwMode="auto">
          <a:xfrm>
            <a:off x="4557717" y="3363916"/>
            <a:ext cx="36411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/>
              <a:t>SDN </a:t>
            </a:r>
            <a:r>
              <a:rPr lang="ru-RU" altLang="ja-JP" sz="1400" dirty="0" smtClean="0"/>
              <a:t>коммутатор</a:t>
            </a:r>
            <a:endParaRPr lang="en-US" altLang="ja-JP" sz="1400" dirty="0"/>
          </a:p>
        </p:txBody>
      </p:sp>
      <p:sp>
        <p:nvSpPr>
          <p:cNvPr id="15484" name="Line 2844"/>
          <p:cNvSpPr>
            <a:spLocks noChangeShapeType="1"/>
          </p:cNvSpPr>
          <p:nvPr/>
        </p:nvSpPr>
        <p:spPr bwMode="auto">
          <a:xfrm>
            <a:off x="6715129" y="3227390"/>
            <a:ext cx="22225" cy="1257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5" name="Line 3006"/>
          <p:cNvSpPr>
            <a:spLocks noChangeShapeType="1"/>
          </p:cNvSpPr>
          <p:nvPr/>
        </p:nvSpPr>
        <p:spPr bwMode="auto">
          <a:xfrm flipH="1">
            <a:off x="5268913" y="4418016"/>
            <a:ext cx="0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6" name="Line 3007"/>
          <p:cNvSpPr>
            <a:spLocks noChangeShapeType="1"/>
          </p:cNvSpPr>
          <p:nvPr/>
        </p:nvSpPr>
        <p:spPr bwMode="auto">
          <a:xfrm>
            <a:off x="6746875" y="4418016"/>
            <a:ext cx="0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2" name="AutoShape 3010"/>
          <p:cNvSpPr>
            <a:spLocks noChangeArrowheads="1"/>
          </p:cNvSpPr>
          <p:nvPr/>
        </p:nvSpPr>
        <p:spPr bwMode="auto">
          <a:xfrm>
            <a:off x="4222750" y="4718053"/>
            <a:ext cx="1765300" cy="1052513"/>
          </a:xfrm>
          <a:prstGeom prst="roundRect">
            <a:avLst>
              <a:gd name="adj" fmla="val 5681"/>
            </a:avLst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b"/>
          <a:lstStyle/>
          <a:p>
            <a:pPr>
              <a:lnSpc>
                <a:spcPct val="70000"/>
              </a:lnSpc>
              <a:defRPr/>
            </a:pPr>
            <a:r>
              <a:rPr lang="en-US" altLang="ja-JP" sz="900">
                <a:solidFill>
                  <a:srgbClr val="4D4D4D"/>
                </a:solidFill>
                <a:latin typeface="+mj-lt"/>
              </a:rPr>
              <a:t>Virtual Machine</a:t>
            </a:r>
          </a:p>
        </p:txBody>
      </p:sp>
      <p:sp>
        <p:nvSpPr>
          <p:cNvPr id="15488" name="Rectangle 3011"/>
          <p:cNvSpPr>
            <a:spLocks noChangeArrowheads="1"/>
          </p:cNvSpPr>
          <p:nvPr/>
        </p:nvSpPr>
        <p:spPr bwMode="auto">
          <a:xfrm>
            <a:off x="4294188" y="5380039"/>
            <a:ext cx="760412" cy="195263"/>
          </a:xfrm>
          <a:prstGeom prst="rect">
            <a:avLst/>
          </a:prstGeom>
          <a:solidFill>
            <a:srgbClr val="C0C0C0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ja-JP" sz="900">
                <a:solidFill>
                  <a:srgbClr val="1C1C1C"/>
                </a:solidFill>
                <a:latin typeface="+mj-lt"/>
              </a:rPr>
              <a:t>OS</a:t>
            </a:r>
          </a:p>
        </p:txBody>
      </p:sp>
      <p:sp>
        <p:nvSpPr>
          <p:cNvPr id="15489" name="Rectangle 3012"/>
          <p:cNvSpPr>
            <a:spLocks noChangeArrowheads="1"/>
          </p:cNvSpPr>
          <p:nvPr/>
        </p:nvSpPr>
        <p:spPr bwMode="auto">
          <a:xfrm>
            <a:off x="4294188" y="5054601"/>
            <a:ext cx="760412" cy="323851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accent2"/>
              </a:gs>
            </a:gsLst>
            <a:lin ang="5400000" scaled="1"/>
          </a:gra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18000" tIns="118800" rIns="18000" bIns="118800" anchor="ctr"/>
          <a:lstStyle/>
          <a:p>
            <a:pPr>
              <a:lnSpc>
                <a:spcPct val="90000"/>
              </a:lnSpc>
              <a:defRPr/>
            </a:pPr>
            <a:r>
              <a:rPr lang="en-US" altLang="ja-JP" sz="900">
                <a:solidFill>
                  <a:schemeClr val="bg1"/>
                </a:solidFill>
                <a:latin typeface="+mj-lt"/>
              </a:rPr>
              <a:t>Load 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900">
                <a:solidFill>
                  <a:schemeClr val="bg1"/>
                </a:solidFill>
                <a:latin typeface="+mj-lt"/>
              </a:rPr>
              <a:t>Balancer</a:t>
            </a:r>
          </a:p>
        </p:txBody>
      </p:sp>
      <p:sp>
        <p:nvSpPr>
          <p:cNvPr id="21" name="AutoShape 2929"/>
          <p:cNvSpPr>
            <a:spLocks noChangeArrowheads="1"/>
          </p:cNvSpPr>
          <p:nvPr/>
        </p:nvSpPr>
        <p:spPr bwMode="auto">
          <a:xfrm>
            <a:off x="6191250" y="4751389"/>
            <a:ext cx="1593850" cy="19367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>
            <a:solidFill>
              <a:srgbClr val="99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>
                <a:solidFill>
                  <a:schemeClr val="bg1"/>
                </a:solidFill>
                <a:latin typeface="+mj-lt"/>
              </a:rPr>
              <a:t>vSwitch</a:t>
            </a:r>
          </a:p>
        </p:txBody>
      </p:sp>
      <p:pic>
        <p:nvPicPr>
          <p:cNvPr id="520217" name="Picture 2445" descr="S3630-48T2XW_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54" y="3703640"/>
            <a:ext cx="938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18" name="Picture 2446" descr="S3630-48T2XW_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150" y="3663953"/>
            <a:ext cx="939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19" name="Picture 2842" descr="S3630-48T2XW_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54" y="4354513"/>
            <a:ext cx="93821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20" name="Picture 2843" descr="S3630-48T2XW_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150" y="4354513"/>
            <a:ext cx="939800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929"/>
          <p:cNvSpPr>
            <a:spLocks noChangeArrowheads="1"/>
          </p:cNvSpPr>
          <p:nvPr/>
        </p:nvSpPr>
        <p:spPr bwMode="auto">
          <a:xfrm>
            <a:off x="4338638" y="4751388"/>
            <a:ext cx="1433512" cy="163512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>
            <a:solidFill>
              <a:srgbClr val="99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 dirty="0" err="1">
                <a:solidFill>
                  <a:schemeClr val="bg1"/>
                </a:solidFill>
                <a:latin typeface="+mj-lt"/>
              </a:rPr>
              <a:t>vSwitch</a:t>
            </a:r>
            <a:endParaRPr lang="en-US" altLang="ja-JP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496" name="Rectangle 3011"/>
          <p:cNvSpPr>
            <a:spLocks noChangeArrowheads="1"/>
          </p:cNvSpPr>
          <p:nvPr/>
        </p:nvSpPr>
        <p:spPr bwMode="auto">
          <a:xfrm>
            <a:off x="5124450" y="5380039"/>
            <a:ext cx="762000" cy="195263"/>
          </a:xfrm>
          <a:prstGeom prst="rect">
            <a:avLst/>
          </a:prstGeom>
          <a:solidFill>
            <a:srgbClr val="C0C0C0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ja-JP" sz="900">
                <a:solidFill>
                  <a:srgbClr val="1C1C1C"/>
                </a:solidFill>
                <a:latin typeface="+mj-lt"/>
              </a:rPr>
              <a:t>OS</a:t>
            </a:r>
          </a:p>
        </p:txBody>
      </p:sp>
      <p:sp>
        <p:nvSpPr>
          <p:cNvPr id="15497" name="Rectangle 3012"/>
          <p:cNvSpPr>
            <a:spLocks noChangeArrowheads="1"/>
          </p:cNvSpPr>
          <p:nvPr/>
        </p:nvSpPr>
        <p:spPr bwMode="auto">
          <a:xfrm>
            <a:off x="5124450" y="5054601"/>
            <a:ext cx="762000" cy="323851"/>
          </a:xfrm>
          <a:prstGeom prst="rect">
            <a:avLst/>
          </a:prstGeom>
          <a:gradFill rotWithShape="1">
            <a:gsLst>
              <a:gs pos="0">
                <a:srgbClr val="FF3333"/>
              </a:gs>
              <a:gs pos="100000">
                <a:srgbClr val="800000"/>
              </a:gs>
            </a:gsLst>
            <a:lin ang="5400000" scaled="1"/>
          </a:gra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18000" tIns="118800" rIns="18000" bIns="118800" anchor="ctr"/>
          <a:lstStyle/>
          <a:p>
            <a:pPr>
              <a:lnSpc>
                <a:spcPct val="90000"/>
              </a:lnSpc>
              <a:defRPr/>
            </a:pPr>
            <a:r>
              <a:rPr lang="en-US" altLang="ja-JP" sz="900">
                <a:solidFill>
                  <a:schemeClr val="bg1"/>
                </a:solidFill>
                <a:latin typeface="+mj-lt"/>
              </a:rPr>
              <a:t>Fire Wall</a:t>
            </a:r>
          </a:p>
        </p:txBody>
      </p:sp>
      <p:sp>
        <p:nvSpPr>
          <p:cNvPr id="15498" name="AutoShape 3004"/>
          <p:cNvSpPr>
            <a:spLocks noChangeArrowheads="1"/>
          </p:cNvSpPr>
          <p:nvPr/>
        </p:nvSpPr>
        <p:spPr bwMode="auto">
          <a:xfrm>
            <a:off x="4187829" y="4654553"/>
            <a:ext cx="4492625" cy="1712913"/>
          </a:xfrm>
          <a:prstGeom prst="roundRect">
            <a:avLst>
              <a:gd name="adj" fmla="val 4653"/>
            </a:avLst>
          </a:prstGeom>
          <a:noFill/>
          <a:ln w="50800">
            <a:solidFill>
              <a:srgbClr val="A3E1C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a typeface="ＭＳ Ｐゴシック" pitchFamily="50" charset="-128"/>
            </a:endParaRPr>
          </a:p>
        </p:txBody>
      </p:sp>
      <p:sp>
        <p:nvSpPr>
          <p:cNvPr id="15499" name="AutoShape 3005"/>
          <p:cNvSpPr>
            <a:spLocks noChangeArrowheads="1"/>
          </p:cNvSpPr>
          <p:nvPr/>
        </p:nvSpPr>
        <p:spPr bwMode="auto">
          <a:xfrm>
            <a:off x="4198942" y="3390903"/>
            <a:ext cx="4459287" cy="1196975"/>
          </a:xfrm>
          <a:prstGeom prst="roundRect">
            <a:avLst>
              <a:gd name="adj" fmla="val 10468"/>
            </a:avLst>
          </a:prstGeom>
          <a:noFill/>
          <a:ln w="508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a typeface="ＭＳ Ｐゴシック" pitchFamily="50" charset="-128"/>
            </a:endParaRPr>
          </a:p>
        </p:txBody>
      </p:sp>
      <p:pic>
        <p:nvPicPr>
          <p:cNvPr id="520226" name="Picture 2447" descr="r120a-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7954" y="3105151"/>
            <a:ext cx="860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0227" name="Group 361"/>
          <p:cNvGrpSpPr>
            <a:grpSpLocks/>
          </p:cNvGrpSpPr>
          <p:nvPr/>
        </p:nvGrpSpPr>
        <p:grpSpPr bwMode="auto">
          <a:xfrm>
            <a:off x="5046667" y="3094040"/>
            <a:ext cx="1881187" cy="204787"/>
            <a:chOff x="459" y="2541"/>
            <a:chExt cx="1302" cy="129"/>
          </a:xfrm>
        </p:grpSpPr>
        <p:sp>
          <p:nvSpPr>
            <p:cNvPr id="15810" name="Freeform 362"/>
            <p:cNvSpPr>
              <a:spLocks/>
            </p:cNvSpPr>
            <p:nvPr/>
          </p:nvSpPr>
          <p:spPr bwMode="auto">
            <a:xfrm>
              <a:off x="459" y="2541"/>
              <a:ext cx="1302" cy="129"/>
            </a:xfrm>
            <a:custGeom>
              <a:avLst/>
              <a:gdLst>
                <a:gd name="T0" fmla="*/ 14 w 10849"/>
                <a:gd name="T1" fmla="*/ 5 h 1167"/>
                <a:gd name="T2" fmla="*/ 0 w 10849"/>
                <a:gd name="T3" fmla="*/ 7 h 1167"/>
                <a:gd name="T4" fmla="*/ 8 w 10849"/>
                <a:gd name="T5" fmla="*/ 8 h 1167"/>
                <a:gd name="T6" fmla="*/ 8 w 10849"/>
                <a:gd name="T7" fmla="*/ 8 h 1167"/>
                <a:gd name="T8" fmla="*/ 3 w 10849"/>
                <a:gd name="T9" fmla="*/ 10 h 1167"/>
                <a:gd name="T10" fmla="*/ 19 w 10849"/>
                <a:gd name="T11" fmla="*/ 12 h 1167"/>
                <a:gd name="T12" fmla="*/ 21 w 10849"/>
                <a:gd name="T13" fmla="*/ 12 h 1167"/>
                <a:gd name="T14" fmla="*/ 21 w 10849"/>
                <a:gd name="T15" fmla="*/ 12 h 1167"/>
                <a:gd name="T16" fmla="*/ 45 w 10849"/>
                <a:gd name="T17" fmla="*/ 13 h 1167"/>
                <a:gd name="T18" fmla="*/ 60 w 10849"/>
                <a:gd name="T19" fmla="*/ 13 h 1167"/>
                <a:gd name="T20" fmla="*/ 60 w 10849"/>
                <a:gd name="T21" fmla="*/ 13 h 1167"/>
                <a:gd name="T22" fmla="*/ 80 w 10849"/>
                <a:gd name="T23" fmla="*/ 14 h 1167"/>
                <a:gd name="T24" fmla="*/ 103 w 10849"/>
                <a:gd name="T25" fmla="*/ 12 h 1167"/>
                <a:gd name="T26" fmla="*/ 103 w 10849"/>
                <a:gd name="T27" fmla="*/ 12 h 1167"/>
                <a:gd name="T28" fmla="*/ 114 w 10849"/>
                <a:gd name="T29" fmla="*/ 12 h 1167"/>
                <a:gd name="T30" fmla="*/ 135 w 10849"/>
                <a:gd name="T31" fmla="*/ 10 h 1167"/>
                <a:gd name="T32" fmla="*/ 135 w 10849"/>
                <a:gd name="T33" fmla="*/ 10 h 1167"/>
                <a:gd name="T34" fmla="*/ 156 w 10849"/>
                <a:gd name="T35" fmla="*/ 7 h 1167"/>
                <a:gd name="T36" fmla="*/ 151 w 10849"/>
                <a:gd name="T37" fmla="*/ 5 h 1167"/>
                <a:gd name="T38" fmla="*/ 151 w 10849"/>
                <a:gd name="T39" fmla="*/ 5 h 1167"/>
                <a:gd name="T40" fmla="*/ 153 w 10849"/>
                <a:gd name="T41" fmla="*/ 4 h 1167"/>
                <a:gd name="T42" fmla="*/ 138 w 10849"/>
                <a:gd name="T43" fmla="*/ 2 h 1167"/>
                <a:gd name="T44" fmla="*/ 138 w 10849"/>
                <a:gd name="T45" fmla="*/ 2 h 1167"/>
                <a:gd name="T46" fmla="*/ 121 w 10849"/>
                <a:gd name="T47" fmla="*/ 0 h 1167"/>
                <a:gd name="T48" fmla="*/ 108 w 10849"/>
                <a:gd name="T49" fmla="*/ 1 h 1167"/>
                <a:gd name="T50" fmla="*/ 108 w 10849"/>
                <a:gd name="T51" fmla="*/ 1 h 1167"/>
                <a:gd name="T52" fmla="*/ 95 w 10849"/>
                <a:gd name="T53" fmla="*/ 0 h 1167"/>
                <a:gd name="T54" fmla="*/ 81 w 10849"/>
                <a:gd name="T55" fmla="*/ 1 h 1167"/>
                <a:gd name="T56" fmla="*/ 81 w 10849"/>
                <a:gd name="T57" fmla="*/ 1 h 1167"/>
                <a:gd name="T58" fmla="*/ 68 w 10849"/>
                <a:gd name="T59" fmla="*/ 0 h 1167"/>
                <a:gd name="T60" fmla="*/ 51 w 10849"/>
                <a:gd name="T61" fmla="*/ 2 h 1167"/>
                <a:gd name="T62" fmla="*/ 51 w 10849"/>
                <a:gd name="T63" fmla="*/ 2 h 1167"/>
                <a:gd name="T64" fmla="*/ 38 w 10849"/>
                <a:gd name="T65" fmla="*/ 1 h 1167"/>
                <a:gd name="T66" fmla="*/ 14 w 10849"/>
                <a:gd name="T67" fmla="*/ 4 h 1167"/>
                <a:gd name="T68" fmla="*/ 14 w 10849"/>
                <a:gd name="T69" fmla="*/ 5 h 1167"/>
                <a:gd name="T70" fmla="*/ 14 w 10849"/>
                <a:gd name="T71" fmla="*/ 5 h 1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49"/>
                <a:gd name="T109" fmla="*/ 0 h 1167"/>
                <a:gd name="T110" fmla="*/ 10849 w 10849"/>
                <a:gd name="T111" fmla="*/ 1167 h 11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49" h="1167">
                  <a:moveTo>
                    <a:pt x="980" y="388"/>
                  </a:moveTo>
                  <a:cubicBezTo>
                    <a:pt x="423" y="397"/>
                    <a:pt x="1" y="466"/>
                    <a:pt x="1" y="548"/>
                  </a:cubicBezTo>
                  <a:cubicBezTo>
                    <a:pt x="0" y="605"/>
                    <a:pt x="206" y="658"/>
                    <a:pt x="540" y="687"/>
                  </a:cubicBezTo>
                  <a:lnTo>
                    <a:pt x="535" y="685"/>
                  </a:lnTo>
                  <a:cubicBezTo>
                    <a:pt x="345" y="714"/>
                    <a:pt x="239" y="753"/>
                    <a:pt x="239" y="794"/>
                  </a:cubicBezTo>
                  <a:cubicBezTo>
                    <a:pt x="239" y="882"/>
                    <a:pt x="730" y="954"/>
                    <a:pt x="1334" y="954"/>
                  </a:cubicBezTo>
                  <a:cubicBezTo>
                    <a:pt x="1377" y="954"/>
                    <a:pt x="1419" y="953"/>
                    <a:pt x="1462" y="953"/>
                  </a:cubicBezTo>
                  <a:lnTo>
                    <a:pt x="1456" y="954"/>
                  </a:lnTo>
                  <a:cubicBezTo>
                    <a:pt x="1802" y="1042"/>
                    <a:pt x="2444" y="1097"/>
                    <a:pt x="3139" y="1097"/>
                  </a:cubicBezTo>
                  <a:cubicBezTo>
                    <a:pt x="3490" y="1097"/>
                    <a:pt x="3836" y="1083"/>
                    <a:pt x="4137" y="1056"/>
                  </a:cubicBezTo>
                  <a:lnTo>
                    <a:pt x="4134" y="1056"/>
                  </a:lnTo>
                  <a:cubicBezTo>
                    <a:pt x="4449" y="1125"/>
                    <a:pt x="4978" y="1167"/>
                    <a:pt x="5544" y="1167"/>
                  </a:cubicBezTo>
                  <a:cubicBezTo>
                    <a:pt x="6291" y="1167"/>
                    <a:pt x="6951" y="1095"/>
                    <a:pt x="7167" y="990"/>
                  </a:cubicBezTo>
                  <a:lnTo>
                    <a:pt x="7169" y="992"/>
                  </a:lnTo>
                  <a:cubicBezTo>
                    <a:pt x="7400" y="1013"/>
                    <a:pt x="7666" y="1024"/>
                    <a:pt x="7938" y="1024"/>
                  </a:cubicBezTo>
                  <a:cubicBezTo>
                    <a:pt x="8736" y="1024"/>
                    <a:pt x="9385" y="930"/>
                    <a:pt x="9391" y="813"/>
                  </a:cubicBezTo>
                  <a:lnTo>
                    <a:pt x="9389" y="813"/>
                  </a:lnTo>
                  <a:cubicBezTo>
                    <a:pt x="10226" y="795"/>
                    <a:pt x="10849" y="690"/>
                    <a:pt x="10849" y="566"/>
                  </a:cubicBezTo>
                  <a:cubicBezTo>
                    <a:pt x="10849" y="511"/>
                    <a:pt x="10725" y="458"/>
                    <a:pt x="10497" y="414"/>
                  </a:cubicBezTo>
                  <a:lnTo>
                    <a:pt x="10494" y="414"/>
                  </a:lnTo>
                  <a:cubicBezTo>
                    <a:pt x="10565" y="390"/>
                    <a:pt x="10602" y="363"/>
                    <a:pt x="10602" y="337"/>
                  </a:cubicBezTo>
                  <a:cubicBezTo>
                    <a:pt x="10602" y="248"/>
                    <a:pt x="10197" y="171"/>
                    <a:pt x="9615" y="147"/>
                  </a:cubicBezTo>
                  <a:lnTo>
                    <a:pt x="9619" y="147"/>
                  </a:lnTo>
                  <a:cubicBezTo>
                    <a:pt x="9515" y="62"/>
                    <a:pt x="9009" y="0"/>
                    <a:pt x="8419" y="0"/>
                  </a:cubicBezTo>
                  <a:cubicBezTo>
                    <a:pt x="8060" y="0"/>
                    <a:pt x="7720" y="23"/>
                    <a:pt x="7488" y="63"/>
                  </a:cubicBezTo>
                  <a:lnTo>
                    <a:pt x="7490" y="64"/>
                  </a:lnTo>
                  <a:cubicBezTo>
                    <a:pt x="7283" y="24"/>
                    <a:pt x="6960" y="0"/>
                    <a:pt x="6618" y="0"/>
                  </a:cubicBezTo>
                  <a:cubicBezTo>
                    <a:pt x="6203" y="0"/>
                    <a:pt x="5823" y="35"/>
                    <a:pt x="5637" y="89"/>
                  </a:cubicBezTo>
                  <a:lnTo>
                    <a:pt x="5641" y="92"/>
                  </a:lnTo>
                  <a:cubicBezTo>
                    <a:pt x="5391" y="56"/>
                    <a:pt x="5053" y="36"/>
                    <a:pt x="4701" y="36"/>
                  </a:cubicBezTo>
                  <a:cubicBezTo>
                    <a:pt x="4206" y="36"/>
                    <a:pt x="3751" y="76"/>
                    <a:pt x="3519" y="140"/>
                  </a:cubicBezTo>
                  <a:lnTo>
                    <a:pt x="3514" y="141"/>
                  </a:lnTo>
                  <a:cubicBezTo>
                    <a:pt x="3254" y="119"/>
                    <a:pt x="2958" y="107"/>
                    <a:pt x="2657" y="107"/>
                  </a:cubicBezTo>
                  <a:cubicBezTo>
                    <a:pt x="1720" y="107"/>
                    <a:pt x="961" y="218"/>
                    <a:pt x="961" y="355"/>
                  </a:cubicBezTo>
                  <a:cubicBezTo>
                    <a:pt x="961" y="366"/>
                    <a:pt x="966" y="378"/>
                    <a:pt x="976" y="389"/>
                  </a:cubicBezTo>
                  <a:lnTo>
                    <a:pt x="980" y="38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1" name="Freeform 363"/>
            <p:cNvSpPr>
              <a:spLocks/>
            </p:cNvSpPr>
            <p:nvPr/>
          </p:nvSpPr>
          <p:spPr bwMode="auto">
            <a:xfrm>
              <a:off x="459" y="2541"/>
              <a:ext cx="1302" cy="129"/>
            </a:xfrm>
            <a:custGeom>
              <a:avLst/>
              <a:gdLst>
                <a:gd name="T0" fmla="*/ 14 w 10849"/>
                <a:gd name="T1" fmla="*/ 5 h 1167"/>
                <a:gd name="T2" fmla="*/ 0 w 10849"/>
                <a:gd name="T3" fmla="*/ 7 h 1167"/>
                <a:gd name="T4" fmla="*/ 8 w 10849"/>
                <a:gd name="T5" fmla="*/ 8 h 1167"/>
                <a:gd name="T6" fmla="*/ 8 w 10849"/>
                <a:gd name="T7" fmla="*/ 8 h 1167"/>
                <a:gd name="T8" fmla="*/ 3 w 10849"/>
                <a:gd name="T9" fmla="*/ 10 h 1167"/>
                <a:gd name="T10" fmla="*/ 19 w 10849"/>
                <a:gd name="T11" fmla="*/ 12 h 1167"/>
                <a:gd name="T12" fmla="*/ 21 w 10849"/>
                <a:gd name="T13" fmla="*/ 12 h 1167"/>
                <a:gd name="T14" fmla="*/ 21 w 10849"/>
                <a:gd name="T15" fmla="*/ 12 h 1167"/>
                <a:gd name="T16" fmla="*/ 45 w 10849"/>
                <a:gd name="T17" fmla="*/ 13 h 1167"/>
                <a:gd name="T18" fmla="*/ 60 w 10849"/>
                <a:gd name="T19" fmla="*/ 13 h 1167"/>
                <a:gd name="T20" fmla="*/ 60 w 10849"/>
                <a:gd name="T21" fmla="*/ 13 h 1167"/>
                <a:gd name="T22" fmla="*/ 80 w 10849"/>
                <a:gd name="T23" fmla="*/ 14 h 1167"/>
                <a:gd name="T24" fmla="*/ 103 w 10849"/>
                <a:gd name="T25" fmla="*/ 12 h 1167"/>
                <a:gd name="T26" fmla="*/ 103 w 10849"/>
                <a:gd name="T27" fmla="*/ 12 h 1167"/>
                <a:gd name="T28" fmla="*/ 114 w 10849"/>
                <a:gd name="T29" fmla="*/ 12 h 1167"/>
                <a:gd name="T30" fmla="*/ 135 w 10849"/>
                <a:gd name="T31" fmla="*/ 10 h 1167"/>
                <a:gd name="T32" fmla="*/ 135 w 10849"/>
                <a:gd name="T33" fmla="*/ 10 h 1167"/>
                <a:gd name="T34" fmla="*/ 156 w 10849"/>
                <a:gd name="T35" fmla="*/ 7 h 1167"/>
                <a:gd name="T36" fmla="*/ 151 w 10849"/>
                <a:gd name="T37" fmla="*/ 5 h 1167"/>
                <a:gd name="T38" fmla="*/ 151 w 10849"/>
                <a:gd name="T39" fmla="*/ 5 h 1167"/>
                <a:gd name="T40" fmla="*/ 153 w 10849"/>
                <a:gd name="T41" fmla="*/ 4 h 1167"/>
                <a:gd name="T42" fmla="*/ 138 w 10849"/>
                <a:gd name="T43" fmla="*/ 2 h 1167"/>
                <a:gd name="T44" fmla="*/ 138 w 10849"/>
                <a:gd name="T45" fmla="*/ 2 h 1167"/>
                <a:gd name="T46" fmla="*/ 121 w 10849"/>
                <a:gd name="T47" fmla="*/ 0 h 1167"/>
                <a:gd name="T48" fmla="*/ 108 w 10849"/>
                <a:gd name="T49" fmla="*/ 1 h 1167"/>
                <a:gd name="T50" fmla="*/ 108 w 10849"/>
                <a:gd name="T51" fmla="*/ 1 h 1167"/>
                <a:gd name="T52" fmla="*/ 95 w 10849"/>
                <a:gd name="T53" fmla="*/ 0 h 1167"/>
                <a:gd name="T54" fmla="*/ 81 w 10849"/>
                <a:gd name="T55" fmla="*/ 1 h 1167"/>
                <a:gd name="T56" fmla="*/ 81 w 10849"/>
                <a:gd name="T57" fmla="*/ 1 h 1167"/>
                <a:gd name="T58" fmla="*/ 68 w 10849"/>
                <a:gd name="T59" fmla="*/ 0 h 1167"/>
                <a:gd name="T60" fmla="*/ 51 w 10849"/>
                <a:gd name="T61" fmla="*/ 2 h 1167"/>
                <a:gd name="T62" fmla="*/ 51 w 10849"/>
                <a:gd name="T63" fmla="*/ 2 h 1167"/>
                <a:gd name="T64" fmla="*/ 38 w 10849"/>
                <a:gd name="T65" fmla="*/ 1 h 1167"/>
                <a:gd name="T66" fmla="*/ 14 w 10849"/>
                <a:gd name="T67" fmla="*/ 4 h 1167"/>
                <a:gd name="T68" fmla="*/ 14 w 10849"/>
                <a:gd name="T69" fmla="*/ 5 h 1167"/>
                <a:gd name="T70" fmla="*/ 14 w 10849"/>
                <a:gd name="T71" fmla="*/ 5 h 1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49"/>
                <a:gd name="T109" fmla="*/ 0 h 1167"/>
                <a:gd name="T110" fmla="*/ 10849 w 10849"/>
                <a:gd name="T111" fmla="*/ 1167 h 11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49" h="1167">
                  <a:moveTo>
                    <a:pt x="980" y="388"/>
                  </a:moveTo>
                  <a:cubicBezTo>
                    <a:pt x="423" y="397"/>
                    <a:pt x="1" y="466"/>
                    <a:pt x="1" y="548"/>
                  </a:cubicBezTo>
                  <a:cubicBezTo>
                    <a:pt x="0" y="605"/>
                    <a:pt x="206" y="658"/>
                    <a:pt x="540" y="687"/>
                  </a:cubicBezTo>
                  <a:lnTo>
                    <a:pt x="535" y="685"/>
                  </a:lnTo>
                  <a:cubicBezTo>
                    <a:pt x="345" y="714"/>
                    <a:pt x="239" y="753"/>
                    <a:pt x="239" y="794"/>
                  </a:cubicBezTo>
                  <a:cubicBezTo>
                    <a:pt x="239" y="882"/>
                    <a:pt x="730" y="954"/>
                    <a:pt x="1334" y="954"/>
                  </a:cubicBezTo>
                  <a:cubicBezTo>
                    <a:pt x="1377" y="954"/>
                    <a:pt x="1419" y="953"/>
                    <a:pt x="1462" y="953"/>
                  </a:cubicBezTo>
                  <a:lnTo>
                    <a:pt x="1456" y="954"/>
                  </a:lnTo>
                  <a:cubicBezTo>
                    <a:pt x="1802" y="1042"/>
                    <a:pt x="2444" y="1097"/>
                    <a:pt x="3139" y="1097"/>
                  </a:cubicBezTo>
                  <a:cubicBezTo>
                    <a:pt x="3490" y="1097"/>
                    <a:pt x="3836" y="1083"/>
                    <a:pt x="4137" y="1056"/>
                  </a:cubicBezTo>
                  <a:lnTo>
                    <a:pt x="4134" y="1056"/>
                  </a:lnTo>
                  <a:cubicBezTo>
                    <a:pt x="4449" y="1125"/>
                    <a:pt x="4978" y="1167"/>
                    <a:pt x="5544" y="1167"/>
                  </a:cubicBezTo>
                  <a:cubicBezTo>
                    <a:pt x="6291" y="1167"/>
                    <a:pt x="6951" y="1095"/>
                    <a:pt x="7167" y="990"/>
                  </a:cubicBezTo>
                  <a:lnTo>
                    <a:pt x="7169" y="992"/>
                  </a:lnTo>
                  <a:cubicBezTo>
                    <a:pt x="7400" y="1013"/>
                    <a:pt x="7666" y="1024"/>
                    <a:pt x="7938" y="1024"/>
                  </a:cubicBezTo>
                  <a:cubicBezTo>
                    <a:pt x="8736" y="1024"/>
                    <a:pt x="9385" y="930"/>
                    <a:pt x="9391" y="813"/>
                  </a:cubicBezTo>
                  <a:lnTo>
                    <a:pt x="9389" y="813"/>
                  </a:lnTo>
                  <a:cubicBezTo>
                    <a:pt x="10226" y="795"/>
                    <a:pt x="10849" y="690"/>
                    <a:pt x="10849" y="566"/>
                  </a:cubicBezTo>
                  <a:cubicBezTo>
                    <a:pt x="10849" y="511"/>
                    <a:pt x="10725" y="458"/>
                    <a:pt x="10497" y="414"/>
                  </a:cubicBezTo>
                  <a:lnTo>
                    <a:pt x="10494" y="414"/>
                  </a:lnTo>
                  <a:cubicBezTo>
                    <a:pt x="10565" y="390"/>
                    <a:pt x="10602" y="363"/>
                    <a:pt x="10602" y="337"/>
                  </a:cubicBezTo>
                  <a:cubicBezTo>
                    <a:pt x="10602" y="248"/>
                    <a:pt x="10197" y="171"/>
                    <a:pt x="9615" y="147"/>
                  </a:cubicBezTo>
                  <a:lnTo>
                    <a:pt x="9619" y="147"/>
                  </a:lnTo>
                  <a:cubicBezTo>
                    <a:pt x="9515" y="62"/>
                    <a:pt x="9009" y="0"/>
                    <a:pt x="8419" y="0"/>
                  </a:cubicBezTo>
                  <a:cubicBezTo>
                    <a:pt x="8060" y="0"/>
                    <a:pt x="7720" y="23"/>
                    <a:pt x="7488" y="63"/>
                  </a:cubicBezTo>
                  <a:lnTo>
                    <a:pt x="7490" y="64"/>
                  </a:lnTo>
                  <a:cubicBezTo>
                    <a:pt x="7283" y="24"/>
                    <a:pt x="6960" y="0"/>
                    <a:pt x="6618" y="0"/>
                  </a:cubicBezTo>
                  <a:cubicBezTo>
                    <a:pt x="6203" y="0"/>
                    <a:pt x="5823" y="35"/>
                    <a:pt x="5637" y="89"/>
                  </a:cubicBezTo>
                  <a:lnTo>
                    <a:pt x="5641" y="92"/>
                  </a:lnTo>
                  <a:cubicBezTo>
                    <a:pt x="5391" y="56"/>
                    <a:pt x="5053" y="36"/>
                    <a:pt x="4701" y="36"/>
                  </a:cubicBezTo>
                  <a:cubicBezTo>
                    <a:pt x="4206" y="36"/>
                    <a:pt x="3751" y="76"/>
                    <a:pt x="3519" y="140"/>
                  </a:cubicBezTo>
                  <a:lnTo>
                    <a:pt x="3514" y="141"/>
                  </a:lnTo>
                  <a:cubicBezTo>
                    <a:pt x="3254" y="119"/>
                    <a:pt x="2958" y="107"/>
                    <a:pt x="2657" y="107"/>
                  </a:cubicBezTo>
                  <a:cubicBezTo>
                    <a:pt x="1720" y="107"/>
                    <a:pt x="961" y="218"/>
                    <a:pt x="961" y="355"/>
                  </a:cubicBezTo>
                  <a:cubicBezTo>
                    <a:pt x="961" y="366"/>
                    <a:pt x="966" y="378"/>
                    <a:pt x="976" y="389"/>
                  </a:cubicBezTo>
                  <a:lnTo>
                    <a:pt x="980" y="388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2" name="Freeform 364"/>
            <p:cNvSpPr>
              <a:spLocks/>
            </p:cNvSpPr>
            <p:nvPr/>
          </p:nvSpPr>
          <p:spPr bwMode="auto">
            <a:xfrm>
              <a:off x="524" y="2617"/>
              <a:ext cx="76" cy="2"/>
            </a:xfrm>
            <a:custGeom>
              <a:avLst/>
              <a:gdLst>
                <a:gd name="T0" fmla="*/ 0 w 76"/>
                <a:gd name="T1" fmla="*/ 0 h 2"/>
                <a:gd name="T2" fmla="*/ 66 w 76"/>
                <a:gd name="T3" fmla="*/ 2 h 2"/>
                <a:gd name="T4" fmla="*/ 76 w 76"/>
                <a:gd name="T5" fmla="*/ 2 h 2"/>
                <a:gd name="T6" fmla="*/ 0 60000 65536"/>
                <a:gd name="T7" fmla="*/ 0 60000 65536"/>
                <a:gd name="T8" fmla="*/ 0 60000 65536"/>
                <a:gd name="T9" fmla="*/ 0 w 76"/>
                <a:gd name="T10" fmla="*/ 0 h 2"/>
                <a:gd name="T11" fmla="*/ 76 w 7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2">
                  <a:moveTo>
                    <a:pt x="0" y="0"/>
                  </a:moveTo>
                  <a:cubicBezTo>
                    <a:pt x="20" y="1"/>
                    <a:pt x="43" y="2"/>
                    <a:pt x="66" y="2"/>
                  </a:cubicBezTo>
                  <a:cubicBezTo>
                    <a:pt x="70" y="2"/>
                    <a:pt x="73" y="2"/>
                    <a:pt x="76" y="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3" name="Freeform 365"/>
            <p:cNvSpPr>
              <a:spLocks/>
            </p:cNvSpPr>
            <p:nvPr/>
          </p:nvSpPr>
          <p:spPr bwMode="auto">
            <a:xfrm>
              <a:off x="635" y="2645"/>
              <a:ext cx="33" cy="1"/>
            </a:xfrm>
            <a:custGeom>
              <a:avLst/>
              <a:gdLst>
                <a:gd name="T0" fmla="*/ 0 w 33"/>
                <a:gd name="T1" fmla="*/ 1 h 1"/>
                <a:gd name="T2" fmla="*/ 33 w 33"/>
                <a:gd name="T3" fmla="*/ 0 h 1"/>
                <a:gd name="T4" fmla="*/ 0 60000 65536"/>
                <a:gd name="T5" fmla="*/ 0 60000 65536"/>
                <a:gd name="T6" fmla="*/ 0 w 33"/>
                <a:gd name="T7" fmla="*/ 0 h 1"/>
                <a:gd name="T8" fmla="*/ 33 w 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1">
                  <a:moveTo>
                    <a:pt x="0" y="1"/>
                  </a:moveTo>
                  <a:cubicBezTo>
                    <a:pt x="11" y="1"/>
                    <a:pt x="22" y="1"/>
                    <a:pt x="33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4" name="Freeform 366"/>
            <p:cNvSpPr>
              <a:spLocks/>
            </p:cNvSpPr>
            <p:nvPr/>
          </p:nvSpPr>
          <p:spPr bwMode="auto">
            <a:xfrm>
              <a:off x="935" y="2652"/>
              <a:ext cx="20" cy="6"/>
            </a:xfrm>
            <a:custGeom>
              <a:avLst/>
              <a:gdLst>
                <a:gd name="T0" fmla="*/ 0 w 20"/>
                <a:gd name="T1" fmla="*/ 0 h 6"/>
                <a:gd name="T2" fmla="*/ 20 w 20"/>
                <a:gd name="T3" fmla="*/ 6 h 6"/>
                <a:gd name="T4" fmla="*/ 0 60000 65536"/>
                <a:gd name="T5" fmla="*/ 0 60000 65536"/>
                <a:gd name="T6" fmla="*/ 0 w 20"/>
                <a:gd name="T7" fmla="*/ 0 h 6"/>
                <a:gd name="T8" fmla="*/ 20 w 20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6">
                  <a:moveTo>
                    <a:pt x="0" y="0"/>
                  </a:moveTo>
                  <a:cubicBezTo>
                    <a:pt x="5" y="2"/>
                    <a:pt x="12" y="4"/>
                    <a:pt x="20" y="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5" name="Freeform 367"/>
            <p:cNvSpPr>
              <a:spLocks/>
            </p:cNvSpPr>
            <p:nvPr/>
          </p:nvSpPr>
          <p:spPr bwMode="auto">
            <a:xfrm>
              <a:off x="1319" y="2645"/>
              <a:ext cx="8" cy="5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60000 65536"/>
                <a:gd name="T5" fmla="*/ 0 60000 65536"/>
                <a:gd name="T6" fmla="*/ 0 w 8"/>
                <a:gd name="T7" fmla="*/ 0 h 5"/>
                <a:gd name="T8" fmla="*/ 8 w 8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5">
                  <a:moveTo>
                    <a:pt x="0" y="5"/>
                  </a:moveTo>
                  <a:cubicBezTo>
                    <a:pt x="4" y="3"/>
                    <a:pt x="7" y="2"/>
                    <a:pt x="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6" name="Freeform 368"/>
            <p:cNvSpPr>
              <a:spLocks/>
            </p:cNvSpPr>
            <p:nvPr/>
          </p:nvSpPr>
          <p:spPr bwMode="auto">
            <a:xfrm>
              <a:off x="1489" y="2609"/>
              <a:ext cx="100" cy="22"/>
            </a:xfrm>
            <a:custGeom>
              <a:avLst/>
              <a:gdLst>
                <a:gd name="T0" fmla="*/ 98 w 98"/>
                <a:gd name="T1" fmla="*/ 22 h 22"/>
                <a:gd name="T2" fmla="*/ 98 w 98"/>
                <a:gd name="T3" fmla="*/ 22 h 22"/>
                <a:gd name="T4" fmla="*/ 0 w 98"/>
                <a:gd name="T5" fmla="*/ 0 h 22"/>
                <a:gd name="T6" fmla="*/ 0 60000 65536"/>
                <a:gd name="T7" fmla="*/ 0 60000 65536"/>
                <a:gd name="T8" fmla="*/ 0 60000 65536"/>
                <a:gd name="T9" fmla="*/ 0 w 98"/>
                <a:gd name="T10" fmla="*/ 0 h 22"/>
                <a:gd name="T11" fmla="*/ 98 w 9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22">
                  <a:moveTo>
                    <a:pt x="98" y="22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98" y="13"/>
                    <a:pt x="60" y="4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7" name="Freeform 369"/>
            <p:cNvSpPr>
              <a:spLocks/>
            </p:cNvSpPr>
            <p:nvPr/>
          </p:nvSpPr>
          <p:spPr bwMode="auto">
            <a:xfrm>
              <a:off x="1675" y="2587"/>
              <a:ext cx="44" cy="8"/>
            </a:xfrm>
            <a:custGeom>
              <a:avLst/>
              <a:gdLst>
                <a:gd name="T0" fmla="*/ 0 w 44"/>
                <a:gd name="T1" fmla="*/ 8 h 8"/>
                <a:gd name="T2" fmla="*/ 44 w 44"/>
                <a:gd name="T3" fmla="*/ 0 h 8"/>
                <a:gd name="T4" fmla="*/ 0 60000 65536"/>
                <a:gd name="T5" fmla="*/ 0 60000 65536"/>
                <a:gd name="T6" fmla="*/ 0 w 44"/>
                <a:gd name="T7" fmla="*/ 0 h 8"/>
                <a:gd name="T8" fmla="*/ 44 w 44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8">
                  <a:moveTo>
                    <a:pt x="0" y="8"/>
                  </a:moveTo>
                  <a:cubicBezTo>
                    <a:pt x="19" y="6"/>
                    <a:pt x="34" y="3"/>
                    <a:pt x="44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8" name="Freeform 370"/>
            <p:cNvSpPr>
              <a:spLocks/>
            </p:cNvSpPr>
            <p:nvPr/>
          </p:nvSpPr>
          <p:spPr bwMode="auto">
            <a:xfrm>
              <a:off x="1614" y="2557"/>
              <a:ext cx="2" cy="4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9" name="Freeform 371"/>
            <p:cNvSpPr>
              <a:spLocks/>
            </p:cNvSpPr>
            <p:nvPr/>
          </p:nvSpPr>
          <p:spPr bwMode="auto">
            <a:xfrm>
              <a:off x="1335" y="2548"/>
              <a:ext cx="23" cy="5"/>
            </a:xfrm>
            <a:custGeom>
              <a:avLst/>
              <a:gdLst>
                <a:gd name="T0" fmla="*/ 23 w 23"/>
                <a:gd name="T1" fmla="*/ 0 h 5"/>
                <a:gd name="T2" fmla="*/ 0 w 23"/>
                <a:gd name="T3" fmla="*/ 5 h 5"/>
                <a:gd name="T4" fmla="*/ 0 60000 65536"/>
                <a:gd name="T5" fmla="*/ 0 60000 65536"/>
                <a:gd name="T6" fmla="*/ 0 w 23"/>
                <a:gd name="T7" fmla="*/ 0 h 5"/>
                <a:gd name="T8" fmla="*/ 23 w 2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">
                  <a:moveTo>
                    <a:pt x="23" y="0"/>
                  </a:moveTo>
                  <a:cubicBezTo>
                    <a:pt x="14" y="2"/>
                    <a:pt x="6" y="3"/>
                    <a:pt x="0" y="5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20" name="Freeform 372"/>
            <p:cNvSpPr>
              <a:spLocks/>
            </p:cNvSpPr>
            <p:nvPr/>
          </p:nvSpPr>
          <p:spPr bwMode="auto">
            <a:xfrm>
              <a:off x="1125" y="2551"/>
              <a:ext cx="11" cy="4"/>
            </a:xfrm>
            <a:custGeom>
              <a:avLst/>
              <a:gdLst>
                <a:gd name="T0" fmla="*/ 11 w 11"/>
                <a:gd name="T1" fmla="*/ 0 h 4"/>
                <a:gd name="T2" fmla="*/ 0 w 11"/>
                <a:gd name="T3" fmla="*/ 4 h 4"/>
                <a:gd name="T4" fmla="*/ 0 60000 65536"/>
                <a:gd name="T5" fmla="*/ 0 60000 65536"/>
                <a:gd name="T6" fmla="*/ 0 w 11"/>
                <a:gd name="T7" fmla="*/ 0 h 4"/>
                <a:gd name="T8" fmla="*/ 11 w 1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4">
                  <a:moveTo>
                    <a:pt x="11" y="0"/>
                  </a:moveTo>
                  <a:cubicBezTo>
                    <a:pt x="6" y="1"/>
                    <a:pt x="2" y="3"/>
                    <a:pt x="0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21" name="Freeform 373"/>
            <p:cNvSpPr>
              <a:spLocks/>
            </p:cNvSpPr>
            <p:nvPr/>
          </p:nvSpPr>
          <p:spPr bwMode="auto">
            <a:xfrm>
              <a:off x="881" y="2557"/>
              <a:ext cx="40" cy="4"/>
            </a:xfrm>
            <a:custGeom>
              <a:avLst/>
              <a:gdLst>
                <a:gd name="T0" fmla="*/ 39 w 39"/>
                <a:gd name="T1" fmla="*/ 4 h 4"/>
                <a:gd name="T2" fmla="*/ 0 w 39"/>
                <a:gd name="T3" fmla="*/ 0 h 4"/>
                <a:gd name="T4" fmla="*/ 0 60000 65536"/>
                <a:gd name="T5" fmla="*/ 0 60000 65536"/>
                <a:gd name="T6" fmla="*/ 0 w 39"/>
                <a:gd name="T7" fmla="*/ 0 h 4"/>
                <a:gd name="T8" fmla="*/ 39 w 39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4">
                  <a:moveTo>
                    <a:pt x="39" y="4"/>
                  </a:moveTo>
                  <a:cubicBezTo>
                    <a:pt x="27" y="2"/>
                    <a:pt x="14" y="1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22" name="Freeform 374"/>
            <p:cNvSpPr>
              <a:spLocks/>
            </p:cNvSpPr>
            <p:nvPr/>
          </p:nvSpPr>
          <p:spPr bwMode="auto">
            <a:xfrm>
              <a:off x="575" y="2584"/>
              <a:ext cx="8" cy="4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4 h 4"/>
                <a:gd name="T4" fmla="*/ 0 60000 65536"/>
                <a:gd name="T5" fmla="*/ 0 60000 65536"/>
                <a:gd name="T6" fmla="*/ 0 w 7"/>
                <a:gd name="T7" fmla="*/ 0 h 4"/>
                <a:gd name="T8" fmla="*/ 7 w 7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4">
                  <a:moveTo>
                    <a:pt x="0" y="0"/>
                  </a:moveTo>
                  <a:cubicBezTo>
                    <a:pt x="2" y="1"/>
                    <a:pt x="4" y="3"/>
                    <a:pt x="7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5502" name="Rectangle 375"/>
          <p:cNvSpPr>
            <a:spLocks noChangeArrowheads="1"/>
          </p:cNvSpPr>
          <p:nvPr/>
        </p:nvSpPr>
        <p:spPr bwMode="auto">
          <a:xfrm>
            <a:off x="5815015" y="3068639"/>
            <a:ext cx="4121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ja-JP" sz="1400">
                <a:ea typeface="ＭＳ Ｐゴシック" pitchFamily="50" charset="-128"/>
              </a:rPr>
              <a:t>WAN</a:t>
            </a:r>
          </a:p>
        </p:txBody>
      </p:sp>
      <p:grpSp>
        <p:nvGrpSpPr>
          <p:cNvPr id="520242" name="Group 981"/>
          <p:cNvGrpSpPr>
            <a:grpSpLocks/>
          </p:cNvGrpSpPr>
          <p:nvPr/>
        </p:nvGrpSpPr>
        <p:grpSpPr bwMode="auto">
          <a:xfrm>
            <a:off x="5362579" y="2432051"/>
            <a:ext cx="334963" cy="420688"/>
            <a:chOff x="678" y="2106"/>
            <a:chExt cx="231" cy="265"/>
          </a:xfrm>
        </p:grpSpPr>
        <p:sp>
          <p:nvSpPr>
            <p:cNvPr id="15743" name="Line 982"/>
            <p:cNvSpPr>
              <a:spLocks noChangeShapeType="1"/>
            </p:cNvSpPr>
            <p:nvPr/>
          </p:nvSpPr>
          <p:spPr bwMode="auto">
            <a:xfrm flipV="1">
              <a:off x="805" y="2106"/>
              <a:ext cx="0" cy="17"/>
            </a:xfrm>
            <a:prstGeom prst="line">
              <a:avLst/>
            </a:prstGeom>
            <a:noFill/>
            <a:ln w="4763" cap="rnd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4" name="Freeform 983"/>
            <p:cNvSpPr>
              <a:spLocks/>
            </p:cNvSpPr>
            <p:nvPr/>
          </p:nvSpPr>
          <p:spPr bwMode="auto">
            <a:xfrm>
              <a:off x="838" y="2133"/>
              <a:ext cx="68" cy="238"/>
            </a:xfrm>
            <a:custGeom>
              <a:avLst/>
              <a:gdLst>
                <a:gd name="T0" fmla="*/ 33 w 68"/>
                <a:gd name="T1" fmla="*/ 227 h 238"/>
                <a:gd name="T2" fmla="*/ 48 w 68"/>
                <a:gd name="T3" fmla="*/ 209 h 238"/>
                <a:gd name="T4" fmla="*/ 53 w 68"/>
                <a:gd name="T5" fmla="*/ 208 h 238"/>
                <a:gd name="T6" fmla="*/ 60 w 68"/>
                <a:gd name="T7" fmla="*/ 198 h 238"/>
                <a:gd name="T8" fmla="*/ 68 w 68"/>
                <a:gd name="T9" fmla="*/ 198 h 238"/>
                <a:gd name="T10" fmla="*/ 68 w 68"/>
                <a:gd name="T11" fmla="*/ 45 h 238"/>
                <a:gd name="T12" fmla="*/ 0 w 68"/>
                <a:gd name="T13" fmla="*/ 0 h 238"/>
                <a:gd name="T14" fmla="*/ 0 w 68"/>
                <a:gd name="T15" fmla="*/ 238 h 238"/>
                <a:gd name="T16" fmla="*/ 33 w 68"/>
                <a:gd name="T17" fmla="*/ 230 h 238"/>
                <a:gd name="T18" fmla="*/ 33 w 68"/>
                <a:gd name="T19" fmla="*/ 227 h 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38"/>
                <a:gd name="T32" fmla="*/ 68 w 68"/>
                <a:gd name="T33" fmla="*/ 238 h 2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38">
                  <a:moveTo>
                    <a:pt x="33" y="227"/>
                  </a:moveTo>
                  <a:lnTo>
                    <a:pt x="48" y="209"/>
                  </a:lnTo>
                  <a:lnTo>
                    <a:pt x="53" y="208"/>
                  </a:lnTo>
                  <a:lnTo>
                    <a:pt x="60" y="198"/>
                  </a:lnTo>
                  <a:lnTo>
                    <a:pt x="68" y="198"/>
                  </a:lnTo>
                  <a:lnTo>
                    <a:pt x="68" y="45"/>
                  </a:lnTo>
                  <a:lnTo>
                    <a:pt x="0" y="0"/>
                  </a:lnTo>
                  <a:lnTo>
                    <a:pt x="0" y="238"/>
                  </a:lnTo>
                  <a:lnTo>
                    <a:pt x="33" y="230"/>
                  </a:lnTo>
                  <a:lnTo>
                    <a:pt x="33" y="227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5" name="Freeform 984"/>
            <p:cNvSpPr>
              <a:spLocks/>
            </p:cNvSpPr>
            <p:nvPr/>
          </p:nvSpPr>
          <p:spPr bwMode="auto">
            <a:xfrm>
              <a:off x="878" y="2339"/>
              <a:ext cx="25" cy="22"/>
            </a:xfrm>
            <a:custGeom>
              <a:avLst/>
              <a:gdLst>
                <a:gd name="T0" fmla="*/ 20 w 28"/>
                <a:gd name="T1" fmla="*/ 0 h 22"/>
                <a:gd name="T2" fmla="*/ 13 w 28"/>
                <a:gd name="T3" fmla="*/ 10 h 22"/>
                <a:gd name="T4" fmla="*/ 8 w 28"/>
                <a:gd name="T5" fmla="*/ 12 h 22"/>
                <a:gd name="T6" fmla="*/ 0 w 28"/>
                <a:gd name="T7" fmla="*/ 22 h 22"/>
                <a:gd name="T8" fmla="*/ 28 w 28"/>
                <a:gd name="T9" fmla="*/ 16 h 22"/>
                <a:gd name="T10" fmla="*/ 28 w 28"/>
                <a:gd name="T11" fmla="*/ 0 h 22"/>
                <a:gd name="T12" fmla="*/ 20 w 28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2"/>
                <a:gd name="T23" fmla="*/ 28 w 2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2">
                  <a:moveTo>
                    <a:pt x="20" y="0"/>
                  </a:moveTo>
                  <a:lnTo>
                    <a:pt x="13" y="10"/>
                  </a:lnTo>
                  <a:lnTo>
                    <a:pt x="8" y="12"/>
                  </a:lnTo>
                  <a:lnTo>
                    <a:pt x="0" y="22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3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6" name="Freeform 985"/>
            <p:cNvSpPr>
              <a:spLocks/>
            </p:cNvSpPr>
            <p:nvPr/>
          </p:nvSpPr>
          <p:spPr bwMode="auto">
            <a:xfrm>
              <a:off x="678" y="2133"/>
              <a:ext cx="160" cy="238"/>
            </a:xfrm>
            <a:custGeom>
              <a:avLst/>
              <a:gdLst>
                <a:gd name="T0" fmla="*/ 0 w 160"/>
                <a:gd name="T1" fmla="*/ 58 h 238"/>
                <a:gd name="T2" fmla="*/ 0 w 160"/>
                <a:gd name="T3" fmla="*/ 214 h 238"/>
                <a:gd name="T4" fmla="*/ 125 w 160"/>
                <a:gd name="T5" fmla="*/ 232 h 238"/>
                <a:gd name="T6" fmla="*/ 133 w 160"/>
                <a:gd name="T7" fmla="*/ 231 h 238"/>
                <a:gd name="T8" fmla="*/ 149 w 160"/>
                <a:gd name="T9" fmla="*/ 234 h 238"/>
                <a:gd name="T10" fmla="*/ 149 w 160"/>
                <a:gd name="T11" fmla="*/ 236 h 238"/>
                <a:gd name="T12" fmla="*/ 160 w 160"/>
                <a:gd name="T13" fmla="*/ 238 h 238"/>
                <a:gd name="T14" fmla="*/ 160 w 160"/>
                <a:gd name="T15" fmla="*/ 0 h 238"/>
                <a:gd name="T16" fmla="*/ 0 w 160"/>
                <a:gd name="T17" fmla="*/ 58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"/>
                <a:gd name="T28" fmla="*/ 0 h 238"/>
                <a:gd name="T29" fmla="*/ 160 w 160"/>
                <a:gd name="T30" fmla="*/ 238 h 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" h="238">
                  <a:moveTo>
                    <a:pt x="0" y="58"/>
                  </a:moveTo>
                  <a:lnTo>
                    <a:pt x="0" y="214"/>
                  </a:lnTo>
                  <a:lnTo>
                    <a:pt x="125" y="232"/>
                  </a:lnTo>
                  <a:lnTo>
                    <a:pt x="133" y="231"/>
                  </a:lnTo>
                  <a:lnTo>
                    <a:pt x="149" y="234"/>
                  </a:lnTo>
                  <a:lnTo>
                    <a:pt x="149" y="236"/>
                  </a:lnTo>
                  <a:lnTo>
                    <a:pt x="160" y="238"/>
                  </a:lnTo>
                  <a:lnTo>
                    <a:pt x="16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7" name="Freeform 986"/>
            <p:cNvSpPr>
              <a:spLocks/>
            </p:cNvSpPr>
            <p:nvPr/>
          </p:nvSpPr>
          <p:spPr bwMode="auto">
            <a:xfrm>
              <a:off x="794" y="2109"/>
              <a:ext cx="49" cy="40"/>
            </a:xfrm>
            <a:custGeom>
              <a:avLst/>
              <a:gdLst>
                <a:gd name="T0" fmla="*/ 49 w 49"/>
                <a:gd name="T1" fmla="*/ 27 h 40"/>
                <a:gd name="T2" fmla="*/ 49 w 49"/>
                <a:gd name="T3" fmla="*/ 0 h 40"/>
                <a:gd name="T4" fmla="*/ 0 w 49"/>
                <a:gd name="T5" fmla="*/ 19 h 40"/>
                <a:gd name="T6" fmla="*/ 0 w 49"/>
                <a:gd name="T7" fmla="*/ 40 h 40"/>
                <a:gd name="T8" fmla="*/ 44 w 49"/>
                <a:gd name="T9" fmla="*/ 24 h 40"/>
                <a:gd name="T10" fmla="*/ 49 w 49"/>
                <a:gd name="T11" fmla="*/ 2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0"/>
                <a:gd name="T20" fmla="*/ 49 w 49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0">
                  <a:moveTo>
                    <a:pt x="49" y="27"/>
                  </a:moveTo>
                  <a:lnTo>
                    <a:pt x="49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44" y="24"/>
                  </a:lnTo>
                  <a:lnTo>
                    <a:pt x="49" y="2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8" name="Freeform 987"/>
            <p:cNvSpPr>
              <a:spLocks/>
            </p:cNvSpPr>
            <p:nvPr/>
          </p:nvSpPr>
          <p:spPr bwMode="auto">
            <a:xfrm>
              <a:off x="843" y="2109"/>
              <a:ext cx="60" cy="68"/>
            </a:xfrm>
            <a:custGeom>
              <a:avLst/>
              <a:gdLst>
                <a:gd name="T0" fmla="*/ 61 w 61"/>
                <a:gd name="T1" fmla="*/ 68 h 68"/>
                <a:gd name="T2" fmla="*/ 61 w 61"/>
                <a:gd name="T3" fmla="*/ 43 h 68"/>
                <a:gd name="T4" fmla="*/ 0 w 61"/>
                <a:gd name="T5" fmla="*/ 0 h 68"/>
                <a:gd name="T6" fmla="*/ 0 w 61"/>
                <a:gd name="T7" fmla="*/ 27 h 68"/>
                <a:gd name="T8" fmla="*/ 61 w 61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8"/>
                <a:gd name="T17" fmla="*/ 61 w 61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8">
                  <a:moveTo>
                    <a:pt x="61" y="68"/>
                  </a:moveTo>
                  <a:lnTo>
                    <a:pt x="61" y="43"/>
                  </a:lnTo>
                  <a:lnTo>
                    <a:pt x="0" y="0"/>
                  </a:lnTo>
                  <a:lnTo>
                    <a:pt x="0" y="27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9" name="Freeform 988"/>
            <p:cNvSpPr>
              <a:spLocks/>
            </p:cNvSpPr>
            <p:nvPr/>
          </p:nvSpPr>
          <p:spPr bwMode="auto">
            <a:xfrm>
              <a:off x="682" y="2271"/>
              <a:ext cx="145" cy="19"/>
            </a:xfrm>
            <a:custGeom>
              <a:avLst/>
              <a:gdLst>
                <a:gd name="T0" fmla="*/ 0 w 145"/>
                <a:gd name="T1" fmla="*/ 19 h 19"/>
                <a:gd name="T2" fmla="*/ 145 w 145"/>
                <a:gd name="T3" fmla="*/ 12 h 19"/>
                <a:gd name="T4" fmla="*/ 145 w 145"/>
                <a:gd name="T5" fmla="*/ 0 h 19"/>
                <a:gd name="T6" fmla="*/ 0 w 145"/>
                <a:gd name="T7" fmla="*/ 10 h 19"/>
                <a:gd name="T8" fmla="*/ 0 w 145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9"/>
                <a:gd name="T17" fmla="*/ 145 w 14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9">
                  <a:moveTo>
                    <a:pt x="0" y="19"/>
                  </a:moveTo>
                  <a:lnTo>
                    <a:pt x="145" y="12"/>
                  </a:lnTo>
                  <a:lnTo>
                    <a:pt x="145" y="0"/>
                  </a:lnTo>
                  <a:lnTo>
                    <a:pt x="0" y="1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0" name="Freeform 989"/>
            <p:cNvSpPr>
              <a:spLocks/>
            </p:cNvSpPr>
            <p:nvPr/>
          </p:nvSpPr>
          <p:spPr bwMode="auto">
            <a:xfrm>
              <a:off x="682" y="2246"/>
              <a:ext cx="145" cy="28"/>
            </a:xfrm>
            <a:custGeom>
              <a:avLst/>
              <a:gdLst>
                <a:gd name="T0" fmla="*/ 0 w 145"/>
                <a:gd name="T1" fmla="*/ 28 h 28"/>
                <a:gd name="T2" fmla="*/ 145 w 145"/>
                <a:gd name="T3" fmla="*/ 13 h 28"/>
                <a:gd name="T4" fmla="*/ 145 w 145"/>
                <a:gd name="T5" fmla="*/ 0 h 28"/>
                <a:gd name="T6" fmla="*/ 0 w 145"/>
                <a:gd name="T7" fmla="*/ 19 h 28"/>
                <a:gd name="T8" fmla="*/ 0 w 145"/>
                <a:gd name="T9" fmla="*/ 2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8"/>
                <a:gd name="T17" fmla="*/ 145 w 1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8">
                  <a:moveTo>
                    <a:pt x="0" y="28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1" name="Freeform 990"/>
            <p:cNvSpPr>
              <a:spLocks/>
            </p:cNvSpPr>
            <p:nvPr/>
          </p:nvSpPr>
          <p:spPr bwMode="auto">
            <a:xfrm>
              <a:off x="682" y="2294"/>
              <a:ext cx="145" cy="14"/>
            </a:xfrm>
            <a:custGeom>
              <a:avLst/>
              <a:gdLst>
                <a:gd name="T0" fmla="*/ 0 w 145"/>
                <a:gd name="T1" fmla="*/ 12 h 14"/>
                <a:gd name="T2" fmla="*/ 145 w 145"/>
                <a:gd name="T3" fmla="*/ 14 h 14"/>
                <a:gd name="T4" fmla="*/ 145 w 145"/>
                <a:gd name="T5" fmla="*/ 0 h 14"/>
                <a:gd name="T6" fmla="*/ 0 w 145"/>
                <a:gd name="T7" fmla="*/ 4 h 14"/>
                <a:gd name="T8" fmla="*/ 0 w 145"/>
                <a:gd name="T9" fmla="*/ 1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4"/>
                <a:gd name="T17" fmla="*/ 145 w 14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4">
                  <a:moveTo>
                    <a:pt x="0" y="12"/>
                  </a:moveTo>
                  <a:lnTo>
                    <a:pt x="145" y="14"/>
                  </a:lnTo>
                  <a:lnTo>
                    <a:pt x="145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2" name="Freeform 991"/>
            <p:cNvSpPr>
              <a:spLocks/>
            </p:cNvSpPr>
            <p:nvPr/>
          </p:nvSpPr>
          <p:spPr bwMode="auto">
            <a:xfrm>
              <a:off x="682" y="2314"/>
              <a:ext cx="145" cy="18"/>
            </a:xfrm>
            <a:custGeom>
              <a:avLst/>
              <a:gdLst>
                <a:gd name="T0" fmla="*/ 0 w 145"/>
                <a:gd name="T1" fmla="*/ 9 h 18"/>
                <a:gd name="T2" fmla="*/ 145 w 145"/>
                <a:gd name="T3" fmla="*/ 18 h 18"/>
                <a:gd name="T4" fmla="*/ 145 w 145"/>
                <a:gd name="T5" fmla="*/ 5 h 18"/>
                <a:gd name="T6" fmla="*/ 0 w 145"/>
                <a:gd name="T7" fmla="*/ 0 h 18"/>
                <a:gd name="T8" fmla="*/ 0 w 145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8"/>
                <a:gd name="T17" fmla="*/ 145 w 14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8">
                  <a:moveTo>
                    <a:pt x="0" y="9"/>
                  </a:moveTo>
                  <a:lnTo>
                    <a:pt x="145" y="18"/>
                  </a:lnTo>
                  <a:lnTo>
                    <a:pt x="145" y="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3" name="Freeform 992"/>
            <p:cNvSpPr>
              <a:spLocks/>
            </p:cNvSpPr>
            <p:nvPr/>
          </p:nvSpPr>
          <p:spPr bwMode="auto">
            <a:xfrm>
              <a:off x="682" y="2150"/>
              <a:ext cx="145" cy="58"/>
            </a:xfrm>
            <a:custGeom>
              <a:avLst/>
              <a:gdLst>
                <a:gd name="T0" fmla="*/ 145 w 145"/>
                <a:gd name="T1" fmla="*/ 0 h 58"/>
                <a:gd name="T2" fmla="*/ 0 w 145"/>
                <a:gd name="T3" fmla="*/ 50 h 58"/>
                <a:gd name="T4" fmla="*/ 0 w 145"/>
                <a:gd name="T5" fmla="*/ 58 h 58"/>
                <a:gd name="T6" fmla="*/ 145 w 145"/>
                <a:gd name="T7" fmla="*/ 12 h 58"/>
                <a:gd name="T8" fmla="*/ 145 w 1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58"/>
                <a:gd name="T17" fmla="*/ 145 w 1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58">
                  <a:moveTo>
                    <a:pt x="145" y="0"/>
                  </a:moveTo>
                  <a:lnTo>
                    <a:pt x="0" y="50"/>
                  </a:lnTo>
                  <a:lnTo>
                    <a:pt x="0" y="58"/>
                  </a:lnTo>
                  <a:lnTo>
                    <a:pt x="145" y="1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4" name="Freeform 993"/>
            <p:cNvSpPr>
              <a:spLocks/>
            </p:cNvSpPr>
            <p:nvPr/>
          </p:nvSpPr>
          <p:spPr bwMode="auto">
            <a:xfrm>
              <a:off x="682" y="2174"/>
              <a:ext cx="145" cy="51"/>
            </a:xfrm>
            <a:custGeom>
              <a:avLst/>
              <a:gdLst>
                <a:gd name="T0" fmla="*/ 0 w 145"/>
                <a:gd name="T1" fmla="*/ 51 h 51"/>
                <a:gd name="T2" fmla="*/ 145 w 145"/>
                <a:gd name="T3" fmla="*/ 12 h 51"/>
                <a:gd name="T4" fmla="*/ 145 w 145"/>
                <a:gd name="T5" fmla="*/ 0 h 51"/>
                <a:gd name="T6" fmla="*/ 0 w 145"/>
                <a:gd name="T7" fmla="*/ 42 h 51"/>
                <a:gd name="T8" fmla="*/ 0 w 145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51"/>
                <a:gd name="T17" fmla="*/ 145 w 14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51">
                  <a:moveTo>
                    <a:pt x="0" y="51"/>
                  </a:moveTo>
                  <a:lnTo>
                    <a:pt x="145" y="12"/>
                  </a:lnTo>
                  <a:lnTo>
                    <a:pt x="145" y="0"/>
                  </a:lnTo>
                  <a:lnTo>
                    <a:pt x="0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5" name="Freeform 994"/>
            <p:cNvSpPr>
              <a:spLocks/>
            </p:cNvSpPr>
            <p:nvPr/>
          </p:nvSpPr>
          <p:spPr bwMode="auto">
            <a:xfrm>
              <a:off x="682" y="2222"/>
              <a:ext cx="145" cy="35"/>
            </a:xfrm>
            <a:custGeom>
              <a:avLst/>
              <a:gdLst>
                <a:gd name="T0" fmla="*/ 0 w 145"/>
                <a:gd name="T1" fmla="*/ 35 h 35"/>
                <a:gd name="T2" fmla="*/ 145 w 145"/>
                <a:gd name="T3" fmla="*/ 13 h 35"/>
                <a:gd name="T4" fmla="*/ 145 w 145"/>
                <a:gd name="T5" fmla="*/ 0 h 35"/>
                <a:gd name="T6" fmla="*/ 0 w 145"/>
                <a:gd name="T7" fmla="*/ 27 h 35"/>
                <a:gd name="T8" fmla="*/ 0 w 145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5"/>
                <a:gd name="T17" fmla="*/ 145 w 14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5">
                  <a:moveTo>
                    <a:pt x="0" y="35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2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6" name="Freeform 995"/>
            <p:cNvSpPr>
              <a:spLocks/>
            </p:cNvSpPr>
            <p:nvPr/>
          </p:nvSpPr>
          <p:spPr bwMode="auto">
            <a:xfrm>
              <a:off x="682" y="2198"/>
              <a:ext cx="145" cy="43"/>
            </a:xfrm>
            <a:custGeom>
              <a:avLst/>
              <a:gdLst>
                <a:gd name="T0" fmla="*/ 0 w 145"/>
                <a:gd name="T1" fmla="*/ 43 h 43"/>
                <a:gd name="T2" fmla="*/ 145 w 145"/>
                <a:gd name="T3" fmla="*/ 13 h 43"/>
                <a:gd name="T4" fmla="*/ 145 w 145"/>
                <a:gd name="T5" fmla="*/ 0 h 43"/>
                <a:gd name="T6" fmla="*/ 0 w 145"/>
                <a:gd name="T7" fmla="*/ 34 h 43"/>
                <a:gd name="T8" fmla="*/ 0 w 145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43"/>
                <a:gd name="T17" fmla="*/ 145 w 14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43">
                  <a:moveTo>
                    <a:pt x="0" y="43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3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7" name="Freeform 996"/>
            <p:cNvSpPr>
              <a:spLocks/>
            </p:cNvSpPr>
            <p:nvPr/>
          </p:nvSpPr>
          <p:spPr bwMode="auto">
            <a:xfrm>
              <a:off x="810" y="2350"/>
              <a:ext cx="14" cy="17"/>
            </a:xfrm>
            <a:custGeom>
              <a:avLst/>
              <a:gdLst>
                <a:gd name="T0" fmla="*/ 0 w 16"/>
                <a:gd name="T1" fmla="*/ 14 h 17"/>
                <a:gd name="T2" fmla="*/ 16 w 16"/>
                <a:gd name="T3" fmla="*/ 17 h 17"/>
                <a:gd name="T4" fmla="*/ 16 w 16"/>
                <a:gd name="T5" fmla="*/ 3 h 17"/>
                <a:gd name="T6" fmla="*/ 0 w 16"/>
                <a:gd name="T7" fmla="*/ 0 h 17"/>
                <a:gd name="T8" fmla="*/ 0 w 16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0" y="14"/>
                  </a:moveTo>
                  <a:lnTo>
                    <a:pt x="16" y="17"/>
                  </a:lnTo>
                  <a:lnTo>
                    <a:pt x="16" y="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8" name="Freeform 997"/>
            <p:cNvSpPr>
              <a:spLocks/>
            </p:cNvSpPr>
            <p:nvPr/>
          </p:nvSpPr>
          <p:spPr bwMode="auto">
            <a:xfrm>
              <a:off x="810" y="2341"/>
              <a:ext cx="14" cy="12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0 w 16"/>
                <a:gd name="T5" fmla="*/ 9 h 12"/>
                <a:gd name="T6" fmla="*/ 16 w 16"/>
                <a:gd name="T7" fmla="*/ 12 h 12"/>
                <a:gd name="T8" fmla="*/ 16 w 16"/>
                <a:gd name="T9" fmla="*/ 2 h 12"/>
                <a:gd name="T10" fmla="*/ 0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9" name="Freeform 998"/>
            <p:cNvSpPr>
              <a:spLocks/>
            </p:cNvSpPr>
            <p:nvPr/>
          </p:nvSpPr>
          <p:spPr bwMode="auto">
            <a:xfrm>
              <a:off x="803" y="2341"/>
              <a:ext cx="8" cy="9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0 h 9"/>
                <a:gd name="T4" fmla="*/ 0 w 8"/>
                <a:gd name="T5" fmla="*/ 0 h 9"/>
                <a:gd name="T6" fmla="*/ 8 w 8"/>
                <a:gd name="T7" fmla="*/ 9 h 9"/>
                <a:gd name="T8" fmla="*/ 8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56A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0" name="Freeform 999"/>
            <p:cNvSpPr>
              <a:spLocks/>
            </p:cNvSpPr>
            <p:nvPr/>
          </p:nvSpPr>
          <p:spPr bwMode="auto">
            <a:xfrm>
              <a:off x="803" y="2341"/>
              <a:ext cx="8" cy="24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24 h 24"/>
                <a:gd name="T4" fmla="*/ 8 w 8"/>
                <a:gd name="T5" fmla="*/ 23 h 24"/>
                <a:gd name="T6" fmla="*/ 8 w 8"/>
                <a:gd name="T7" fmla="*/ 9 h 24"/>
                <a:gd name="T8" fmla="*/ 0 w 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0" y="0"/>
                  </a:moveTo>
                  <a:lnTo>
                    <a:pt x="0" y="24"/>
                  </a:lnTo>
                  <a:lnTo>
                    <a:pt x="8" y="23"/>
                  </a:lnTo>
                  <a:lnTo>
                    <a:pt x="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1" name="Freeform 1000"/>
            <p:cNvSpPr>
              <a:spLocks/>
            </p:cNvSpPr>
            <p:nvPr/>
          </p:nvSpPr>
          <p:spPr bwMode="auto">
            <a:xfrm>
              <a:off x="682" y="2331"/>
              <a:ext cx="115" cy="29"/>
            </a:xfrm>
            <a:custGeom>
              <a:avLst/>
              <a:gdLst>
                <a:gd name="T0" fmla="*/ 0 w 115"/>
                <a:gd name="T1" fmla="*/ 0 h 29"/>
                <a:gd name="T2" fmla="*/ 0 w 115"/>
                <a:gd name="T3" fmla="*/ 13 h 29"/>
                <a:gd name="T4" fmla="*/ 115 w 115"/>
                <a:gd name="T5" fmla="*/ 29 h 29"/>
                <a:gd name="T6" fmla="*/ 115 w 115"/>
                <a:gd name="T7" fmla="*/ 9 h 29"/>
                <a:gd name="T8" fmla="*/ 0 w 11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29"/>
                <a:gd name="T17" fmla="*/ 115 w 11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29">
                  <a:moveTo>
                    <a:pt x="0" y="0"/>
                  </a:moveTo>
                  <a:lnTo>
                    <a:pt x="0" y="13"/>
                  </a:lnTo>
                  <a:lnTo>
                    <a:pt x="115" y="29"/>
                  </a:lnTo>
                  <a:lnTo>
                    <a:pt x="1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2" name="Freeform 1001"/>
            <p:cNvSpPr>
              <a:spLocks/>
            </p:cNvSpPr>
            <p:nvPr/>
          </p:nvSpPr>
          <p:spPr bwMode="auto">
            <a:xfrm>
              <a:off x="861" y="2355"/>
              <a:ext cx="12" cy="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2 h 3"/>
                <a:gd name="T4" fmla="*/ 11 w 12"/>
                <a:gd name="T5" fmla="*/ 3 h 3"/>
                <a:gd name="T6" fmla="*/ 12 w 12"/>
                <a:gd name="T7" fmla="*/ 2 h 3"/>
                <a:gd name="T8" fmla="*/ 0 w 12"/>
                <a:gd name="T9" fmla="*/ 0 h 3"/>
                <a:gd name="T10" fmla="*/ 0 w 1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"/>
                <a:gd name="T20" fmla="*/ 12 w 1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">
                  <a:moveTo>
                    <a:pt x="0" y="0"/>
                  </a:moveTo>
                  <a:lnTo>
                    <a:pt x="0" y="2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3" name="Freeform 1002"/>
            <p:cNvSpPr>
              <a:spLocks/>
            </p:cNvSpPr>
            <p:nvPr/>
          </p:nvSpPr>
          <p:spPr bwMode="auto">
            <a:xfrm>
              <a:off x="860" y="2357"/>
              <a:ext cx="12" cy="2"/>
            </a:xfrm>
            <a:custGeom>
              <a:avLst/>
              <a:gdLst>
                <a:gd name="T0" fmla="*/ 1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1 w 12"/>
                <a:gd name="T7" fmla="*/ 2 h 2"/>
                <a:gd name="T8" fmla="*/ 12 w 12"/>
                <a:gd name="T9" fmla="*/ 1 h 2"/>
                <a:gd name="T10" fmla="*/ 1 w 12"/>
                <a:gd name="T11" fmla="*/ 0 h 2"/>
                <a:gd name="T12" fmla="*/ 1 w 1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"/>
                <a:gd name="T23" fmla="*/ 12 w 1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">
                  <a:moveTo>
                    <a:pt x="1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4" name="Freeform 1003"/>
            <p:cNvSpPr>
              <a:spLocks/>
            </p:cNvSpPr>
            <p:nvPr/>
          </p:nvSpPr>
          <p:spPr bwMode="auto">
            <a:xfrm>
              <a:off x="860" y="2357"/>
              <a:ext cx="11" cy="2"/>
            </a:xfrm>
            <a:custGeom>
              <a:avLst/>
              <a:gdLst>
                <a:gd name="T0" fmla="*/ 0 w 11"/>
                <a:gd name="T1" fmla="*/ 1 h 2"/>
                <a:gd name="T2" fmla="*/ 0 w 11"/>
                <a:gd name="T3" fmla="*/ 1 h 2"/>
                <a:gd name="T4" fmla="*/ 11 w 11"/>
                <a:gd name="T5" fmla="*/ 2 h 2"/>
                <a:gd name="T6" fmla="*/ 11 w 11"/>
                <a:gd name="T7" fmla="*/ 2 h 2"/>
                <a:gd name="T8" fmla="*/ 0 w 11"/>
                <a:gd name="T9" fmla="*/ 0 h 2"/>
                <a:gd name="T10" fmla="*/ 0 w 11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"/>
                <a:gd name="T20" fmla="*/ 11 w 1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">
                  <a:moveTo>
                    <a:pt x="0" y="1"/>
                  </a:moveTo>
                  <a:lnTo>
                    <a:pt x="0" y="1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5" name="Freeform 1004"/>
            <p:cNvSpPr>
              <a:spLocks/>
            </p:cNvSpPr>
            <p:nvPr/>
          </p:nvSpPr>
          <p:spPr bwMode="auto">
            <a:xfrm>
              <a:off x="859" y="2358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2 w 12"/>
                <a:gd name="T3" fmla="*/ 2 h 2"/>
                <a:gd name="T4" fmla="*/ 12 w 12"/>
                <a:gd name="T5" fmla="*/ 2 h 2"/>
                <a:gd name="T6" fmla="*/ 12 w 12"/>
                <a:gd name="T7" fmla="*/ 1 h 2"/>
                <a:gd name="T8" fmla="*/ 1 w 12"/>
                <a:gd name="T9" fmla="*/ 0 h 2"/>
                <a:gd name="T10" fmla="*/ 0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1"/>
                  </a:moveTo>
                  <a:lnTo>
                    <a:pt x="12" y="2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6" name="Freeform 1005"/>
            <p:cNvSpPr>
              <a:spLocks/>
            </p:cNvSpPr>
            <p:nvPr/>
          </p:nvSpPr>
          <p:spPr bwMode="auto">
            <a:xfrm>
              <a:off x="864" y="2353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1 w 12"/>
                <a:gd name="T5" fmla="*/ 2 h 2"/>
                <a:gd name="T6" fmla="*/ 12 w 12"/>
                <a:gd name="T7" fmla="*/ 0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7" name="Freeform 1006"/>
            <p:cNvSpPr>
              <a:spLocks/>
            </p:cNvSpPr>
            <p:nvPr/>
          </p:nvSpPr>
          <p:spPr bwMode="auto">
            <a:xfrm>
              <a:off x="859" y="2359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12 w 12"/>
                <a:gd name="T5" fmla="*/ 2 h 2"/>
                <a:gd name="T6" fmla="*/ 12 w 12"/>
                <a:gd name="T7" fmla="*/ 1 h 2"/>
                <a:gd name="T8" fmla="*/ 0 w 12"/>
                <a:gd name="T9" fmla="*/ 0 h 2"/>
                <a:gd name="T10" fmla="*/ 0 w 1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0"/>
                  </a:moveTo>
                  <a:lnTo>
                    <a:pt x="0" y="1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8" name="Freeform 1007"/>
            <p:cNvSpPr>
              <a:spLocks/>
            </p:cNvSpPr>
            <p:nvPr/>
          </p:nvSpPr>
          <p:spPr bwMode="auto">
            <a:xfrm>
              <a:off x="861" y="2355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12 w 12"/>
                <a:gd name="T3" fmla="*/ 2 h 2"/>
                <a:gd name="T4" fmla="*/ 12 w 12"/>
                <a:gd name="T5" fmla="*/ 1 h 2"/>
                <a:gd name="T6" fmla="*/ 2 w 12"/>
                <a:gd name="T7" fmla="*/ 0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0"/>
                  </a:moveTo>
                  <a:lnTo>
                    <a:pt x="12" y="2"/>
                  </a:lnTo>
                  <a:lnTo>
                    <a:pt x="12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9" name="Freeform 1008"/>
            <p:cNvSpPr>
              <a:spLocks/>
            </p:cNvSpPr>
            <p:nvPr/>
          </p:nvSpPr>
          <p:spPr bwMode="auto">
            <a:xfrm>
              <a:off x="863" y="2353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1 w 12"/>
                <a:gd name="T3" fmla="*/ 2 h 2"/>
                <a:gd name="T4" fmla="*/ 12 w 12"/>
                <a:gd name="T5" fmla="*/ 2 h 2"/>
                <a:gd name="T6" fmla="*/ 1 w 12"/>
                <a:gd name="T7" fmla="*/ 0 h 2"/>
                <a:gd name="T8" fmla="*/ 0 w 1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1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0" name="Freeform 1009"/>
            <p:cNvSpPr>
              <a:spLocks/>
            </p:cNvSpPr>
            <p:nvPr/>
          </p:nvSpPr>
          <p:spPr bwMode="auto">
            <a:xfrm>
              <a:off x="855" y="2363"/>
              <a:ext cx="13" cy="3"/>
            </a:xfrm>
            <a:custGeom>
              <a:avLst/>
              <a:gdLst>
                <a:gd name="T0" fmla="*/ 0 w 16"/>
                <a:gd name="T1" fmla="*/ 1 h 3"/>
                <a:gd name="T2" fmla="*/ 16 w 16"/>
                <a:gd name="T3" fmla="*/ 3 h 3"/>
                <a:gd name="T4" fmla="*/ 16 w 16"/>
                <a:gd name="T5" fmla="*/ 2 h 3"/>
                <a:gd name="T6" fmla="*/ 1 w 16"/>
                <a:gd name="T7" fmla="*/ 0 h 3"/>
                <a:gd name="T8" fmla="*/ 0 w 16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"/>
                <a:gd name="T17" fmla="*/ 16 w 1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">
                  <a:moveTo>
                    <a:pt x="0" y="1"/>
                  </a:moveTo>
                  <a:lnTo>
                    <a:pt x="16" y="3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1" name="Freeform 1010"/>
            <p:cNvSpPr>
              <a:spLocks/>
            </p:cNvSpPr>
            <p:nvPr/>
          </p:nvSpPr>
          <p:spPr bwMode="auto">
            <a:xfrm>
              <a:off x="858" y="2360"/>
              <a:ext cx="13" cy="2"/>
            </a:xfrm>
            <a:custGeom>
              <a:avLst/>
              <a:gdLst>
                <a:gd name="T0" fmla="*/ 1 w 13"/>
                <a:gd name="T1" fmla="*/ 0 h 2"/>
                <a:gd name="T2" fmla="*/ 0 w 13"/>
                <a:gd name="T3" fmla="*/ 1 h 2"/>
                <a:gd name="T4" fmla="*/ 0 w 13"/>
                <a:gd name="T5" fmla="*/ 1 h 2"/>
                <a:gd name="T6" fmla="*/ 13 w 13"/>
                <a:gd name="T7" fmla="*/ 2 h 2"/>
                <a:gd name="T8" fmla="*/ 13 w 13"/>
                <a:gd name="T9" fmla="*/ 1 h 2"/>
                <a:gd name="T10" fmla="*/ 1 w 13"/>
                <a:gd name="T11" fmla="*/ 0 h 2"/>
                <a:gd name="T12" fmla="*/ 1 w 1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"/>
                <a:gd name="T23" fmla="*/ 13 w 1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">
                  <a:moveTo>
                    <a:pt x="1" y="0"/>
                  </a:moveTo>
                  <a:lnTo>
                    <a:pt x="0" y="1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2" name="Freeform 1011"/>
            <p:cNvSpPr>
              <a:spLocks/>
            </p:cNvSpPr>
            <p:nvPr/>
          </p:nvSpPr>
          <p:spPr bwMode="auto">
            <a:xfrm>
              <a:off x="854" y="2365"/>
              <a:ext cx="14" cy="2"/>
            </a:xfrm>
            <a:custGeom>
              <a:avLst/>
              <a:gdLst>
                <a:gd name="T0" fmla="*/ 1 w 17"/>
                <a:gd name="T1" fmla="*/ 0 h 2"/>
                <a:gd name="T2" fmla="*/ 0 w 17"/>
                <a:gd name="T3" fmla="*/ 0 h 2"/>
                <a:gd name="T4" fmla="*/ 0 w 17"/>
                <a:gd name="T5" fmla="*/ 0 h 2"/>
                <a:gd name="T6" fmla="*/ 17 w 17"/>
                <a:gd name="T7" fmla="*/ 2 h 2"/>
                <a:gd name="T8" fmla="*/ 17 w 17"/>
                <a:gd name="T9" fmla="*/ 2 h 2"/>
                <a:gd name="T10" fmla="*/ 1 w 17"/>
                <a:gd name="T11" fmla="*/ 0 h 2"/>
                <a:gd name="T12" fmla="*/ 1 w 17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"/>
                <a:gd name="T23" fmla="*/ 17 w 17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">
                  <a:moveTo>
                    <a:pt x="1" y="0"/>
                  </a:moveTo>
                  <a:lnTo>
                    <a:pt x="0" y="0"/>
                  </a:lnTo>
                  <a:lnTo>
                    <a:pt x="17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3" name="Freeform 1012"/>
            <p:cNvSpPr>
              <a:spLocks/>
            </p:cNvSpPr>
            <p:nvPr/>
          </p:nvSpPr>
          <p:spPr bwMode="auto">
            <a:xfrm>
              <a:off x="853" y="2367"/>
              <a:ext cx="18" cy="2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2 h 2"/>
                <a:gd name="T4" fmla="*/ 18 w 18"/>
                <a:gd name="T5" fmla="*/ 2 h 2"/>
                <a:gd name="T6" fmla="*/ 1 w 18"/>
                <a:gd name="T7" fmla="*/ 0 h 2"/>
                <a:gd name="T8" fmla="*/ 0 w 18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"/>
                <a:gd name="T17" fmla="*/ 18 w 1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">
                  <a:moveTo>
                    <a:pt x="0" y="0"/>
                  </a:moveTo>
                  <a:lnTo>
                    <a:pt x="18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4" name="Freeform 1013"/>
            <p:cNvSpPr>
              <a:spLocks/>
            </p:cNvSpPr>
            <p:nvPr/>
          </p:nvSpPr>
          <p:spPr bwMode="auto">
            <a:xfrm>
              <a:off x="855" y="2364"/>
              <a:ext cx="13" cy="3"/>
            </a:xfrm>
            <a:custGeom>
              <a:avLst/>
              <a:gdLst>
                <a:gd name="T0" fmla="*/ 0 w 16"/>
                <a:gd name="T1" fmla="*/ 0 h 3"/>
                <a:gd name="T2" fmla="*/ 0 w 16"/>
                <a:gd name="T3" fmla="*/ 1 h 3"/>
                <a:gd name="T4" fmla="*/ 16 w 16"/>
                <a:gd name="T5" fmla="*/ 3 h 3"/>
                <a:gd name="T6" fmla="*/ 16 w 16"/>
                <a:gd name="T7" fmla="*/ 2 h 3"/>
                <a:gd name="T8" fmla="*/ 0 w 16"/>
                <a:gd name="T9" fmla="*/ 0 h 3"/>
                <a:gd name="T10" fmla="*/ 0 w 1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"/>
                <a:gd name="T20" fmla="*/ 16 w 1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">
                  <a:moveTo>
                    <a:pt x="0" y="0"/>
                  </a:moveTo>
                  <a:lnTo>
                    <a:pt x="0" y="1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5" name="Freeform 1014"/>
            <p:cNvSpPr>
              <a:spLocks/>
            </p:cNvSpPr>
            <p:nvPr/>
          </p:nvSpPr>
          <p:spPr bwMode="auto">
            <a:xfrm>
              <a:off x="854" y="2365"/>
              <a:ext cx="14" cy="4"/>
            </a:xfrm>
            <a:custGeom>
              <a:avLst/>
              <a:gdLst>
                <a:gd name="T0" fmla="*/ 0 w 17"/>
                <a:gd name="T1" fmla="*/ 2 h 4"/>
                <a:gd name="T2" fmla="*/ 0 w 17"/>
                <a:gd name="T3" fmla="*/ 2 h 4"/>
                <a:gd name="T4" fmla="*/ 17 w 17"/>
                <a:gd name="T5" fmla="*/ 4 h 4"/>
                <a:gd name="T6" fmla="*/ 17 w 17"/>
                <a:gd name="T7" fmla="*/ 2 h 4"/>
                <a:gd name="T8" fmla="*/ 0 w 17"/>
                <a:gd name="T9" fmla="*/ 0 h 4"/>
                <a:gd name="T10" fmla="*/ 0 w 17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"/>
                <a:gd name="T20" fmla="*/ 17 w 1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">
                  <a:moveTo>
                    <a:pt x="0" y="2"/>
                  </a:moveTo>
                  <a:lnTo>
                    <a:pt x="0" y="2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6" name="Freeform 1015"/>
            <p:cNvSpPr>
              <a:spLocks/>
            </p:cNvSpPr>
            <p:nvPr/>
          </p:nvSpPr>
          <p:spPr bwMode="auto">
            <a:xfrm>
              <a:off x="858" y="2361"/>
              <a:ext cx="13" cy="2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3 w 13"/>
                <a:gd name="T5" fmla="*/ 2 h 2"/>
                <a:gd name="T6" fmla="*/ 13 w 13"/>
                <a:gd name="T7" fmla="*/ 1 h 2"/>
                <a:gd name="T8" fmla="*/ 0 w 13"/>
                <a:gd name="T9" fmla="*/ 0 h 2"/>
                <a:gd name="T10" fmla="*/ 0 w 1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"/>
                <a:gd name="T20" fmla="*/ 13 w 1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7" name="Freeform 1016"/>
            <p:cNvSpPr>
              <a:spLocks/>
            </p:cNvSpPr>
            <p:nvPr/>
          </p:nvSpPr>
          <p:spPr bwMode="auto">
            <a:xfrm>
              <a:off x="864" y="2352"/>
              <a:ext cx="12" cy="1"/>
            </a:xfrm>
            <a:custGeom>
              <a:avLst/>
              <a:gdLst>
                <a:gd name="T0" fmla="*/ 1 w 12"/>
                <a:gd name="T1" fmla="*/ 0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1 h 1"/>
                <a:gd name="T8" fmla="*/ 12 w 12"/>
                <a:gd name="T9" fmla="*/ 1 h 1"/>
                <a:gd name="T10" fmla="*/ 1 w 12"/>
                <a:gd name="T11" fmla="*/ 0 h 1"/>
                <a:gd name="T12" fmla="*/ 1 w 1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"/>
                <a:gd name="T23" fmla="*/ 12 w 1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">
                  <a:moveTo>
                    <a:pt x="1" y="0"/>
                  </a:moveTo>
                  <a:lnTo>
                    <a:pt x="0" y="1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8" name="Freeform 1017"/>
            <p:cNvSpPr>
              <a:spLocks/>
            </p:cNvSpPr>
            <p:nvPr/>
          </p:nvSpPr>
          <p:spPr bwMode="auto">
            <a:xfrm>
              <a:off x="856" y="2361"/>
              <a:ext cx="12" cy="3"/>
            </a:xfrm>
            <a:custGeom>
              <a:avLst/>
              <a:gdLst>
                <a:gd name="T0" fmla="*/ 0 w 15"/>
                <a:gd name="T1" fmla="*/ 1 h 3"/>
                <a:gd name="T2" fmla="*/ 0 w 15"/>
                <a:gd name="T3" fmla="*/ 1 h 3"/>
                <a:gd name="T4" fmla="*/ 15 w 15"/>
                <a:gd name="T5" fmla="*/ 3 h 3"/>
                <a:gd name="T6" fmla="*/ 15 w 15"/>
                <a:gd name="T7" fmla="*/ 2 h 3"/>
                <a:gd name="T8" fmla="*/ 2 w 15"/>
                <a:gd name="T9" fmla="*/ 0 h 3"/>
                <a:gd name="T10" fmla="*/ 0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"/>
                <a:gd name="T20" fmla="*/ 15 w 1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">
                  <a:moveTo>
                    <a:pt x="0" y="1"/>
                  </a:moveTo>
                  <a:lnTo>
                    <a:pt x="0" y="1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9" name="Freeform 1018"/>
            <p:cNvSpPr>
              <a:spLocks/>
            </p:cNvSpPr>
            <p:nvPr/>
          </p:nvSpPr>
          <p:spPr bwMode="auto">
            <a:xfrm>
              <a:off x="856" y="2362"/>
              <a:ext cx="12" cy="3"/>
            </a:xfrm>
            <a:custGeom>
              <a:avLst/>
              <a:gdLst>
                <a:gd name="T0" fmla="*/ 0 w 15"/>
                <a:gd name="T1" fmla="*/ 1 h 3"/>
                <a:gd name="T2" fmla="*/ 0 w 15"/>
                <a:gd name="T3" fmla="*/ 1 h 3"/>
                <a:gd name="T4" fmla="*/ 15 w 15"/>
                <a:gd name="T5" fmla="*/ 3 h 3"/>
                <a:gd name="T6" fmla="*/ 15 w 15"/>
                <a:gd name="T7" fmla="*/ 2 h 3"/>
                <a:gd name="T8" fmla="*/ 0 w 15"/>
                <a:gd name="T9" fmla="*/ 0 h 3"/>
                <a:gd name="T10" fmla="*/ 0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"/>
                <a:gd name="T20" fmla="*/ 15 w 1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">
                  <a:moveTo>
                    <a:pt x="0" y="1"/>
                  </a:moveTo>
                  <a:lnTo>
                    <a:pt x="0" y="1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0" name="Freeform 1019"/>
            <p:cNvSpPr>
              <a:spLocks/>
            </p:cNvSpPr>
            <p:nvPr/>
          </p:nvSpPr>
          <p:spPr bwMode="auto">
            <a:xfrm>
              <a:off x="863" y="2354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1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0 w 11"/>
                <a:gd name="T11" fmla="*/ 0 h 2"/>
                <a:gd name="T12" fmla="*/ 0 w 1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"/>
                <a:gd name="T23" fmla="*/ 11 w 1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">
                  <a:moveTo>
                    <a:pt x="0" y="0"/>
                  </a:moveTo>
                  <a:lnTo>
                    <a:pt x="0" y="1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1" name="Freeform 1020"/>
            <p:cNvSpPr>
              <a:spLocks/>
            </p:cNvSpPr>
            <p:nvPr/>
          </p:nvSpPr>
          <p:spPr bwMode="auto">
            <a:xfrm>
              <a:off x="875" y="2343"/>
              <a:ext cx="7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0 h 1"/>
                <a:gd name="T10" fmla="*/ 1 w 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"/>
                <a:gd name="T20" fmla="*/ 7 w 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">
                  <a:moveTo>
                    <a:pt x="1" y="0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2" name="Freeform 1021"/>
            <p:cNvSpPr>
              <a:spLocks/>
            </p:cNvSpPr>
            <p:nvPr/>
          </p:nvSpPr>
          <p:spPr bwMode="auto">
            <a:xfrm>
              <a:off x="876" y="2342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7 w 8"/>
                <a:gd name="T5" fmla="*/ 1 h 1"/>
                <a:gd name="T6" fmla="*/ 8 w 8"/>
                <a:gd name="T7" fmla="*/ 1 h 1"/>
                <a:gd name="T8" fmla="*/ 0 w 8"/>
                <a:gd name="T9" fmla="*/ 0 h 1"/>
                <a:gd name="T10" fmla="*/ 0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3" name="Freeform 1022"/>
            <p:cNvSpPr>
              <a:spLocks/>
            </p:cNvSpPr>
            <p:nvPr/>
          </p:nvSpPr>
          <p:spPr bwMode="auto">
            <a:xfrm>
              <a:off x="876" y="2341"/>
              <a:ext cx="10" cy="2"/>
            </a:xfrm>
            <a:custGeom>
              <a:avLst/>
              <a:gdLst>
                <a:gd name="T0" fmla="*/ 0 w 10"/>
                <a:gd name="T1" fmla="*/ 1 h 2"/>
                <a:gd name="T2" fmla="*/ 8 w 10"/>
                <a:gd name="T3" fmla="*/ 2 h 2"/>
                <a:gd name="T4" fmla="*/ 8 w 10"/>
                <a:gd name="T5" fmla="*/ 1 h 2"/>
                <a:gd name="T6" fmla="*/ 10 w 10"/>
                <a:gd name="T7" fmla="*/ 0 h 2"/>
                <a:gd name="T8" fmla="*/ 0 w 10"/>
                <a:gd name="T9" fmla="*/ 0 h 2"/>
                <a:gd name="T10" fmla="*/ 0 w 10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"/>
                <a:gd name="T20" fmla="*/ 10 w 10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">
                  <a:moveTo>
                    <a:pt x="0" y="1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4" name="Freeform 1023"/>
            <p:cNvSpPr>
              <a:spLocks/>
            </p:cNvSpPr>
            <p:nvPr/>
          </p:nvSpPr>
          <p:spPr bwMode="auto">
            <a:xfrm>
              <a:off x="876" y="2342"/>
              <a:ext cx="7" cy="2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6 w 7"/>
                <a:gd name="T5" fmla="*/ 2 h 2"/>
                <a:gd name="T6" fmla="*/ 7 w 7"/>
                <a:gd name="T7" fmla="*/ 1 h 2"/>
                <a:gd name="T8" fmla="*/ 0 w 7"/>
                <a:gd name="T9" fmla="*/ 0 h 2"/>
                <a:gd name="T10" fmla="*/ 0 w 7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0" y="0"/>
                  </a:moveTo>
                  <a:lnTo>
                    <a:pt x="0" y="1"/>
                  </a:lnTo>
                  <a:lnTo>
                    <a:pt x="6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5" name="Freeform 1024"/>
            <p:cNvSpPr>
              <a:spLocks/>
            </p:cNvSpPr>
            <p:nvPr/>
          </p:nvSpPr>
          <p:spPr bwMode="auto">
            <a:xfrm>
              <a:off x="876" y="2341"/>
              <a:ext cx="11" cy="0"/>
            </a:xfrm>
            <a:custGeom>
              <a:avLst/>
              <a:gdLst>
                <a:gd name="T0" fmla="*/ 0 w 11"/>
                <a:gd name="T1" fmla="*/ 0 w 11"/>
                <a:gd name="T2" fmla="*/ 10 w 11"/>
                <a:gd name="T3" fmla="*/ 11 w 11"/>
                <a:gd name="T4" fmla="*/ 1 w 11"/>
                <a:gd name="T5" fmla="*/ 0 w 1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11 w 1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6" name="Freeform 1025"/>
            <p:cNvSpPr>
              <a:spLocks/>
            </p:cNvSpPr>
            <p:nvPr/>
          </p:nvSpPr>
          <p:spPr bwMode="auto">
            <a:xfrm>
              <a:off x="877" y="2339"/>
              <a:ext cx="13" cy="1"/>
            </a:xfrm>
            <a:custGeom>
              <a:avLst/>
              <a:gdLst>
                <a:gd name="T0" fmla="*/ 2 w 13"/>
                <a:gd name="T1" fmla="*/ 0 h 1"/>
                <a:gd name="T2" fmla="*/ 0 w 13"/>
                <a:gd name="T3" fmla="*/ 0 h 1"/>
                <a:gd name="T4" fmla="*/ 0 w 13"/>
                <a:gd name="T5" fmla="*/ 0 h 1"/>
                <a:gd name="T6" fmla="*/ 13 w 13"/>
                <a:gd name="T7" fmla="*/ 1 h 1"/>
                <a:gd name="T8" fmla="*/ 13 w 13"/>
                <a:gd name="T9" fmla="*/ 1 h 1"/>
                <a:gd name="T10" fmla="*/ 2 w 1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"/>
                <a:gd name="T20" fmla="*/ 13 w 1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">
                  <a:moveTo>
                    <a:pt x="2" y="0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7" name="Freeform 1026"/>
            <p:cNvSpPr>
              <a:spLocks/>
            </p:cNvSpPr>
            <p:nvPr/>
          </p:nvSpPr>
          <p:spPr bwMode="auto">
            <a:xfrm>
              <a:off x="879" y="2338"/>
              <a:ext cx="12" cy="2"/>
            </a:xfrm>
            <a:custGeom>
              <a:avLst/>
              <a:gdLst>
                <a:gd name="T0" fmla="*/ 12 w 12"/>
                <a:gd name="T1" fmla="*/ 1 h 2"/>
                <a:gd name="T2" fmla="*/ 0 w 12"/>
                <a:gd name="T3" fmla="*/ 0 h 2"/>
                <a:gd name="T4" fmla="*/ 0 w 12"/>
                <a:gd name="T5" fmla="*/ 1 h 2"/>
                <a:gd name="T6" fmla="*/ 0 w 12"/>
                <a:gd name="T7" fmla="*/ 1 h 2"/>
                <a:gd name="T8" fmla="*/ 11 w 12"/>
                <a:gd name="T9" fmla="*/ 2 h 2"/>
                <a:gd name="T10" fmla="*/ 12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1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1" y="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8" name="Freeform 1027"/>
            <p:cNvSpPr>
              <a:spLocks/>
            </p:cNvSpPr>
            <p:nvPr/>
          </p:nvSpPr>
          <p:spPr bwMode="auto">
            <a:xfrm>
              <a:off x="877" y="2339"/>
              <a:ext cx="13" cy="2"/>
            </a:xfrm>
            <a:custGeom>
              <a:avLst/>
              <a:gdLst>
                <a:gd name="T0" fmla="*/ 0 w 13"/>
                <a:gd name="T1" fmla="*/ 2 h 2"/>
                <a:gd name="T2" fmla="*/ 0 w 13"/>
                <a:gd name="T3" fmla="*/ 2 h 2"/>
                <a:gd name="T4" fmla="*/ 10 w 13"/>
                <a:gd name="T5" fmla="*/ 2 h 2"/>
                <a:gd name="T6" fmla="*/ 12 w 13"/>
                <a:gd name="T7" fmla="*/ 2 h 2"/>
                <a:gd name="T8" fmla="*/ 13 w 13"/>
                <a:gd name="T9" fmla="*/ 1 h 2"/>
                <a:gd name="T10" fmla="*/ 0 w 13"/>
                <a:gd name="T11" fmla="*/ 0 h 2"/>
                <a:gd name="T12" fmla="*/ 0 w 13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"/>
                <a:gd name="T23" fmla="*/ 13 w 1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">
                  <a:moveTo>
                    <a:pt x="0" y="2"/>
                  </a:moveTo>
                  <a:lnTo>
                    <a:pt x="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9" name="Freeform 1028"/>
            <p:cNvSpPr>
              <a:spLocks/>
            </p:cNvSpPr>
            <p:nvPr/>
          </p:nvSpPr>
          <p:spPr bwMode="auto">
            <a:xfrm>
              <a:off x="879" y="2337"/>
              <a:ext cx="12" cy="2"/>
            </a:xfrm>
            <a:custGeom>
              <a:avLst/>
              <a:gdLst>
                <a:gd name="T0" fmla="*/ 13 w 13"/>
                <a:gd name="T1" fmla="*/ 0 h 2"/>
                <a:gd name="T2" fmla="*/ 11 w 13"/>
                <a:gd name="T3" fmla="*/ 0 h 2"/>
                <a:gd name="T4" fmla="*/ 0 w 13"/>
                <a:gd name="T5" fmla="*/ 1 h 2"/>
                <a:gd name="T6" fmla="*/ 0 w 13"/>
                <a:gd name="T7" fmla="*/ 1 h 2"/>
                <a:gd name="T8" fmla="*/ 12 w 13"/>
                <a:gd name="T9" fmla="*/ 2 h 2"/>
                <a:gd name="T10" fmla="*/ 13 w 1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"/>
                <a:gd name="T20" fmla="*/ 13 w 1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">
                  <a:moveTo>
                    <a:pt x="13" y="0"/>
                  </a:moveTo>
                  <a:lnTo>
                    <a:pt x="11" y="0"/>
                  </a:lnTo>
                  <a:lnTo>
                    <a:pt x="0" y="1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0" name="Freeform 1029"/>
            <p:cNvSpPr>
              <a:spLocks/>
            </p:cNvSpPr>
            <p:nvPr/>
          </p:nvSpPr>
          <p:spPr bwMode="auto">
            <a:xfrm>
              <a:off x="872" y="2346"/>
              <a:ext cx="9" cy="1"/>
            </a:xfrm>
            <a:custGeom>
              <a:avLst/>
              <a:gdLst>
                <a:gd name="T0" fmla="*/ 2 w 9"/>
                <a:gd name="T1" fmla="*/ 0 h 1"/>
                <a:gd name="T2" fmla="*/ 0 w 9"/>
                <a:gd name="T3" fmla="*/ 1 h 1"/>
                <a:gd name="T4" fmla="*/ 0 w 9"/>
                <a:gd name="T5" fmla="*/ 1 h 1"/>
                <a:gd name="T6" fmla="*/ 8 w 9"/>
                <a:gd name="T7" fmla="*/ 1 h 1"/>
                <a:gd name="T8" fmla="*/ 9 w 9"/>
                <a:gd name="T9" fmla="*/ 1 h 1"/>
                <a:gd name="T10" fmla="*/ 2 w 9"/>
                <a:gd name="T11" fmla="*/ 0 h 1"/>
                <a:gd name="T12" fmla="*/ 2 w 9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"/>
                <a:gd name="T23" fmla="*/ 9 w 9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">
                  <a:moveTo>
                    <a:pt x="2" y="0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1" name="Freeform 1030"/>
            <p:cNvSpPr>
              <a:spLocks/>
            </p:cNvSpPr>
            <p:nvPr/>
          </p:nvSpPr>
          <p:spPr bwMode="auto">
            <a:xfrm>
              <a:off x="872" y="2347"/>
              <a:ext cx="9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7 w 8"/>
                <a:gd name="T5" fmla="*/ 1 h 1"/>
                <a:gd name="T6" fmla="*/ 8 w 8"/>
                <a:gd name="T7" fmla="*/ 0 h 1"/>
                <a:gd name="T8" fmla="*/ 0 w 8"/>
                <a:gd name="T9" fmla="*/ 0 h 1"/>
                <a:gd name="T10" fmla="*/ 0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2" name="Freeform 1031"/>
            <p:cNvSpPr>
              <a:spLocks/>
            </p:cNvSpPr>
            <p:nvPr/>
          </p:nvSpPr>
          <p:spPr bwMode="auto">
            <a:xfrm>
              <a:off x="866" y="2349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0 w 12"/>
                <a:gd name="T3" fmla="*/ 1 h 2"/>
                <a:gd name="T4" fmla="*/ 11 w 12"/>
                <a:gd name="T5" fmla="*/ 2 h 2"/>
                <a:gd name="T6" fmla="*/ 12 w 12"/>
                <a:gd name="T7" fmla="*/ 1 h 2"/>
                <a:gd name="T8" fmla="*/ 0 w 12"/>
                <a:gd name="T9" fmla="*/ 0 h 2"/>
                <a:gd name="T10" fmla="*/ 0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1"/>
                  </a:moveTo>
                  <a:lnTo>
                    <a:pt x="0" y="1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3" name="Freeform 1032"/>
            <p:cNvSpPr>
              <a:spLocks/>
            </p:cNvSpPr>
            <p:nvPr/>
          </p:nvSpPr>
          <p:spPr bwMode="auto">
            <a:xfrm>
              <a:off x="866" y="2347"/>
              <a:ext cx="13" cy="3"/>
            </a:xfrm>
            <a:custGeom>
              <a:avLst/>
              <a:gdLst>
                <a:gd name="T0" fmla="*/ 0 w 13"/>
                <a:gd name="T1" fmla="*/ 2 h 3"/>
                <a:gd name="T2" fmla="*/ 0 w 13"/>
                <a:gd name="T3" fmla="*/ 2 h 3"/>
                <a:gd name="T4" fmla="*/ 12 w 13"/>
                <a:gd name="T5" fmla="*/ 3 h 3"/>
                <a:gd name="T6" fmla="*/ 13 w 13"/>
                <a:gd name="T7" fmla="*/ 1 h 3"/>
                <a:gd name="T8" fmla="*/ 6 w 13"/>
                <a:gd name="T9" fmla="*/ 0 h 3"/>
                <a:gd name="T10" fmla="*/ 0 w 13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"/>
                <a:gd name="T20" fmla="*/ 13 w 1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">
                  <a:moveTo>
                    <a:pt x="0" y="2"/>
                  </a:moveTo>
                  <a:lnTo>
                    <a:pt x="0" y="2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4" name="Freeform 1033"/>
            <p:cNvSpPr>
              <a:spLocks/>
            </p:cNvSpPr>
            <p:nvPr/>
          </p:nvSpPr>
          <p:spPr bwMode="auto">
            <a:xfrm>
              <a:off x="865" y="2350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1 w 12"/>
                <a:gd name="T3" fmla="*/ 2 h 2"/>
                <a:gd name="T4" fmla="*/ 12 w 12"/>
                <a:gd name="T5" fmla="*/ 1 h 2"/>
                <a:gd name="T6" fmla="*/ 1 w 12"/>
                <a:gd name="T7" fmla="*/ 0 h 2"/>
                <a:gd name="T8" fmla="*/ 0 w 1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1"/>
                  </a:moveTo>
                  <a:lnTo>
                    <a:pt x="11" y="2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5" name="Freeform 1034"/>
            <p:cNvSpPr>
              <a:spLocks/>
            </p:cNvSpPr>
            <p:nvPr/>
          </p:nvSpPr>
          <p:spPr bwMode="auto">
            <a:xfrm>
              <a:off x="875" y="2344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1 h 1"/>
                <a:gd name="T4" fmla="*/ 7 w 7"/>
                <a:gd name="T5" fmla="*/ 1 h 1"/>
                <a:gd name="T6" fmla="*/ 7 w 7"/>
                <a:gd name="T7" fmla="*/ 0 h 1"/>
                <a:gd name="T8" fmla="*/ 0 w 7"/>
                <a:gd name="T9" fmla="*/ 0 h 1"/>
                <a:gd name="T10" fmla="*/ 0 w 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"/>
                <a:gd name="T20" fmla="*/ 7 w 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">
                  <a:moveTo>
                    <a:pt x="0" y="0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6" name="Freeform 1035"/>
            <p:cNvSpPr>
              <a:spLocks/>
            </p:cNvSpPr>
            <p:nvPr/>
          </p:nvSpPr>
          <p:spPr bwMode="auto">
            <a:xfrm>
              <a:off x="865" y="2351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1 h 2"/>
                <a:gd name="T4" fmla="*/ 11 w 11"/>
                <a:gd name="T5" fmla="*/ 2 h 2"/>
                <a:gd name="T6" fmla="*/ 11 w 11"/>
                <a:gd name="T7" fmla="*/ 1 h 2"/>
                <a:gd name="T8" fmla="*/ 0 w 11"/>
                <a:gd name="T9" fmla="*/ 0 h 2"/>
                <a:gd name="T10" fmla="*/ 0 w 1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"/>
                <a:gd name="T20" fmla="*/ 11 w 1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">
                  <a:moveTo>
                    <a:pt x="0" y="0"/>
                  </a:moveTo>
                  <a:lnTo>
                    <a:pt x="0" y="1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7" name="Freeform 1036"/>
            <p:cNvSpPr>
              <a:spLocks/>
            </p:cNvSpPr>
            <p:nvPr/>
          </p:nvSpPr>
          <p:spPr bwMode="auto">
            <a:xfrm>
              <a:off x="874" y="2345"/>
              <a:ext cx="8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8 w 8"/>
                <a:gd name="T7" fmla="*/ 0 h 1"/>
                <a:gd name="T8" fmla="*/ 1 w 8"/>
                <a:gd name="T9" fmla="*/ 0 h 1"/>
                <a:gd name="T10" fmla="*/ 1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1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8" name="Freeform 1037"/>
            <p:cNvSpPr>
              <a:spLocks/>
            </p:cNvSpPr>
            <p:nvPr/>
          </p:nvSpPr>
          <p:spPr bwMode="auto">
            <a:xfrm>
              <a:off x="874" y="2345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1 h 2"/>
                <a:gd name="T4" fmla="*/ 7 w 8"/>
                <a:gd name="T5" fmla="*/ 2 h 2"/>
                <a:gd name="T6" fmla="*/ 8 w 8"/>
                <a:gd name="T7" fmla="*/ 1 h 2"/>
                <a:gd name="T8" fmla="*/ 0 w 8"/>
                <a:gd name="T9" fmla="*/ 0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9" name="Freeform 1038"/>
            <p:cNvSpPr>
              <a:spLocks/>
            </p:cNvSpPr>
            <p:nvPr/>
          </p:nvSpPr>
          <p:spPr bwMode="auto">
            <a:xfrm>
              <a:off x="871" y="2330"/>
              <a:ext cx="38" cy="40"/>
            </a:xfrm>
            <a:custGeom>
              <a:avLst/>
              <a:gdLst>
                <a:gd name="T0" fmla="*/ 26 w 38"/>
                <a:gd name="T1" fmla="*/ 1 h 40"/>
                <a:gd name="T2" fmla="*/ 18 w 38"/>
                <a:gd name="T3" fmla="*/ 11 h 40"/>
                <a:gd name="T4" fmla="*/ 13 w 38"/>
                <a:gd name="T5" fmla="*/ 12 h 40"/>
                <a:gd name="T6" fmla="*/ 0 w 38"/>
                <a:gd name="T7" fmla="*/ 30 h 40"/>
                <a:gd name="T8" fmla="*/ 0 w 38"/>
                <a:gd name="T9" fmla="*/ 39 h 40"/>
                <a:gd name="T10" fmla="*/ 0 w 38"/>
                <a:gd name="T11" fmla="*/ 40 h 40"/>
                <a:gd name="T12" fmla="*/ 15 w 38"/>
                <a:gd name="T13" fmla="*/ 21 h 40"/>
                <a:gd name="T14" fmla="*/ 27 w 38"/>
                <a:gd name="T15" fmla="*/ 9 h 40"/>
                <a:gd name="T16" fmla="*/ 38 w 38"/>
                <a:gd name="T17" fmla="*/ 0 h 40"/>
                <a:gd name="T18" fmla="*/ 37 w 38"/>
                <a:gd name="T19" fmla="*/ 0 h 40"/>
                <a:gd name="T20" fmla="*/ 26 w 38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0"/>
                <a:gd name="T35" fmla="*/ 38 w 3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0">
                  <a:moveTo>
                    <a:pt x="26" y="1"/>
                  </a:moveTo>
                  <a:lnTo>
                    <a:pt x="18" y="11"/>
                  </a:lnTo>
                  <a:lnTo>
                    <a:pt x="13" y="12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5" y="21"/>
                  </a:lnTo>
                  <a:lnTo>
                    <a:pt x="27" y="9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0" name="Rectangle 1039"/>
            <p:cNvSpPr>
              <a:spLocks noChangeArrowheads="1"/>
            </p:cNvSpPr>
            <p:nvPr/>
          </p:nvSpPr>
          <p:spPr bwMode="auto">
            <a:xfrm>
              <a:off x="886" y="2298"/>
              <a:ext cx="7" cy="10"/>
            </a:xfrm>
            <a:prstGeom prst="rect">
              <a:avLst/>
            </a:prstGeom>
            <a:solidFill>
              <a:srgbClr val="7A7B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801" name="Rectangle 1040"/>
            <p:cNvSpPr>
              <a:spLocks noChangeArrowheads="1"/>
            </p:cNvSpPr>
            <p:nvPr/>
          </p:nvSpPr>
          <p:spPr bwMode="auto">
            <a:xfrm>
              <a:off x="886" y="2278"/>
              <a:ext cx="7" cy="10"/>
            </a:xfrm>
            <a:prstGeom prst="rect">
              <a:avLst/>
            </a:prstGeom>
            <a:solidFill>
              <a:srgbClr val="7A7B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802" name="Freeform 1041"/>
            <p:cNvSpPr>
              <a:spLocks/>
            </p:cNvSpPr>
            <p:nvPr/>
          </p:nvSpPr>
          <p:spPr bwMode="auto">
            <a:xfrm>
              <a:off x="886" y="2347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7 w 7"/>
                <a:gd name="T3" fmla="*/ 11 h 12"/>
                <a:gd name="T4" fmla="*/ 7 w 7"/>
                <a:gd name="T5" fmla="*/ 0 h 12"/>
                <a:gd name="T6" fmla="*/ 0 w 7"/>
                <a:gd name="T7" fmla="*/ 2 h 12"/>
                <a:gd name="T8" fmla="*/ 0 w 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7" y="11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3" name="Freeform 1042"/>
            <p:cNvSpPr>
              <a:spLocks/>
            </p:cNvSpPr>
            <p:nvPr/>
          </p:nvSpPr>
          <p:spPr bwMode="auto">
            <a:xfrm>
              <a:off x="886" y="2318"/>
              <a:ext cx="7" cy="20"/>
            </a:xfrm>
            <a:custGeom>
              <a:avLst/>
              <a:gdLst>
                <a:gd name="T0" fmla="*/ 0 w 7"/>
                <a:gd name="T1" fmla="*/ 1 h 20"/>
                <a:gd name="T2" fmla="*/ 0 w 7"/>
                <a:gd name="T3" fmla="*/ 11 h 20"/>
                <a:gd name="T4" fmla="*/ 0 w 7"/>
                <a:gd name="T5" fmla="*/ 20 h 20"/>
                <a:gd name="T6" fmla="*/ 7 w 7"/>
                <a:gd name="T7" fmla="*/ 19 h 20"/>
                <a:gd name="T8" fmla="*/ 7 w 7"/>
                <a:gd name="T9" fmla="*/ 10 h 20"/>
                <a:gd name="T10" fmla="*/ 7 w 7"/>
                <a:gd name="T11" fmla="*/ 0 h 20"/>
                <a:gd name="T12" fmla="*/ 0 w 7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20"/>
                <a:gd name="T23" fmla="*/ 7 w 7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20">
                  <a:moveTo>
                    <a:pt x="0" y="1"/>
                  </a:moveTo>
                  <a:lnTo>
                    <a:pt x="0" y="11"/>
                  </a:lnTo>
                  <a:lnTo>
                    <a:pt x="0" y="20"/>
                  </a:lnTo>
                  <a:lnTo>
                    <a:pt x="7" y="19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4" name="Freeform 1043"/>
            <p:cNvSpPr>
              <a:spLocks/>
            </p:cNvSpPr>
            <p:nvPr/>
          </p:nvSpPr>
          <p:spPr bwMode="auto">
            <a:xfrm>
              <a:off x="886" y="2196"/>
              <a:ext cx="7" cy="13"/>
            </a:xfrm>
            <a:custGeom>
              <a:avLst/>
              <a:gdLst>
                <a:gd name="T0" fmla="*/ 0 w 7"/>
                <a:gd name="T1" fmla="*/ 10 h 13"/>
                <a:gd name="T2" fmla="*/ 7 w 7"/>
                <a:gd name="T3" fmla="*/ 13 h 13"/>
                <a:gd name="T4" fmla="*/ 7 w 7"/>
                <a:gd name="T5" fmla="*/ 3 h 13"/>
                <a:gd name="T6" fmla="*/ 0 w 7"/>
                <a:gd name="T7" fmla="*/ 0 h 13"/>
                <a:gd name="T8" fmla="*/ 0 w 7"/>
                <a:gd name="T9" fmla="*/ 1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10"/>
                  </a:moveTo>
                  <a:lnTo>
                    <a:pt x="7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5" name="Freeform 1044"/>
            <p:cNvSpPr>
              <a:spLocks/>
            </p:cNvSpPr>
            <p:nvPr/>
          </p:nvSpPr>
          <p:spPr bwMode="auto">
            <a:xfrm>
              <a:off x="886" y="2175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0 h 14"/>
                <a:gd name="T4" fmla="*/ 7 w 7"/>
                <a:gd name="T5" fmla="*/ 14 h 14"/>
                <a:gd name="T6" fmla="*/ 7 w 7"/>
                <a:gd name="T7" fmla="*/ 5 h 14"/>
                <a:gd name="T8" fmla="*/ 0 w 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0" y="0"/>
                  </a:moveTo>
                  <a:lnTo>
                    <a:pt x="0" y="10"/>
                  </a:lnTo>
                  <a:lnTo>
                    <a:pt x="7" y="14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6" name="Freeform 1045"/>
            <p:cNvSpPr>
              <a:spLocks/>
            </p:cNvSpPr>
            <p:nvPr/>
          </p:nvSpPr>
          <p:spPr bwMode="auto">
            <a:xfrm>
              <a:off x="886" y="2257"/>
              <a:ext cx="7" cy="12"/>
            </a:xfrm>
            <a:custGeom>
              <a:avLst/>
              <a:gdLst>
                <a:gd name="T0" fmla="*/ 0 w 7"/>
                <a:gd name="T1" fmla="*/ 10 h 12"/>
                <a:gd name="T2" fmla="*/ 7 w 7"/>
                <a:gd name="T3" fmla="*/ 12 h 12"/>
                <a:gd name="T4" fmla="*/ 7 w 7"/>
                <a:gd name="T5" fmla="*/ 2 h 12"/>
                <a:gd name="T6" fmla="*/ 0 w 7"/>
                <a:gd name="T7" fmla="*/ 0 h 12"/>
                <a:gd name="T8" fmla="*/ 0 w 7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0"/>
                  </a:moveTo>
                  <a:lnTo>
                    <a:pt x="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7" name="Freeform 1046"/>
            <p:cNvSpPr>
              <a:spLocks/>
            </p:cNvSpPr>
            <p:nvPr/>
          </p:nvSpPr>
          <p:spPr bwMode="auto">
            <a:xfrm>
              <a:off x="886" y="2237"/>
              <a:ext cx="7" cy="12"/>
            </a:xfrm>
            <a:custGeom>
              <a:avLst/>
              <a:gdLst>
                <a:gd name="T0" fmla="*/ 0 w 7"/>
                <a:gd name="T1" fmla="*/ 10 h 12"/>
                <a:gd name="T2" fmla="*/ 7 w 7"/>
                <a:gd name="T3" fmla="*/ 12 h 12"/>
                <a:gd name="T4" fmla="*/ 7 w 7"/>
                <a:gd name="T5" fmla="*/ 2 h 12"/>
                <a:gd name="T6" fmla="*/ 0 w 7"/>
                <a:gd name="T7" fmla="*/ 0 h 12"/>
                <a:gd name="T8" fmla="*/ 0 w 7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0"/>
                  </a:moveTo>
                  <a:lnTo>
                    <a:pt x="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8" name="Freeform 1047"/>
            <p:cNvSpPr>
              <a:spLocks/>
            </p:cNvSpPr>
            <p:nvPr/>
          </p:nvSpPr>
          <p:spPr bwMode="auto">
            <a:xfrm>
              <a:off x="886" y="2216"/>
              <a:ext cx="7" cy="13"/>
            </a:xfrm>
            <a:custGeom>
              <a:avLst/>
              <a:gdLst>
                <a:gd name="T0" fmla="*/ 0 w 7"/>
                <a:gd name="T1" fmla="*/ 10 h 13"/>
                <a:gd name="T2" fmla="*/ 7 w 7"/>
                <a:gd name="T3" fmla="*/ 13 h 13"/>
                <a:gd name="T4" fmla="*/ 7 w 7"/>
                <a:gd name="T5" fmla="*/ 3 h 13"/>
                <a:gd name="T6" fmla="*/ 0 w 7"/>
                <a:gd name="T7" fmla="*/ 0 h 13"/>
                <a:gd name="T8" fmla="*/ 0 w 7"/>
                <a:gd name="T9" fmla="*/ 1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10"/>
                  </a:moveTo>
                  <a:lnTo>
                    <a:pt x="7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9" name="Freeform 1048"/>
            <p:cNvSpPr>
              <a:spLocks/>
            </p:cNvSpPr>
            <p:nvPr/>
          </p:nvSpPr>
          <p:spPr bwMode="auto">
            <a:xfrm>
              <a:off x="871" y="2330"/>
              <a:ext cx="38" cy="40"/>
            </a:xfrm>
            <a:custGeom>
              <a:avLst/>
              <a:gdLst>
                <a:gd name="T0" fmla="*/ 27 w 38"/>
                <a:gd name="T1" fmla="*/ 1 h 40"/>
                <a:gd name="T2" fmla="*/ 20 w 38"/>
                <a:gd name="T3" fmla="*/ 11 h 40"/>
                <a:gd name="T4" fmla="*/ 15 w 38"/>
                <a:gd name="T5" fmla="*/ 12 h 40"/>
                <a:gd name="T6" fmla="*/ 0 w 38"/>
                <a:gd name="T7" fmla="*/ 30 h 40"/>
                <a:gd name="T8" fmla="*/ 0 w 38"/>
                <a:gd name="T9" fmla="*/ 40 h 40"/>
                <a:gd name="T10" fmla="*/ 15 w 38"/>
                <a:gd name="T11" fmla="*/ 21 h 40"/>
                <a:gd name="T12" fmla="*/ 20 w 38"/>
                <a:gd name="T13" fmla="*/ 19 h 40"/>
                <a:gd name="T14" fmla="*/ 27 w 38"/>
                <a:gd name="T15" fmla="*/ 9 h 40"/>
                <a:gd name="T16" fmla="*/ 38 w 38"/>
                <a:gd name="T17" fmla="*/ 8 h 40"/>
                <a:gd name="T18" fmla="*/ 38 w 38"/>
                <a:gd name="T19" fmla="*/ 0 h 40"/>
                <a:gd name="T20" fmla="*/ 27 w 38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0"/>
                <a:gd name="T35" fmla="*/ 38 w 3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0">
                  <a:moveTo>
                    <a:pt x="27" y="1"/>
                  </a:moveTo>
                  <a:lnTo>
                    <a:pt x="20" y="11"/>
                  </a:lnTo>
                  <a:lnTo>
                    <a:pt x="15" y="1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15" y="21"/>
                  </a:lnTo>
                  <a:lnTo>
                    <a:pt x="20" y="19"/>
                  </a:lnTo>
                  <a:lnTo>
                    <a:pt x="27" y="9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0310" name="Group 1049"/>
          <p:cNvGrpSpPr>
            <a:grpSpLocks/>
          </p:cNvGrpSpPr>
          <p:nvPr/>
        </p:nvGrpSpPr>
        <p:grpSpPr bwMode="auto">
          <a:xfrm>
            <a:off x="5343529" y="2828925"/>
            <a:ext cx="365125" cy="141288"/>
            <a:chOff x="664" y="2356"/>
            <a:chExt cx="253" cy="89"/>
          </a:xfrm>
        </p:grpSpPr>
        <p:sp>
          <p:nvSpPr>
            <p:cNvPr id="15721" name="Oval 1050"/>
            <p:cNvSpPr>
              <a:spLocks noChangeArrowheads="1"/>
            </p:cNvSpPr>
            <p:nvPr/>
          </p:nvSpPr>
          <p:spPr bwMode="auto">
            <a:xfrm>
              <a:off x="664" y="2393"/>
              <a:ext cx="252" cy="52"/>
            </a:xfrm>
            <a:prstGeom prst="ellipse">
              <a:avLst/>
            </a:prstGeom>
            <a:solidFill>
              <a:srgbClr val="0078AA"/>
            </a:solidFill>
            <a:ln w="15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22" name="Rectangle 1051"/>
            <p:cNvSpPr>
              <a:spLocks noChangeArrowheads="1"/>
            </p:cNvSpPr>
            <p:nvPr/>
          </p:nvSpPr>
          <p:spPr bwMode="auto">
            <a:xfrm>
              <a:off x="664" y="2383"/>
              <a:ext cx="252" cy="3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23" name="Rectangle 1052"/>
            <p:cNvSpPr>
              <a:spLocks noChangeArrowheads="1"/>
            </p:cNvSpPr>
            <p:nvPr/>
          </p:nvSpPr>
          <p:spPr bwMode="auto">
            <a:xfrm>
              <a:off x="664" y="2383"/>
              <a:ext cx="252" cy="3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24" name="Oval 1053"/>
            <p:cNvSpPr>
              <a:spLocks noChangeArrowheads="1"/>
            </p:cNvSpPr>
            <p:nvPr/>
          </p:nvSpPr>
          <p:spPr bwMode="auto">
            <a:xfrm>
              <a:off x="664" y="2356"/>
              <a:ext cx="252" cy="52"/>
            </a:xfrm>
            <a:prstGeom prst="ellipse">
              <a:avLst/>
            </a:prstGeom>
            <a:solidFill>
              <a:srgbClr val="00B4FF"/>
            </a:solidFill>
            <a:ln w="15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25" name="Freeform 1054"/>
            <p:cNvSpPr>
              <a:spLocks/>
            </p:cNvSpPr>
            <p:nvPr/>
          </p:nvSpPr>
          <p:spPr bwMode="auto">
            <a:xfrm>
              <a:off x="793" y="2363"/>
              <a:ext cx="86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26" name="Freeform 1055"/>
            <p:cNvSpPr>
              <a:spLocks/>
            </p:cNvSpPr>
            <p:nvPr/>
          </p:nvSpPr>
          <p:spPr bwMode="auto">
            <a:xfrm>
              <a:off x="793" y="2363"/>
              <a:ext cx="86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27" name="Freeform 1056"/>
            <p:cNvSpPr>
              <a:spLocks/>
            </p:cNvSpPr>
            <p:nvPr/>
          </p:nvSpPr>
          <p:spPr bwMode="auto">
            <a:xfrm>
              <a:off x="703" y="2383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28" name="Freeform 1057"/>
            <p:cNvSpPr>
              <a:spLocks/>
            </p:cNvSpPr>
            <p:nvPr/>
          </p:nvSpPr>
          <p:spPr bwMode="auto">
            <a:xfrm>
              <a:off x="703" y="2383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29" name="Freeform 1058"/>
            <p:cNvSpPr>
              <a:spLocks/>
            </p:cNvSpPr>
            <p:nvPr/>
          </p:nvSpPr>
          <p:spPr bwMode="auto">
            <a:xfrm>
              <a:off x="707" y="2362"/>
              <a:ext cx="84" cy="17"/>
            </a:xfrm>
            <a:custGeom>
              <a:avLst/>
              <a:gdLst>
                <a:gd name="T0" fmla="*/ 0 w 83"/>
                <a:gd name="T1" fmla="*/ 4 h 17"/>
                <a:gd name="T2" fmla="*/ 19 w 83"/>
                <a:gd name="T3" fmla="*/ 0 h 17"/>
                <a:gd name="T4" fmla="*/ 63 w 83"/>
                <a:gd name="T5" fmla="*/ 11 h 17"/>
                <a:gd name="T6" fmla="*/ 83 w 83"/>
                <a:gd name="T7" fmla="*/ 8 h 17"/>
                <a:gd name="T8" fmla="*/ 73 w 83"/>
                <a:gd name="T9" fmla="*/ 17 h 17"/>
                <a:gd name="T10" fmla="*/ 20 w 83"/>
                <a:gd name="T11" fmla="*/ 17 h 17"/>
                <a:gd name="T12" fmla="*/ 42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3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0" name="Freeform 1059"/>
            <p:cNvSpPr>
              <a:spLocks/>
            </p:cNvSpPr>
            <p:nvPr/>
          </p:nvSpPr>
          <p:spPr bwMode="auto">
            <a:xfrm>
              <a:off x="707" y="2362"/>
              <a:ext cx="84" cy="17"/>
            </a:xfrm>
            <a:custGeom>
              <a:avLst/>
              <a:gdLst>
                <a:gd name="T0" fmla="*/ 0 w 83"/>
                <a:gd name="T1" fmla="*/ 4 h 17"/>
                <a:gd name="T2" fmla="*/ 19 w 83"/>
                <a:gd name="T3" fmla="*/ 0 h 17"/>
                <a:gd name="T4" fmla="*/ 63 w 83"/>
                <a:gd name="T5" fmla="*/ 11 h 17"/>
                <a:gd name="T6" fmla="*/ 83 w 83"/>
                <a:gd name="T7" fmla="*/ 8 h 17"/>
                <a:gd name="T8" fmla="*/ 73 w 83"/>
                <a:gd name="T9" fmla="*/ 17 h 17"/>
                <a:gd name="T10" fmla="*/ 20 w 83"/>
                <a:gd name="T11" fmla="*/ 17 h 17"/>
                <a:gd name="T12" fmla="*/ 42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3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1" name="Freeform 1060"/>
            <p:cNvSpPr>
              <a:spLocks/>
            </p:cNvSpPr>
            <p:nvPr/>
          </p:nvSpPr>
          <p:spPr bwMode="auto">
            <a:xfrm>
              <a:off x="791" y="2385"/>
              <a:ext cx="82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2" name="Freeform 1061"/>
            <p:cNvSpPr>
              <a:spLocks/>
            </p:cNvSpPr>
            <p:nvPr/>
          </p:nvSpPr>
          <p:spPr bwMode="auto">
            <a:xfrm>
              <a:off x="791" y="2385"/>
              <a:ext cx="82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3" name="Freeform 1062"/>
            <p:cNvSpPr>
              <a:spLocks/>
            </p:cNvSpPr>
            <p:nvPr/>
          </p:nvSpPr>
          <p:spPr bwMode="auto">
            <a:xfrm>
              <a:off x="795" y="2364"/>
              <a:ext cx="84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4" name="Freeform 1063"/>
            <p:cNvSpPr>
              <a:spLocks/>
            </p:cNvSpPr>
            <p:nvPr/>
          </p:nvSpPr>
          <p:spPr bwMode="auto">
            <a:xfrm>
              <a:off x="795" y="2364"/>
              <a:ext cx="84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5" name="Freeform 1064"/>
            <p:cNvSpPr>
              <a:spLocks/>
            </p:cNvSpPr>
            <p:nvPr/>
          </p:nvSpPr>
          <p:spPr bwMode="auto">
            <a:xfrm>
              <a:off x="704" y="2384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6" name="Freeform 1065"/>
            <p:cNvSpPr>
              <a:spLocks/>
            </p:cNvSpPr>
            <p:nvPr/>
          </p:nvSpPr>
          <p:spPr bwMode="auto">
            <a:xfrm>
              <a:off x="704" y="2384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7" name="Freeform 1066"/>
            <p:cNvSpPr>
              <a:spLocks/>
            </p:cNvSpPr>
            <p:nvPr/>
          </p:nvSpPr>
          <p:spPr bwMode="auto">
            <a:xfrm>
              <a:off x="709" y="2363"/>
              <a:ext cx="81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8" name="Freeform 1067"/>
            <p:cNvSpPr>
              <a:spLocks/>
            </p:cNvSpPr>
            <p:nvPr/>
          </p:nvSpPr>
          <p:spPr bwMode="auto">
            <a:xfrm>
              <a:off x="709" y="2363"/>
              <a:ext cx="81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9" name="Freeform 1068"/>
            <p:cNvSpPr>
              <a:spLocks/>
            </p:cNvSpPr>
            <p:nvPr/>
          </p:nvSpPr>
          <p:spPr bwMode="auto">
            <a:xfrm>
              <a:off x="792" y="2386"/>
              <a:ext cx="86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0" name="Freeform 1069"/>
            <p:cNvSpPr>
              <a:spLocks/>
            </p:cNvSpPr>
            <p:nvPr/>
          </p:nvSpPr>
          <p:spPr bwMode="auto">
            <a:xfrm>
              <a:off x="792" y="2386"/>
              <a:ext cx="86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1" name="Line 1070"/>
            <p:cNvSpPr>
              <a:spLocks noChangeShapeType="1"/>
            </p:cNvSpPr>
            <p:nvPr/>
          </p:nvSpPr>
          <p:spPr bwMode="auto">
            <a:xfrm>
              <a:off x="664" y="2382"/>
              <a:ext cx="1" cy="37"/>
            </a:xfrm>
            <a:prstGeom prst="line">
              <a:avLst/>
            </a:prstGeom>
            <a:noFill/>
            <a:ln w="15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2" name="Line 1071"/>
            <p:cNvSpPr>
              <a:spLocks noChangeShapeType="1"/>
            </p:cNvSpPr>
            <p:nvPr/>
          </p:nvSpPr>
          <p:spPr bwMode="auto">
            <a:xfrm>
              <a:off x="916" y="2382"/>
              <a:ext cx="1" cy="37"/>
            </a:xfrm>
            <a:prstGeom prst="line">
              <a:avLst/>
            </a:prstGeom>
            <a:noFill/>
            <a:ln w="15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0333" name="Group 1072"/>
          <p:cNvGrpSpPr>
            <a:grpSpLocks/>
          </p:cNvGrpSpPr>
          <p:nvPr/>
        </p:nvGrpSpPr>
        <p:grpSpPr bwMode="auto">
          <a:xfrm>
            <a:off x="6183313" y="2432051"/>
            <a:ext cx="334962" cy="420688"/>
            <a:chOff x="1246" y="2106"/>
            <a:chExt cx="232" cy="265"/>
          </a:xfrm>
        </p:grpSpPr>
        <p:sp>
          <p:nvSpPr>
            <p:cNvPr id="15654" name="Line 1073"/>
            <p:cNvSpPr>
              <a:spLocks noChangeShapeType="1"/>
            </p:cNvSpPr>
            <p:nvPr/>
          </p:nvSpPr>
          <p:spPr bwMode="auto">
            <a:xfrm flipV="1">
              <a:off x="1374" y="2106"/>
              <a:ext cx="0" cy="17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5" name="Freeform 1074"/>
            <p:cNvSpPr>
              <a:spLocks/>
            </p:cNvSpPr>
            <p:nvPr/>
          </p:nvSpPr>
          <p:spPr bwMode="auto">
            <a:xfrm>
              <a:off x="1407" y="2133"/>
              <a:ext cx="67" cy="238"/>
            </a:xfrm>
            <a:custGeom>
              <a:avLst/>
              <a:gdLst>
                <a:gd name="T0" fmla="*/ 33 w 67"/>
                <a:gd name="T1" fmla="*/ 227 h 238"/>
                <a:gd name="T2" fmla="*/ 47 w 67"/>
                <a:gd name="T3" fmla="*/ 209 h 238"/>
                <a:gd name="T4" fmla="*/ 52 w 67"/>
                <a:gd name="T5" fmla="*/ 208 h 238"/>
                <a:gd name="T6" fmla="*/ 60 w 67"/>
                <a:gd name="T7" fmla="*/ 198 h 238"/>
                <a:gd name="T8" fmla="*/ 67 w 67"/>
                <a:gd name="T9" fmla="*/ 198 h 238"/>
                <a:gd name="T10" fmla="*/ 67 w 67"/>
                <a:gd name="T11" fmla="*/ 45 h 238"/>
                <a:gd name="T12" fmla="*/ 0 w 67"/>
                <a:gd name="T13" fmla="*/ 0 h 238"/>
                <a:gd name="T14" fmla="*/ 0 w 67"/>
                <a:gd name="T15" fmla="*/ 238 h 238"/>
                <a:gd name="T16" fmla="*/ 33 w 67"/>
                <a:gd name="T17" fmla="*/ 230 h 238"/>
                <a:gd name="T18" fmla="*/ 33 w 67"/>
                <a:gd name="T19" fmla="*/ 227 h 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238"/>
                <a:gd name="T32" fmla="*/ 67 w 67"/>
                <a:gd name="T33" fmla="*/ 238 h 2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238">
                  <a:moveTo>
                    <a:pt x="33" y="227"/>
                  </a:moveTo>
                  <a:lnTo>
                    <a:pt x="47" y="209"/>
                  </a:lnTo>
                  <a:lnTo>
                    <a:pt x="52" y="208"/>
                  </a:lnTo>
                  <a:lnTo>
                    <a:pt x="60" y="198"/>
                  </a:lnTo>
                  <a:lnTo>
                    <a:pt x="67" y="198"/>
                  </a:lnTo>
                  <a:lnTo>
                    <a:pt x="67" y="45"/>
                  </a:lnTo>
                  <a:lnTo>
                    <a:pt x="0" y="0"/>
                  </a:lnTo>
                  <a:lnTo>
                    <a:pt x="0" y="238"/>
                  </a:lnTo>
                  <a:lnTo>
                    <a:pt x="33" y="230"/>
                  </a:lnTo>
                  <a:lnTo>
                    <a:pt x="33" y="227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6" name="Freeform 1075"/>
            <p:cNvSpPr>
              <a:spLocks/>
            </p:cNvSpPr>
            <p:nvPr/>
          </p:nvSpPr>
          <p:spPr bwMode="auto">
            <a:xfrm>
              <a:off x="1447" y="2339"/>
              <a:ext cx="25" cy="22"/>
            </a:xfrm>
            <a:custGeom>
              <a:avLst/>
              <a:gdLst>
                <a:gd name="T0" fmla="*/ 20 w 27"/>
                <a:gd name="T1" fmla="*/ 0 h 22"/>
                <a:gd name="T2" fmla="*/ 12 w 27"/>
                <a:gd name="T3" fmla="*/ 10 h 22"/>
                <a:gd name="T4" fmla="*/ 7 w 27"/>
                <a:gd name="T5" fmla="*/ 12 h 22"/>
                <a:gd name="T6" fmla="*/ 0 w 27"/>
                <a:gd name="T7" fmla="*/ 22 h 22"/>
                <a:gd name="T8" fmla="*/ 27 w 27"/>
                <a:gd name="T9" fmla="*/ 16 h 22"/>
                <a:gd name="T10" fmla="*/ 27 w 27"/>
                <a:gd name="T11" fmla="*/ 0 h 22"/>
                <a:gd name="T12" fmla="*/ 20 w 27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2"/>
                <a:gd name="T23" fmla="*/ 27 w 2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2">
                  <a:moveTo>
                    <a:pt x="20" y="0"/>
                  </a:moveTo>
                  <a:lnTo>
                    <a:pt x="12" y="10"/>
                  </a:lnTo>
                  <a:lnTo>
                    <a:pt x="7" y="12"/>
                  </a:lnTo>
                  <a:lnTo>
                    <a:pt x="0" y="22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3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7" name="Freeform 1076"/>
            <p:cNvSpPr>
              <a:spLocks/>
            </p:cNvSpPr>
            <p:nvPr/>
          </p:nvSpPr>
          <p:spPr bwMode="auto">
            <a:xfrm>
              <a:off x="1246" y="2133"/>
              <a:ext cx="161" cy="238"/>
            </a:xfrm>
            <a:custGeom>
              <a:avLst/>
              <a:gdLst>
                <a:gd name="T0" fmla="*/ 0 w 161"/>
                <a:gd name="T1" fmla="*/ 58 h 238"/>
                <a:gd name="T2" fmla="*/ 0 w 161"/>
                <a:gd name="T3" fmla="*/ 214 h 238"/>
                <a:gd name="T4" fmla="*/ 125 w 161"/>
                <a:gd name="T5" fmla="*/ 232 h 238"/>
                <a:gd name="T6" fmla="*/ 134 w 161"/>
                <a:gd name="T7" fmla="*/ 231 h 238"/>
                <a:gd name="T8" fmla="*/ 149 w 161"/>
                <a:gd name="T9" fmla="*/ 234 h 238"/>
                <a:gd name="T10" fmla="*/ 149 w 161"/>
                <a:gd name="T11" fmla="*/ 236 h 238"/>
                <a:gd name="T12" fmla="*/ 161 w 161"/>
                <a:gd name="T13" fmla="*/ 238 h 238"/>
                <a:gd name="T14" fmla="*/ 161 w 161"/>
                <a:gd name="T15" fmla="*/ 0 h 238"/>
                <a:gd name="T16" fmla="*/ 0 w 161"/>
                <a:gd name="T17" fmla="*/ 58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238"/>
                <a:gd name="T29" fmla="*/ 161 w 161"/>
                <a:gd name="T30" fmla="*/ 238 h 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238">
                  <a:moveTo>
                    <a:pt x="0" y="58"/>
                  </a:moveTo>
                  <a:lnTo>
                    <a:pt x="0" y="214"/>
                  </a:lnTo>
                  <a:lnTo>
                    <a:pt x="125" y="232"/>
                  </a:lnTo>
                  <a:lnTo>
                    <a:pt x="134" y="231"/>
                  </a:lnTo>
                  <a:lnTo>
                    <a:pt x="149" y="234"/>
                  </a:lnTo>
                  <a:lnTo>
                    <a:pt x="149" y="236"/>
                  </a:lnTo>
                  <a:lnTo>
                    <a:pt x="161" y="238"/>
                  </a:lnTo>
                  <a:lnTo>
                    <a:pt x="16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8" name="Freeform 1077"/>
            <p:cNvSpPr>
              <a:spLocks/>
            </p:cNvSpPr>
            <p:nvPr/>
          </p:nvSpPr>
          <p:spPr bwMode="auto">
            <a:xfrm>
              <a:off x="1363" y="2109"/>
              <a:ext cx="49" cy="40"/>
            </a:xfrm>
            <a:custGeom>
              <a:avLst/>
              <a:gdLst>
                <a:gd name="T0" fmla="*/ 49 w 49"/>
                <a:gd name="T1" fmla="*/ 27 h 40"/>
                <a:gd name="T2" fmla="*/ 49 w 49"/>
                <a:gd name="T3" fmla="*/ 0 h 40"/>
                <a:gd name="T4" fmla="*/ 0 w 49"/>
                <a:gd name="T5" fmla="*/ 19 h 40"/>
                <a:gd name="T6" fmla="*/ 0 w 49"/>
                <a:gd name="T7" fmla="*/ 40 h 40"/>
                <a:gd name="T8" fmla="*/ 44 w 49"/>
                <a:gd name="T9" fmla="*/ 24 h 40"/>
                <a:gd name="T10" fmla="*/ 49 w 49"/>
                <a:gd name="T11" fmla="*/ 2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0"/>
                <a:gd name="T20" fmla="*/ 49 w 49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0">
                  <a:moveTo>
                    <a:pt x="49" y="27"/>
                  </a:moveTo>
                  <a:lnTo>
                    <a:pt x="49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44" y="24"/>
                  </a:lnTo>
                  <a:lnTo>
                    <a:pt x="49" y="2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9" name="Freeform 1078"/>
            <p:cNvSpPr>
              <a:spLocks/>
            </p:cNvSpPr>
            <p:nvPr/>
          </p:nvSpPr>
          <p:spPr bwMode="auto">
            <a:xfrm>
              <a:off x="1412" y="2109"/>
              <a:ext cx="60" cy="68"/>
            </a:xfrm>
            <a:custGeom>
              <a:avLst/>
              <a:gdLst>
                <a:gd name="T0" fmla="*/ 60 w 60"/>
                <a:gd name="T1" fmla="*/ 68 h 68"/>
                <a:gd name="T2" fmla="*/ 60 w 60"/>
                <a:gd name="T3" fmla="*/ 43 h 68"/>
                <a:gd name="T4" fmla="*/ 0 w 60"/>
                <a:gd name="T5" fmla="*/ 0 h 68"/>
                <a:gd name="T6" fmla="*/ 0 w 60"/>
                <a:gd name="T7" fmla="*/ 27 h 68"/>
                <a:gd name="T8" fmla="*/ 60 w 60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8"/>
                <a:gd name="T17" fmla="*/ 60 w 6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8">
                  <a:moveTo>
                    <a:pt x="60" y="68"/>
                  </a:moveTo>
                  <a:lnTo>
                    <a:pt x="60" y="43"/>
                  </a:lnTo>
                  <a:lnTo>
                    <a:pt x="0" y="0"/>
                  </a:lnTo>
                  <a:lnTo>
                    <a:pt x="0" y="27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0" name="Freeform 1079"/>
            <p:cNvSpPr>
              <a:spLocks/>
            </p:cNvSpPr>
            <p:nvPr/>
          </p:nvSpPr>
          <p:spPr bwMode="auto">
            <a:xfrm>
              <a:off x="1250" y="2271"/>
              <a:ext cx="145" cy="19"/>
            </a:xfrm>
            <a:custGeom>
              <a:avLst/>
              <a:gdLst>
                <a:gd name="T0" fmla="*/ 0 w 145"/>
                <a:gd name="T1" fmla="*/ 19 h 19"/>
                <a:gd name="T2" fmla="*/ 145 w 145"/>
                <a:gd name="T3" fmla="*/ 12 h 19"/>
                <a:gd name="T4" fmla="*/ 145 w 145"/>
                <a:gd name="T5" fmla="*/ 0 h 19"/>
                <a:gd name="T6" fmla="*/ 0 w 145"/>
                <a:gd name="T7" fmla="*/ 10 h 19"/>
                <a:gd name="T8" fmla="*/ 0 w 145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9"/>
                <a:gd name="T17" fmla="*/ 145 w 14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9">
                  <a:moveTo>
                    <a:pt x="0" y="19"/>
                  </a:moveTo>
                  <a:lnTo>
                    <a:pt x="145" y="12"/>
                  </a:lnTo>
                  <a:lnTo>
                    <a:pt x="145" y="0"/>
                  </a:lnTo>
                  <a:lnTo>
                    <a:pt x="0" y="1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1" name="Freeform 1080"/>
            <p:cNvSpPr>
              <a:spLocks/>
            </p:cNvSpPr>
            <p:nvPr/>
          </p:nvSpPr>
          <p:spPr bwMode="auto">
            <a:xfrm>
              <a:off x="1250" y="2246"/>
              <a:ext cx="145" cy="28"/>
            </a:xfrm>
            <a:custGeom>
              <a:avLst/>
              <a:gdLst>
                <a:gd name="T0" fmla="*/ 0 w 145"/>
                <a:gd name="T1" fmla="*/ 28 h 28"/>
                <a:gd name="T2" fmla="*/ 145 w 145"/>
                <a:gd name="T3" fmla="*/ 13 h 28"/>
                <a:gd name="T4" fmla="*/ 145 w 145"/>
                <a:gd name="T5" fmla="*/ 0 h 28"/>
                <a:gd name="T6" fmla="*/ 0 w 145"/>
                <a:gd name="T7" fmla="*/ 19 h 28"/>
                <a:gd name="T8" fmla="*/ 0 w 145"/>
                <a:gd name="T9" fmla="*/ 2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8"/>
                <a:gd name="T17" fmla="*/ 145 w 1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8">
                  <a:moveTo>
                    <a:pt x="0" y="28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2" name="Freeform 1081"/>
            <p:cNvSpPr>
              <a:spLocks/>
            </p:cNvSpPr>
            <p:nvPr/>
          </p:nvSpPr>
          <p:spPr bwMode="auto">
            <a:xfrm>
              <a:off x="1250" y="2294"/>
              <a:ext cx="145" cy="14"/>
            </a:xfrm>
            <a:custGeom>
              <a:avLst/>
              <a:gdLst>
                <a:gd name="T0" fmla="*/ 0 w 145"/>
                <a:gd name="T1" fmla="*/ 12 h 14"/>
                <a:gd name="T2" fmla="*/ 145 w 145"/>
                <a:gd name="T3" fmla="*/ 14 h 14"/>
                <a:gd name="T4" fmla="*/ 145 w 145"/>
                <a:gd name="T5" fmla="*/ 0 h 14"/>
                <a:gd name="T6" fmla="*/ 0 w 145"/>
                <a:gd name="T7" fmla="*/ 4 h 14"/>
                <a:gd name="T8" fmla="*/ 0 w 145"/>
                <a:gd name="T9" fmla="*/ 1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4"/>
                <a:gd name="T17" fmla="*/ 145 w 14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4">
                  <a:moveTo>
                    <a:pt x="0" y="12"/>
                  </a:moveTo>
                  <a:lnTo>
                    <a:pt x="145" y="14"/>
                  </a:lnTo>
                  <a:lnTo>
                    <a:pt x="145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3" name="Freeform 1082"/>
            <p:cNvSpPr>
              <a:spLocks/>
            </p:cNvSpPr>
            <p:nvPr/>
          </p:nvSpPr>
          <p:spPr bwMode="auto">
            <a:xfrm>
              <a:off x="1250" y="2314"/>
              <a:ext cx="145" cy="18"/>
            </a:xfrm>
            <a:custGeom>
              <a:avLst/>
              <a:gdLst>
                <a:gd name="T0" fmla="*/ 0 w 145"/>
                <a:gd name="T1" fmla="*/ 9 h 18"/>
                <a:gd name="T2" fmla="*/ 145 w 145"/>
                <a:gd name="T3" fmla="*/ 18 h 18"/>
                <a:gd name="T4" fmla="*/ 145 w 145"/>
                <a:gd name="T5" fmla="*/ 5 h 18"/>
                <a:gd name="T6" fmla="*/ 0 w 145"/>
                <a:gd name="T7" fmla="*/ 0 h 18"/>
                <a:gd name="T8" fmla="*/ 0 w 145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8"/>
                <a:gd name="T17" fmla="*/ 145 w 14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8">
                  <a:moveTo>
                    <a:pt x="0" y="9"/>
                  </a:moveTo>
                  <a:lnTo>
                    <a:pt x="145" y="18"/>
                  </a:lnTo>
                  <a:lnTo>
                    <a:pt x="145" y="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4" name="Freeform 1083"/>
            <p:cNvSpPr>
              <a:spLocks/>
            </p:cNvSpPr>
            <p:nvPr/>
          </p:nvSpPr>
          <p:spPr bwMode="auto">
            <a:xfrm>
              <a:off x="1250" y="2150"/>
              <a:ext cx="145" cy="58"/>
            </a:xfrm>
            <a:custGeom>
              <a:avLst/>
              <a:gdLst>
                <a:gd name="T0" fmla="*/ 145 w 145"/>
                <a:gd name="T1" fmla="*/ 0 h 58"/>
                <a:gd name="T2" fmla="*/ 0 w 145"/>
                <a:gd name="T3" fmla="*/ 50 h 58"/>
                <a:gd name="T4" fmla="*/ 0 w 145"/>
                <a:gd name="T5" fmla="*/ 58 h 58"/>
                <a:gd name="T6" fmla="*/ 145 w 145"/>
                <a:gd name="T7" fmla="*/ 12 h 58"/>
                <a:gd name="T8" fmla="*/ 145 w 1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58"/>
                <a:gd name="T17" fmla="*/ 145 w 1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58">
                  <a:moveTo>
                    <a:pt x="145" y="0"/>
                  </a:moveTo>
                  <a:lnTo>
                    <a:pt x="0" y="50"/>
                  </a:lnTo>
                  <a:lnTo>
                    <a:pt x="0" y="58"/>
                  </a:lnTo>
                  <a:lnTo>
                    <a:pt x="145" y="1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5" name="Freeform 1084"/>
            <p:cNvSpPr>
              <a:spLocks/>
            </p:cNvSpPr>
            <p:nvPr/>
          </p:nvSpPr>
          <p:spPr bwMode="auto">
            <a:xfrm>
              <a:off x="1250" y="2174"/>
              <a:ext cx="145" cy="51"/>
            </a:xfrm>
            <a:custGeom>
              <a:avLst/>
              <a:gdLst>
                <a:gd name="T0" fmla="*/ 0 w 145"/>
                <a:gd name="T1" fmla="*/ 51 h 51"/>
                <a:gd name="T2" fmla="*/ 145 w 145"/>
                <a:gd name="T3" fmla="*/ 12 h 51"/>
                <a:gd name="T4" fmla="*/ 145 w 145"/>
                <a:gd name="T5" fmla="*/ 0 h 51"/>
                <a:gd name="T6" fmla="*/ 0 w 145"/>
                <a:gd name="T7" fmla="*/ 42 h 51"/>
                <a:gd name="T8" fmla="*/ 0 w 145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51"/>
                <a:gd name="T17" fmla="*/ 145 w 14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51">
                  <a:moveTo>
                    <a:pt x="0" y="51"/>
                  </a:moveTo>
                  <a:lnTo>
                    <a:pt x="145" y="12"/>
                  </a:lnTo>
                  <a:lnTo>
                    <a:pt x="145" y="0"/>
                  </a:lnTo>
                  <a:lnTo>
                    <a:pt x="0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6" name="Freeform 1085"/>
            <p:cNvSpPr>
              <a:spLocks/>
            </p:cNvSpPr>
            <p:nvPr/>
          </p:nvSpPr>
          <p:spPr bwMode="auto">
            <a:xfrm>
              <a:off x="1250" y="2222"/>
              <a:ext cx="145" cy="35"/>
            </a:xfrm>
            <a:custGeom>
              <a:avLst/>
              <a:gdLst>
                <a:gd name="T0" fmla="*/ 0 w 145"/>
                <a:gd name="T1" fmla="*/ 35 h 35"/>
                <a:gd name="T2" fmla="*/ 145 w 145"/>
                <a:gd name="T3" fmla="*/ 13 h 35"/>
                <a:gd name="T4" fmla="*/ 145 w 145"/>
                <a:gd name="T5" fmla="*/ 0 h 35"/>
                <a:gd name="T6" fmla="*/ 0 w 145"/>
                <a:gd name="T7" fmla="*/ 27 h 35"/>
                <a:gd name="T8" fmla="*/ 0 w 145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5"/>
                <a:gd name="T17" fmla="*/ 145 w 14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5">
                  <a:moveTo>
                    <a:pt x="0" y="35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2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7" name="Freeform 1086"/>
            <p:cNvSpPr>
              <a:spLocks/>
            </p:cNvSpPr>
            <p:nvPr/>
          </p:nvSpPr>
          <p:spPr bwMode="auto">
            <a:xfrm>
              <a:off x="1250" y="2198"/>
              <a:ext cx="145" cy="43"/>
            </a:xfrm>
            <a:custGeom>
              <a:avLst/>
              <a:gdLst>
                <a:gd name="T0" fmla="*/ 0 w 145"/>
                <a:gd name="T1" fmla="*/ 43 h 43"/>
                <a:gd name="T2" fmla="*/ 145 w 145"/>
                <a:gd name="T3" fmla="*/ 13 h 43"/>
                <a:gd name="T4" fmla="*/ 145 w 145"/>
                <a:gd name="T5" fmla="*/ 0 h 43"/>
                <a:gd name="T6" fmla="*/ 0 w 145"/>
                <a:gd name="T7" fmla="*/ 34 h 43"/>
                <a:gd name="T8" fmla="*/ 0 w 145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43"/>
                <a:gd name="T17" fmla="*/ 145 w 14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43">
                  <a:moveTo>
                    <a:pt x="0" y="43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3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8" name="Freeform 1087"/>
            <p:cNvSpPr>
              <a:spLocks/>
            </p:cNvSpPr>
            <p:nvPr/>
          </p:nvSpPr>
          <p:spPr bwMode="auto">
            <a:xfrm>
              <a:off x="1380" y="2350"/>
              <a:ext cx="15" cy="17"/>
            </a:xfrm>
            <a:custGeom>
              <a:avLst/>
              <a:gdLst>
                <a:gd name="T0" fmla="*/ 0 w 15"/>
                <a:gd name="T1" fmla="*/ 14 h 17"/>
                <a:gd name="T2" fmla="*/ 15 w 15"/>
                <a:gd name="T3" fmla="*/ 17 h 17"/>
                <a:gd name="T4" fmla="*/ 15 w 15"/>
                <a:gd name="T5" fmla="*/ 3 h 17"/>
                <a:gd name="T6" fmla="*/ 0 w 15"/>
                <a:gd name="T7" fmla="*/ 0 h 17"/>
                <a:gd name="T8" fmla="*/ 0 w 1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7"/>
                <a:gd name="T17" fmla="*/ 15 w 1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7">
                  <a:moveTo>
                    <a:pt x="0" y="14"/>
                  </a:moveTo>
                  <a:lnTo>
                    <a:pt x="15" y="17"/>
                  </a:lnTo>
                  <a:lnTo>
                    <a:pt x="15" y="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9" name="Freeform 1088"/>
            <p:cNvSpPr>
              <a:spLocks/>
            </p:cNvSpPr>
            <p:nvPr/>
          </p:nvSpPr>
          <p:spPr bwMode="auto">
            <a:xfrm>
              <a:off x="1380" y="2341"/>
              <a:ext cx="15" cy="12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0 w 15"/>
                <a:gd name="T5" fmla="*/ 9 h 12"/>
                <a:gd name="T6" fmla="*/ 15 w 15"/>
                <a:gd name="T7" fmla="*/ 12 h 12"/>
                <a:gd name="T8" fmla="*/ 15 w 15"/>
                <a:gd name="T9" fmla="*/ 2 h 12"/>
                <a:gd name="T10" fmla="*/ 0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5" y="12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0" name="Freeform 1089"/>
            <p:cNvSpPr>
              <a:spLocks/>
            </p:cNvSpPr>
            <p:nvPr/>
          </p:nvSpPr>
          <p:spPr bwMode="auto">
            <a:xfrm>
              <a:off x="1371" y="2341"/>
              <a:ext cx="9" cy="9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0 h 9"/>
                <a:gd name="T4" fmla="*/ 0 w 9"/>
                <a:gd name="T5" fmla="*/ 0 h 9"/>
                <a:gd name="T6" fmla="*/ 9 w 9"/>
                <a:gd name="T7" fmla="*/ 9 h 9"/>
                <a:gd name="T8" fmla="*/ 9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56A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1" name="Freeform 1090"/>
            <p:cNvSpPr>
              <a:spLocks/>
            </p:cNvSpPr>
            <p:nvPr/>
          </p:nvSpPr>
          <p:spPr bwMode="auto">
            <a:xfrm>
              <a:off x="1371" y="2341"/>
              <a:ext cx="9" cy="24"/>
            </a:xfrm>
            <a:custGeom>
              <a:avLst/>
              <a:gdLst>
                <a:gd name="T0" fmla="*/ 0 w 9"/>
                <a:gd name="T1" fmla="*/ 0 h 24"/>
                <a:gd name="T2" fmla="*/ 0 w 9"/>
                <a:gd name="T3" fmla="*/ 24 h 24"/>
                <a:gd name="T4" fmla="*/ 9 w 9"/>
                <a:gd name="T5" fmla="*/ 23 h 24"/>
                <a:gd name="T6" fmla="*/ 9 w 9"/>
                <a:gd name="T7" fmla="*/ 9 h 24"/>
                <a:gd name="T8" fmla="*/ 0 w 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4"/>
                <a:gd name="T17" fmla="*/ 9 w 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4">
                  <a:moveTo>
                    <a:pt x="0" y="0"/>
                  </a:moveTo>
                  <a:lnTo>
                    <a:pt x="0" y="24"/>
                  </a:lnTo>
                  <a:lnTo>
                    <a:pt x="9" y="23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2" name="Freeform 1091"/>
            <p:cNvSpPr>
              <a:spLocks/>
            </p:cNvSpPr>
            <p:nvPr/>
          </p:nvSpPr>
          <p:spPr bwMode="auto">
            <a:xfrm>
              <a:off x="1250" y="2331"/>
              <a:ext cx="112" cy="29"/>
            </a:xfrm>
            <a:custGeom>
              <a:avLst/>
              <a:gdLst>
                <a:gd name="T0" fmla="*/ 0 w 115"/>
                <a:gd name="T1" fmla="*/ 0 h 29"/>
                <a:gd name="T2" fmla="*/ 0 w 115"/>
                <a:gd name="T3" fmla="*/ 13 h 29"/>
                <a:gd name="T4" fmla="*/ 115 w 115"/>
                <a:gd name="T5" fmla="*/ 29 h 29"/>
                <a:gd name="T6" fmla="*/ 115 w 115"/>
                <a:gd name="T7" fmla="*/ 9 h 29"/>
                <a:gd name="T8" fmla="*/ 0 w 11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29"/>
                <a:gd name="T17" fmla="*/ 115 w 11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29">
                  <a:moveTo>
                    <a:pt x="0" y="0"/>
                  </a:moveTo>
                  <a:lnTo>
                    <a:pt x="0" y="13"/>
                  </a:lnTo>
                  <a:lnTo>
                    <a:pt x="115" y="29"/>
                  </a:lnTo>
                  <a:lnTo>
                    <a:pt x="1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3" name="Freeform 1092"/>
            <p:cNvSpPr>
              <a:spLocks/>
            </p:cNvSpPr>
            <p:nvPr/>
          </p:nvSpPr>
          <p:spPr bwMode="auto">
            <a:xfrm>
              <a:off x="1430" y="2355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2 h 3"/>
                <a:gd name="T4" fmla="*/ 11 w 11"/>
                <a:gd name="T5" fmla="*/ 3 h 3"/>
                <a:gd name="T6" fmla="*/ 11 w 11"/>
                <a:gd name="T7" fmla="*/ 2 h 3"/>
                <a:gd name="T8" fmla="*/ 0 w 11"/>
                <a:gd name="T9" fmla="*/ 0 h 3"/>
                <a:gd name="T10" fmla="*/ 0 w 1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"/>
                <a:gd name="T20" fmla="*/ 11 w 1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">
                  <a:moveTo>
                    <a:pt x="0" y="0"/>
                  </a:moveTo>
                  <a:lnTo>
                    <a:pt x="0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4" name="Freeform 1093"/>
            <p:cNvSpPr>
              <a:spLocks/>
            </p:cNvSpPr>
            <p:nvPr/>
          </p:nvSpPr>
          <p:spPr bwMode="auto">
            <a:xfrm>
              <a:off x="1429" y="2357"/>
              <a:ext cx="12" cy="2"/>
            </a:xfrm>
            <a:custGeom>
              <a:avLst/>
              <a:gdLst>
                <a:gd name="T0" fmla="*/ 1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1 w 12"/>
                <a:gd name="T7" fmla="*/ 2 h 2"/>
                <a:gd name="T8" fmla="*/ 12 w 12"/>
                <a:gd name="T9" fmla="*/ 1 h 2"/>
                <a:gd name="T10" fmla="*/ 1 w 12"/>
                <a:gd name="T11" fmla="*/ 0 h 2"/>
                <a:gd name="T12" fmla="*/ 1 w 1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"/>
                <a:gd name="T23" fmla="*/ 12 w 1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">
                  <a:moveTo>
                    <a:pt x="1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5" name="Freeform 1094"/>
            <p:cNvSpPr>
              <a:spLocks/>
            </p:cNvSpPr>
            <p:nvPr/>
          </p:nvSpPr>
          <p:spPr bwMode="auto">
            <a:xfrm>
              <a:off x="1429" y="2357"/>
              <a:ext cx="11" cy="2"/>
            </a:xfrm>
            <a:custGeom>
              <a:avLst/>
              <a:gdLst>
                <a:gd name="T0" fmla="*/ 0 w 11"/>
                <a:gd name="T1" fmla="*/ 1 h 2"/>
                <a:gd name="T2" fmla="*/ 0 w 11"/>
                <a:gd name="T3" fmla="*/ 1 h 2"/>
                <a:gd name="T4" fmla="*/ 10 w 11"/>
                <a:gd name="T5" fmla="*/ 2 h 2"/>
                <a:gd name="T6" fmla="*/ 11 w 11"/>
                <a:gd name="T7" fmla="*/ 2 h 2"/>
                <a:gd name="T8" fmla="*/ 0 w 11"/>
                <a:gd name="T9" fmla="*/ 0 h 2"/>
                <a:gd name="T10" fmla="*/ 0 w 11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"/>
                <a:gd name="T20" fmla="*/ 11 w 1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">
                  <a:moveTo>
                    <a:pt x="0" y="1"/>
                  </a:moveTo>
                  <a:lnTo>
                    <a:pt x="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6" name="Freeform 1095"/>
            <p:cNvSpPr>
              <a:spLocks/>
            </p:cNvSpPr>
            <p:nvPr/>
          </p:nvSpPr>
          <p:spPr bwMode="auto">
            <a:xfrm>
              <a:off x="1427" y="2358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2 w 12"/>
                <a:gd name="T3" fmla="*/ 2 h 2"/>
                <a:gd name="T4" fmla="*/ 12 w 12"/>
                <a:gd name="T5" fmla="*/ 2 h 2"/>
                <a:gd name="T6" fmla="*/ 12 w 12"/>
                <a:gd name="T7" fmla="*/ 1 h 2"/>
                <a:gd name="T8" fmla="*/ 2 w 12"/>
                <a:gd name="T9" fmla="*/ 0 h 2"/>
                <a:gd name="T10" fmla="*/ 0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1"/>
                  </a:moveTo>
                  <a:lnTo>
                    <a:pt x="12" y="2"/>
                  </a:lnTo>
                  <a:lnTo>
                    <a:pt x="1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7" name="Freeform 1096"/>
            <p:cNvSpPr>
              <a:spLocks/>
            </p:cNvSpPr>
            <p:nvPr/>
          </p:nvSpPr>
          <p:spPr bwMode="auto">
            <a:xfrm>
              <a:off x="1432" y="2353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1 w 12"/>
                <a:gd name="T5" fmla="*/ 2 h 2"/>
                <a:gd name="T6" fmla="*/ 12 w 12"/>
                <a:gd name="T7" fmla="*/ 0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8" name="Freeform 1097"/>
            <p:cNvSpPr>
              <a:spLocks/>
            </p:cNvSpPr>
            <p:nvPr/>
          </p:nvSpPr>
          <p:spPr bwMode="auto">
            <a:xfrm>
              <a:off x="1427" y="2359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12 w 12"/>
                <a:gd name="T5" fmla="*/ 2 h 2"/>
                <a:gd name="T6" fmla="*/ 12 w 12"/>
                <a:gd name="T7" fmla="*/ 1 h 2"/>
                <a:gd name="T8" fmla="*/ 0 w 12"/>
                <a:gd name="T9" fmla="*/ 0 h 2"/>
                <a:gd name="T10" fmla="*/ 0 w 1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0"/>
                  </a:moveTo>
                  <a:lnTo>
                    <a:pt x="0" y="1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9" name="Freeform 1098"/>
            <p:cNvSpPr>
              <a:spLocks/>
            </p:cNvSpPr>
            <p:nvPr/>
          </p:nvSpPr>
          <p:spPr bwMode="auto">
            <a:xfrm>
              <a:off x="1430" y="2355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11 w 11"/>
                <a:gd name="T5" fmla="*/ 1 h 2"/>
                <a:gd name="T6" fmla="*/ 1 w 11"/>
                <a:gd name="T7" fmla="*/ 0 h 2"/>
                <a:gd name="T8" fmla="*/ 0 w 1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"/>
                <a:gd name="T17" fmla="*/ 11 w 1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1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0" name="Freeform 1099"/>
            <p:cNvSpPr>
              <a:spLocks/>
            </p:cNvSpPr>
            <p:nvPr/>
          </p:nvSpPr>
          <p:spPr bwMode="auto">
            <a:xfrm>
              <a:off x="1431" y="2353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1 w 12"/>
                <a:gd name="T3" fmla="*/ 2 h 2"/>
                <a:gd name="T4" fmla="*/ 12 w 12"/>
                <a:gd name="T5" fmla="*/ 2 h 2"/>
                <a:gd name="T6" fmla="*/ 1 w 12"/>
                <a:gd name="T7" fmla="*/ 0 h 2"/>
                <a:gd name="T8" fmla="*/ 0 w 1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1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1" name="Freeform 1100"/>
            <p:cNvSpPr>
              <a:spLocks/>
            </p:cNvSpPr>
            <p:nvPr/>
          </p:nvSpPr>
          <p:spPr bwMode="auto">
            <a:xfrm>
              <a:off x="1424" y="2363"/>
              <a:ext cx="15" cy="3"/>
            </a:xfrm>
            <a:custGeom>
              <a:avLst/>
              <a:gdLst>
                <a:gd name="T0" fmla="*/ 0 w 15"/>
                <a:gd name="T1" fmla="*/ 1 h 3"/>
                <a:gd name="T2" fmla="*/ 15 w 15"/>
                <a:gd name="T3" fmla="*/ 3 h 3"/>
                <a:gd name="T4" fmla="*/ 15 w 15"/>
                <a:gd name="T5" fmla="*/ 2 h 3"/>
                <a:gd name="T6" fmla="*/ 1 w 15"/>
                <a:gd name="T7" fmla="*/ 0 h 3"/>
                <a:gd name="T8" fmla="*/ 0 w 15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"/>
                <a:gd name="T17" fmla="*/ 15 w 1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">
                  <a:moveTo>
                    <a:pt x="0" y="1"/>
                  </a:moveTo>
                  <a:lnTo>
                    <a:pt x="15" y="3"/>
                  </a:lnTo>
                  <a:lnTo>
                    <a:pt x="15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2" name="Freeform 1101"/>
            <p:cNvSpPr>
              <a:spLocks/>
            </p:cNvSpPr>
            <p:nvPr/>
          </p:nvSpPr>
          <p:spPr bwMode="auto">
            <a:xfrm>
              <a:off x="1426" y="2360"/>
              <a:ext cx="13" cy="2"/>
            </a:xfrm>
            <a:custGeom>
              <a:avLst/>
              <a:gdLst>
                <a:gd name="T0" fmla="*/ 1 w 13"/>
                <a:gd name="T1" fmla="*/ 0 h 2"/>
                <a:gd name="T2" fmla="*/ 0 w 13"/>
                <a:gd name="T3" fmla="*/ 1 h 2"/>
                <a:gd name="T4" fmla="*/ 0 w 13"/>
                <a:gd name="T5" fmla="*/ 1 h 2"/>
                <a:gd name="T6" fmla="*/ 13 w 13"/>
                <a:gd name="T7" fmla="*/ 2 h 2"/>
                <a:gd name="T8" fmla="*/ 13 w 13"/>
                <a:gd name="T9" fmla="*/ 1 h 2"/>
                <a:gd name="T10" fmla="*/ 1 w 13"/>
                <a:gd name="T11" fmla="*/ 0 h 2"/>
                <a:gd name="T12" fmla="*/ 1 w 1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"/>
                <a:gd name="T23" fmla="*/ 13 w 1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">
                  <a:moveTo>
                    <a:pt x="1" y="0"/>
                  </a:moveTo>
                  <a:lnTo>
                    <a:pt x="0" y="1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3" name="Freeform 1102"/>
            <p:cNvSpPr>
              <a:spLocks/>
            </p:cNvSpPr>
            <p:nvPr/>
          </p:nvSpPr>
          <p:spPr bwMode="auto">
            <a:xfrm>
              <a:off x="1422" y="2365"/>
              <a:ext cx="18" cy="2"/>
            </a:xfrm>
            <a:custGeom>
              <a:avLst/>
              <a:gdLst>
                <a:gd name="T0" fmla="*/ 2 w 17"/>
                <a:gd name="T1" fmla="*/ 0 h 2"/>
                <a:gd name="T2" fmla="*/ 0 w 17"/>
                <a:gd name="T3" fmla="*/ 0 h 2"/>
                <a:gd name="T4" fmla="*/ 0 w 17"/>
                <a:gd name="T5" fmla="*/ 0 h 2"/>
                <a:gd name="T6" fmla="*/ 17 w 17"/>
                <a:gd name="T7" fmla="*/ 2 h 2"/>
                <a:gd name="T8" fmla="*/ 17 w 17"/>
                <a:gd name="T9" fmla="*/ 2 h 2"/>
                <a:gd name="T10" fmla="*/ 2 w 17"/>
                <a:gd name="T11" fmla="*/ 0 h 2"/>
                <a:gd name="T12" fmla="*/ 2 w 17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"/>
                <a:gd name="T23" fmla="*/ 17 w 17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">
                  <a:moveTo>
                    <a:pt x="2" y="0"/>
                  </a:moveTo>
                  <a:lnTo>
                    <a:pt x="0" y="0"/>
                  </a:lnTo>
                  <a:lnTo>
                    <a:pt x="1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4" name="Freeform 1103"/>
            <p:cNvSpPr>
              <a:spLocks/>
            </p:cNvSpPr>
            <p:nvPr/>
          </p:nvSpPr>
          <p:spPr bwMode="auto">
            <a:xfrm>
              <a:off x="1421" y="2367"/>
              <a:ext cx="19" cy="2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2 h 2"/>
                <a:gd name="T4" fmla="*/ 18 w 18"/>
                <a:gd name="T5" fmla="*/ 2 h 2"/>
                <a:gd name="T6" fmla="*/ 1 w 18"/>
                <a:gd name="T7" fmla="*/ 0 h 2"/>
                <a:gd name="T8" fmla="*/ 0 w 18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"/>
                <a:gd name="T17" fmla="*/ 18 w 1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">
                  <a:moveTo>
                    <a:pt x="0" y="0"/>
                  </a:moveTo>
                  <a:lnTo>
                    <a:pt x="18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5" name="Freeform 1104"/>
            <p:cNvSpPr>
              <a:spLocks/>
            </p:cNvSpPr>
            <p:nvPr/>
          </p:nvSpPr>
          <p:spPr bwMode="auto">
            <a:xfrm>
              <a:off x="1424" y="2364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1 h 3"/>
                <a:gd name="T4" fmla="*/ 15 w 15"/>
                <a:gd name="T5" fmla="*/ 3 h 3"/>
                <a:gd name="T6" fmla="*/ 15 w 15"/>
                <a:gd name="T7" fmla="*/ 2 h 3"/>
                <a:gd name="T8" fmla="*/ 0 w 15"/>
                <a:gd name="T9" fmla="*/ 0 h 3"/>
                <a:gd name="T10" fmla="*/ 0 w 1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"/>
                <a:gd name="T20" fmla="*/ 15 w 1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">
                  <a:moveTo>
                    <a:pt x="0" y="0"/>
                  </a:moveTo>
                  <a:lnTo>
                    <a:pt x="0" y="1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6" name="Freeform 1105"/>
            <p:cNvSpPr>
              <a:spLocks/>
            </p:cNvSpPr>
            <p:nvPr/>
          </p:nvSpPr>
          <p:spPr bwMode="auto">
            <a:xfrm>
              <a:off x="1422" y="2365"/>
              <a:ext cx="18" cy="4"/>
            </a:xfrm>
            <a:custGeom>
              <a:avLst/>
              <a:gdLst>
                <a:gd name="T0" fmla="*/ 0 w 17"/>
                <a:gd name="T1" fmla="*/ 2 h 4"/>
                <a:gd name="T2" fmla="*/ 0 w 17"/>
                <a:gd name="T3" fmla="*/ 2 h 4"/>
                <a:gd name="T4" fmla="*/ 17 w 17"/>
                <a:gd name="T5" fmla="*/ 4 h 4"/>
                <a:gd name="T6" fmla="*/ 17 w 17"/>
                <a:gd name="T7" fmla="*/ 2 h 4"/>
                <a:gd name="T8" fmla="*/ 0 w 17"/>
                <a:gd name="T9" fmla="*/ 0 h 4"/>
                <a:gd name="T10" fmla="*/ 0 w 17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"/>
                <a:gd name="T20" fmla="*/ 17 w 1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">
                  <a:moveTo>
                    <a:pt x="0" y="2"/>
                  </a:moveTo>
                  <a:lnTo>
                    <a:pt x="0" y="2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7" name="Freeform 1106"/>
            <p:cNvSpPr>
              <a:spLocks/>
            </p:cNvSpPr>
            <p:nvPr/>
          </p:nvSpPr>
          <p:spPr bwMode="auto">
            <a:xfrm>
              <a:off x="1426" y="2361"/>
              <a:ext cx="13" cy="2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3 w 13"/>
                <a:gd name="T5" fmla="*/ 2 h 2"/>
                <a:gd name="T6" fmla="*/ 13 w 13"/>
                <a:gd name="T7" fmla="*/ 1 h 2"/>
                <a:gd name="T8" fmla="*/ 0 w 13"/>
                <a:gd name="T9" fmla="*/ 0 h 2"/>
                <a:gd name="T10" fmla="*/ 0 w 1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"/>
                <a:gd name="T20" fmla="*/ 13 w 1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8" name="Freeform 1107"/>
            <p:cNvSpPr>
              <a:spLocks/>
            </p:cNvSpPr>
            <p:nvPr/>
          </p:nvSpPr>
          <p:spPr bwMode="auto">
            <a:xfrm>
              <a:off x="1432" y="2352"/>
              <a:ext cx="12" cy="1"/>
            </a:xfrm>
            <a:custGeom>
              <a:avLst/>
              <a:gdLst>
                <a:gd name="T0" fmla="*/ 2 w 12"/>
                <a:gd name="T1" fmla="*/ 0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1 h 1"/>
                <a:gd name="T8" fmla="*/ 12 w 12"/>
                <a:gd name="T9" fmla="*/ 1 h 1"/>
                <a:gd name="T10" fmla="*/ 2 w 12"/>
                <a:gd name="T11" fmla="*/ 0 h 1"/>
                <a:gd name="T12" fmla="*/ 2 w 1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"/>
                <a:gd name="T23" fmla="*/ 12 w 1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">
                  <a:moveTo>
                    <a:pt x="2" y="0"/>
                  </a:moveTo>
                  <a:lnTo>
                    <a:pt x="0" y="1"/>
                  </a:lnTo>
                  <a:lnTo>
                    <a:pt x="1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9" name="Freeform 1108"/>
            <p:cNvSpPr>
              <a:spLocks/>
            </p:cNvSpPr>
            <p:nvPr/>
          </p:nvSpPr>
          <p:spPr bwMode="auto">
            <a:xfrm>
              <a:off x="1425" y="2361"/>
              <a:ext cx="14" cy="3"/>
            </a:xfrm>
            <a:custGeom>
              <a:avLst/>
              <a:gdLst>
                <a:gd name="T0" fmla="*/ 0 w 14"/>
                <a:gd name="T1" fmla="*/ 1 h 3"/>
                <a:gd name="T2" fmla="*/ 0 w 14"/>
                <a:gd name="T3" fmla="*/ 1 h 3"/>
                <a:gd name="T4" fmla="*/ 14 w 14"/>
                <a:gd name="T5" fmla="*/ 3 h 3"/>
                <a:gd name="T6" fmla="*/ 14 w 14"/>
                <a:gd name="T7" fmla="*/ 2 h 3"/>
                <a:gd name="T8" fmla="*/ 1 w 14"/>
                <a:gd name="T9" fmla="*/ 0 h 3"/>
                <a:gd name="T10" fmla="*/ 0 w 14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"/>
                <a:gd name="T20" fmla="*/ 14 w 1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">
                  <a:moveTo>
                    <a:pt x="0" y="1"/>
                  </a:moveTo>
                  <a:lnTo>
                    <a:pt x="0" y="1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0" name="Freeform 1109"/>
            <p:cNvSpPr>
              <a:spLocks/>
            </p:cNvSpPr>
            <p:nvPr/>
          </p:nvSpPr>
          <p:spPr bwMode="auto">
            <a:xfrm>
              <a:off x="1425" y="2362"/>
              <a:ext cx="14" cy="3"/>
            </a:xfrm>
            <a:custGeom>
              <a:avLst/>
              <a:gdLst>
                <a:gd name="T0" fmla="*/ 0 w 14"/>
                <a:gd name="T1" fmla="*/ 1 h 3"/>
                <a:gd name="T2" fmla="*/ 0 w 14"/>
                <a:gd name="T3" fmla="*/ 1 h 3"/>
                <a:gd name="T4" fmla="*/ 14 w 14"/>
                <a:gd name="T5" fmla="*/ 3 h 3"/>
                <a:gd name="T6" fmla="*/ 14 w 14"/>
                <a:gd name="T7" fmla="*/ 2 h 3"/>
                <a:gd name="T8" fmla="*/ 0 w 14"/>
                <a:gd name="T9" fmla="*/ 0 h 3"/>
                <a:gd name="T10" fmla="*/ 0 w 14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"/>
                <a:gd name="T20" fmla="*/ 14 w 1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">
                  <a:moveTo>
                    <a:pt x="0" y="1"/>
                  </a:moveTo>
                  <a:lnTo>
                    <a:pt x="0" y="1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1" name="Freeform 1110"/>
            <p:cNvSpPr>
              <a:spLocks/>
            </p:cNvSpPr>
            <p:nvPr/>
          </p:nvSpPr>
          <p:spPr bwMode="auto">
            <a:xfrm>
              <a:off x="1431" y="2354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1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0 w 11"/>
                <a:gd name="T11" fmla="*/ 0 h 2"/>
                <a:gd name="T12" fmla="*/ 0 w 1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"/>
                <a:gd name="T23" fmla="*/ 11 w 1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">
                  <a:moveTo>
                    <a:pt x="0" y="0"/>
                  </a:moveTo>
                  <a:lnTo>
                    <a:pt x="0" y="1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2" name="Freeform 1111"/>
            <p:cNvSpPr>
              <a:spLocks/>
            </p:cNvSpPr>
            <p:nvPr/>
          </p:nvSpPr>
          <p:spPr bwMode="auto">
            <a:xfrm>
              <a:off x="1443" y="2343"/>
              <a:ext cx="8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1 h 1"/>
                <a:gd name="T4" fmla="*/ 8 w 8"/>
                <a:gd name="T5" fmla="*/ 1 h 1"/>
                <a:gd name="T6" fmla="*/ 8 w 8"/>
                <a:gd name="T7" fmla="*/ 1 h 1"/>
                <a:gd name="T8" fmla="*/ 1 w 8"/>
                <a:gd name="T9" fmla="*/ 0 h 1"/>
                <a:gd name="T10" fmla="*/ 1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3" name="Freeform 1112"/>
            <p:cNvSpPr>
              <a:spLocks/>
            </p:cNvSpPr>
            <p:nvPr/>
          </p:nvSpPr>
          <p:spPr bwMode="auto">
            <a:xfrm>
              <a:off x="1444" y="2342"/>
              <a:ext cx="8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8 w 8"/>
                <a:gd name="T7" fmla="*/ 1 h 1"/>
                <a:gd name="T8" fmla="*/ 1 w 8"/>
                <a:gd name="T9" fmla="*/ 0 h 1"/>
                <a:gd name="T10" fmla="*/ 1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1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4" name="Freeform 1113"/>
            <p:cNvSpPr>
              <a:spLocks/>
            </p:cNvSpPr>
            <p:nvPr/>
          </p:nvSpPr>
          <p:spPr bwMode="auto">
            <a:xfrm>
              <a:off x="1445" y="2341"/>
              <a:ext cx="9" cy="2"/>
            </a:xfrm>
            <a:custGeom>
              <a:avLst/>
              <a:gdLst>
                <a:gd name="T0" fmla="*/ 0 w 9"/>
                <a:gd name="T1" fmla="*/ 1 h 2"/>
                <a:gd name="T2" fmla="*/ 7 w 9"/>
                <a:gd name="T3" fmla="*/ 2 h 2"/>
                <a:gd name="T4" fmla="*/ 7 w 9"/>
                <a:gd name="T5" fmla="*/ 1 h 2"/>
                <a:gd name="T6" fmla="*/ 9 w 9"/>
                <a:gd name="T7" fmla="*/ 0 h 2"/>
                <a:gd name="T8" fmla="*/ 0 w 9"/>
                <a:gd name="T9" fmla="*/ 0 h 2"/>
                <a:gd name="T10" fmla="*/ 0 w 9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"/>
                <a:gd name="T20" fmla="*/ 9 w 9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">
                  <a:moveTo>
                    <a:pt x="0" y="1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5" name="Freeform 1114"/>
            <p:cNvSpPr>
              <a:spLocks/>
            </p:cNvSpPr>
            <p:nvPr/>
          </p:nvSpPr>
          <p:spPr bwMode="auto">
            <a:xfrm>
              <a:off x="1444" y="2342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1 h 2"/>
                <a:gd name="T4" fmla="*/ 7 w 8"/>
                <a:gd name="T5" fmla="*/ 2 h 2"/>
                <a:gd name="T6" fmla="*/ 8 w 8"/>
                <a:gd name="T7" fmla="*/ 1 h 2"/>
                <a:gd name="T8" fmla="*/ 0 w 8"/>
                <a:gd name="T9" fmla="*/ 0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6" name="Freeform 1115"/>
            <p:cNvSpPr>
              <a:spLocks/>
            </p:cNvSpPr>
            <p:nvPr/>
          </p:nvSpPr>
          <p:spPr bwMode="auto">
            <a:xfrm>
              <a:off x="1445" y="2341"/>
              <a:ext cx="11" cy="0"/>
            </a:xfrm>
            <a:custGeom>
              <a:avLst/>
              <a:gdLst>
                <a:gd name="T0" fmla="*/ 0 w 11"/>
                <a:gd name="T1" fmla="*/ 0 w 11"/>
                <a:gd name="T2" fmla="*/ 9 w 11"/>
                <a:gd name="T3" fmla="*/ 11 w 11"/>
                <a:gd name="T4" fmla="*/ 1 w 11"/>
                <a:gd name="T5" fmla="*/ 0 w 1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11 w 1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7" name="Freeform 1116"/>
            <p:cNvSpPr>
              <a:spLocks/>
            </p:cNvSpPr>
            <p:nvPr/>
          </p:nvSpPr>
          <p:spPr bwMode="auto">
            <a:xfrm>
              <a:off x="1446" y="2339"/>
              <a:ext cx="12" cy="1"/>
            </a:xfrm>
            <a:custGeom>
              <a:avLst/>
              <a:gdLst>
                <a:gd name="T0" fmla="*/ 1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  <a:gd name="T8" fmla="*/ 12 w 12"/>
                <a:gd name="T9" fmla="*/ 1 h 1"/>
                <a:gd name="T10" fmla="*/ 1 w 1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"/>
                <a:gd name="T20" fmla="*/ 12 w 1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">
                  <a:moveTo>
                    <a:pt x="1" y="0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8" name="Freeform 1117"/>
            <p:cNvSpPr>
              <a:spLocks/>
            </p:cNvSpPr>
            <p:nvPr/>
          </p:nvSpPr>
          <p:spPr bwMode="auto">
            <a:xfrm>
              <a:off x="1447" y="2338"/>
              <a:ext cx="12" cy="2"/>
            </a:xfrm>
            <a:custGeom>
              <a:avLst/>
              <a:gdLst>
                <a:gd name="T0" fmla="*/ 12 w 12"/>
                <a:gd name="T1" fmla="*/ 1 h 2"/>
                <a:gd name="T2" fmla="*/ 0 w 12"/>
                <a:gd name="T3" fmla="*/ 0 h 2"/>
                <a:gd name="T4" fmla="*/ 0 w 12"/>
                <a:gd name="T5" fmla="*/ 1 h 2"/>
                <a:gd name="T6" fmla="*/ 0 w 12"/>
                <a:gd name="T7" fmla="*/ 1 h 2"/>
                <a:gd name="T8" fmla="*/ 11 w 12"/>
                <a:gd name="T9" fmla="*/ 2 h 2"/>
                <a:gd name="T10" fmla="*/ 12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1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1" y="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9" name="Freeform 1118"/>
            <p:cNvSpPr>
              <a:spLocks/>
            </p:cNvSpPr>
            <p:nvPr/>
          </p:nvSpPr>
          <p:spPr bwMode="auto">
            <a:xfrm>
              <a:off x="1446" y="2339"/>
              <a:ext cx="12" cy="2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10 w 12"/>
                <a:gd name="T5" fmla="*/ 2 h 2"/>
                <a:gd name="T6" fmla="*/ 12 w 12"/>
                <a:gd name="T7" fmla="*/ 2 h 2"/>
                <a:gd name="T8" fmla="*/ 12 w 12"/>
                <a:gd name="T9" fmla="*/ 1 h 2"/>
                <a:gd name="T10" fmla="*/ 0 w 12"/>
                <a:gd name="T11" fmla="*/ 0 h 2"/>
                <a:gd name="T12" fmla="*/ 0 w 12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"/>
                <a:gd name="T23" fmla="*/ 12 w 1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0" name="Freeform 1119"/>
            <p:cNvSpPr>
              <a:spLocks/>
            </p:cNvSpPr>
            <p:nvPr/>
          </p:nvSpPr>
          <p:spPr bwMode="auto">
            <a:xfrm>
              <a:off x="1447" y="2337"/>
              <a:ext cx="13" cy="2"/>
            </a:xfrm>
            <a:custGeom>
              <a:avLst/>
              <a:gdLst>
                <a:gd name="T0" fmla="*/ 13 w 13"/>
                <a:gd name="T1" fmla="*/ 0 h 2"/>
                <a:gd name="T2" fmla="*/ 11 w 13"/>
                <a:gd name="T3" fmla="*/ 0 h 2"/>
                <a:gd name="T4" fmla="*/ 0 w 13"/>
                <a:gd name="T5" fmla="*/ 1 h 2"/>
                <a:gd name="T6" fmla="*/ 0 w 13"/>
                <a:gd name="T7" fmla="*/ 1 h 2"/>
                <a:gd name="T8" fmla="*/ 12 w 13"/>
                <a:gd name="T9" fmla="*/ 2 h 2"/>
                <a:gd name="T10" fmla="*/ 13 w 1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"/>
                <a:gd name="T20" fmla="*/ 13 w 1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">
                  <a:moveTo>
                    <a:pt x="13" y="0"/>
                  </a:moveTo>
                  <a:lnTo>
                    <a:pt x="11" y="0"/>
                  </a:lnTo>
                  <a:lnTo>
                    <a:pt x="0" y="1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1" name="Freeform 1120"/>
            <p:cNvSpPr>
              <a:spLocks/>
            </p:cNvSpPr>
            <p:nvPr/>
          </p:nvSpPr>
          <p:spPr bwMode="auto">
            <a:xfrm>
              <a:off x="1441" y="2346"/>
              <a:ext cx="10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7 w 8"/>
                <a:gd name="T7" fmla="*/ 1 h 1"/>
                <a:gd name="T8" fmla="*/ 8 w 8"/>
                <a:gd name="T9" fmla="*/ 1 h 1"/>
                <a:gd name="T10" fmla="*/ 1 w 8"/>
                <a:gd name="T11" fmla="*/ 0 h 1"/>
                <a:gd name="T12" fmla="*/ 1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2" name="Freeform 1121"/>
            <p:cNvSpPr>
              <a:spLocks/>
            </p:cNvSpPr>
            <p:nvPr/>
          </p:nvSpPr>
          <p:spPr bwMode="auto">
            <a:xfrm>
              <a:off x="1441" y="2347"/>
              <a:ext cx="10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6 w 7"/>
                <a:gd name="T5" fmla="*/ 1 h 1"/>
                <a:gd name="T6" fmla="*/ 7 w 7"/>
                <a:gd name="T7" fmla="*/ 0 h 1"/>
                <a:gd name="T8" fmla="*/ 0 w 7"/>
                <a:gd name="T9" fmla="*/ 0 h 1"/>
                <a:gd name="T10" fmla="*/ 0 w 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"/>
                <a:gd name="T20" fmla="*/ 7 w 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3" name="Freeform 1122"/>
            <p:cNvSpPr>
              <a:spLocks/>
            </p:cNvSpPr>
            <p:nvPr/>
          </p:nvSpPr>
          <p:spPr bwMode="auto">
            <a:xfrm>
              <a:off x="1435" y="2349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0 w 12"/>
                <a:gd name="T3" fmla="*/ 1 h 2"/>
                <a:gd name="T4" fmla="*/ 11 w 12"/>
                <a:gd name="T5" fmla="*/ 2 h 2"/>
                <a:gd name="T6" fmla="*/ 12 w 12"/>
                <a:gd name="T7" fmla="*/ 1 h 2"/>
                <a:gd name="T8" fmla="*/ 0 w 12"/>
                <a:gd name="T9" fmla="*/ 0 h 2"/>
                <a:gd name="T10" fmla="*/ 0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1"/>
                  </a:moveTo>
                  <a:lnTo>
                    <a:pt x="0" y="1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4" name="Freeform 1123"/>
            <p:cNvSpPr>
              <a:spLocks/>
            </p:cNvSpPr>
            <p:nvPr/>
          </p:nvSpPr>
          <p:spPr bwMode="auto">
            <a:xfrm>
              <a:off x="1435" y="2347"/>
              <a:ext cx="12" cy="3"/>
            </a:xfrm>
            <a:custGeom>
              <a:avLst/>
              <a:gdLst>
                <a:gd name="T0" fmla="*/ 0 w 12"/>
                <a:gd name="T1" fmla="*/ 2 h 3"/>
                <a:gd name="T2" fmla="*/ 0 w 12"/>
                <a:gd name="T3" fmla="*/ 2 h 3"/>
                <a:gd name="T4" fmla="*/ 12 w 12"/>
                <a:gd name="T5" fmla="*/ 3 h 3"/>
                <a:gd name="T6" fmla="*/ 12 w 12"/>
                <a:gd name="T7" fmla="*/ 1 h 3"/>
                <a:gd name="T8" fmla="*/ 6 w 12"/>
                <a:gd name="T9" fmla="*/ 0 h 3"/>
                <a:gd name="T10" fmla="*/ 0 w 12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"/>
                <a:gd name="T20" fmla="*/ 12 w 1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">
                  <a:moveTo>
                    <a:pt x="0" y="2"/>
                  </a:moveTo>
                  <a:lnTo>
                    <a:pt x="0" y="2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5" name="Freeform 1124"/>
            <p:cNvSpPr>
              <a:spLocks/>
            </p:cNvSpPr>
            <p:nvPr/>
          </p:nvSpPr>
          <p:spPr bwMode="auto">
            <a:xfrm>
              <a:off x="1434" y="2350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1 w 12"/>
                <a:gd name="T3" fmla="*/ 2 h 2"/>
                <a:gd name="T4" fmla="*/ 12 w 12"/>
                <a:gd name="T5" fmla="*/ 1 h 2"/>
                <a:gd name="T6" fmla="*/ 1 w 12"/>
                <a:gd name="T7" fmla="*/ 0 h 2"/>
                <a:gd name="T8" fmla="*/ 0 w 1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1"/>
                  </a:moveTo>
                  <a:lnTo>
                    <a:pt x="11" y="2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6" name="Freeform 1125"/>
            <p:cNvSpPr>
              <a:spLocks/>
            </p:cNvSpPr>
            <p:nvPr/>
          </p:nvSpPr>
          <p:spPr bwMode="auto">
            <a:xfrm>
              <a:off x="1443" y="2344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1 h 1"/>
                <a:gd name="T4" fmla="*/ 7 w 8"/>
                <a:gd name="T5" fmla="*/ 1 h 1"/>
                <a:gd name="T6" fmla="*/ 8 w 8"/>
                <a:gd name="T7" fmla="*/ 0 h 1"/>
                <a:gd name="T8" fmla="*/ 0 w 8"/>
                <a:gd name="T9" fmla="*/ 0 h 1"/>
                <a:gd name="T10" fmla="*/ 0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0" y="0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7" name="Freeform 1126"/>
            <p:cNvSpPr>
              <a:spLocks/>
            </p:cNvSpPr>
            <p:nvPr/>
          </p:nvSpPr>
          <p:spPr bwMode="auto">
            <a:xfrm>
              <a:off x="1434" y="2351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1 h 2"/>
                <a:gd name="T4" fmla="*/ 10 w 11"/>
                <a:gd name="T5" fmla="*/ 2 h 2"/>
                <a:gd name="T6" fmla="*/ 11 w 11"/>
                <a:gd name="T7" fmla="*/ 1 h 2"/>
                <a:gd name="T8" fmla="*/ 0 w 11"/>
                <a:gd name="T9" fmla="*/ 0 h 2"/>
                <a:gd name="T10" fmla="*/ 0 w 1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"/>
                <a:gd name="T20" fmla="*/ 11 w 1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">
                  <a:moveTo>
                    <a:pt x="0" y="0"/>
                  </a:moveTo>
                  <a:lnTo>
                    <a:pt x="0" y="1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8" name="Freeform 1127"/>
            <p:cNvSpPr>
              <a:spLocks/>
            </p:cNvSpPr>
            <p:nvPr/>
          </p:nvSpPr>
          <p:spPr bwMode="auto">
            <a:xfrm>
              <a:off x="1442" y="2345"/>
              <a:ext cx="9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8 w 8"/>
                <a:gd name="T7" fmla="*/ 0 h 1"/>
                <a:gd name="T8" fmla="*/ 1 w 8"/>
                <a:gd name="T9" fmla="*/ 0 h 1"/>
                <a:gd name="T10" fmla="*/ 1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1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9" name="Freeform 1128"/>
            <p:cNvSpPr>
              <a:spLocks/>
            </p:cNvSpPr>
            <p:nvPr/>
          </p:nvSpPr>
          <p:spPr bwMode="auto">
            <a:xfrm>
              <a:off x="1442" y="2345"/>
              <a:ext cx="9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1 h 2"/>
                <a:gd name="T4" fmla="*/ 7 w 8"/>
                <a:gd name="T5" fmla="*/ 2 h 2"/>
                <a:gd name="T6" fmla="*/ 8 w 8"/>
                <a:gd name="T7" fmla="*/ 1 h 2"/>
                <a:gd name="T8" fmla="*/ 0 w 8"/>
                <a:gd name="T9" fmla="*/ 0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0" name="Freeform 1129"/>
            <p:cNvSpPr>
              <a:spLocks/>
            </p:cNvSpPr>
            <p:nvPr/>
          </p:nvSpPr>
          <p:spPr bwMode="auto">
            <a:xfrm>
              <a:off x="1440" y="2330"/>
              <a:ext cx="38" cy="40"/>
            </a:xfrm>
            <a:custGeom>
              <a:avLst/>
              <a:gdLst>
                <a:gd name="T0" fmla="*/ 26 w 39"/>
                <a:gd name="T1" fmla="*/ 1 h 40"/>
                <a:gd name="T2" fmla="*/ 19 w 39"/>
                <a:gd name="T3" fmla="*/ 11 h 40"/>
                <a:gd name="T4" fmla="*/ 13 w 39"/>
                <a:gd name="T5" fmla="*/ 12 h 40"/>
                <a:gd name="T6" fmla="*/ 0 w 39"/>
                <a:gd name="T7" fmla="*/ 30 h 40"/>
                <a:gd name="T8" fmla="*/ 0 w 39"/>
                <a:gd name="T9" fmla="*/ 39 h 40"/>
                <a:gd name="T10" fmla="*/ 1 w 39"/>
                <a:gd name="T11" fmla="*/ 40 h 40"/>
                <a:gd name="T12" fmla="*/ 15 w 39"/>
                <a:gd name="T13" fmla="*/ 21 h 40"/>
                <a:gd name="T14" fmla="*/ 28 w 39"/>
                <a:gd name="T15" fmla="*/ 9 h 40"/>
                <a:gd name="T16" fmla="*/ 39 w 39"/>
                <a:gd name="T17" fmla="*/ 0 h 40"/>
                <a:gd name="T18" fmla="*/ 37 w 39"/>
                <a:gd name="T19" fmla="*/ 0 h 40"/>
                <a:gd name="T20" fmla="*/ 26 w 39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40"/>
                <a:gd name="T35" fmla="*/ 39 w 39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40">
                  <a:moveTo>
                    <a:pt x="26" y="1"/>
                  </a:moveTo>
                  <a:lnTo>
                    <a:pt x="19" y="11"/>
                  </a:lnTo>
                  <a:lnTo>
                    <a:pt x="13" y="12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5" y="21"/>
                  </a:lnTo>
                  <a:lnTo>
                    <a:pt x="28" y="9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1" name="Rectangle 1130"/>
            <p:cNvSpPr>
              <a:spLocks noChangeArrowheads="1"/>
            </p:cNvSpPr>
            <p:nvPr/>
          </p:nvSpPr>
          <p:spPr bwMode="auto">
            <a:xfrm>
              <a:off x="1454" y="2298"/>
              <a:ext cx="8" cy="10"/>
            </a:xfrm>
            <a:prstGeom prst="rect">
              <a:avLst/>
            </a:prstGeom>
            <a:solidFill>
              <a:srgbClr val="7A7B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12" name="Rectangle 1131"/>
            <p:cNvSpPr>
              <a:spLocks noChangeArrowheads="1"/>
            </p:cNvSpPr>
            <p:nvPr/>
          </p:nvSpPr>
          <p:spPr bwMode="auto">
            <a:xfrm>
              <a:off x="1454" y="2278"/>
              <a:ext cx="8" cy="10"/>
            </a:xfrm>
            <a:prstGeom prst="rect">
              <a:avLst/>
            </a:prstGeom>
            <a:solidFill>
              <a:srgbClr val="7A7B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13" name="Freeform 1132"/>
            <p:cNvSpPr>
              <a:spLocks/>
            </p:cNvSpPr>
            <p:nvPr/>
          </p:nvSpPr>
          <p:spPr bwMode="auto">
            <a:xfrm>
              <a:off x="1454" y="2347"/>
              <a:ext cx="8" cy="12"/>
            </a:xfrm>
            <a:custGeom>
              <a:avLst/>
              <a:gdLst>
                <a:gd name="T0" fmla="*/ 0 w 7"/>
                <a:gd name="T1" fmla="*/ 12 h 12"/>
                <a:gd name="T2" fmla="*/ 7 w 7"/>
                <a:gd name="T3" fmla="*/ 11 h 12"/>
                <a:gd name="T4" fmla="*/ 7 w 7"/>
                <a:gd name="T5" fmla="*/ 0 h 12"/>
                <a:gd name="T6" fmla="*/ 0 w 7"/>
                <a:gd name="T7" fmla="*/ 2 h 12"/>
                <a:gd name="T8" fmla="*/ 0 w 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7" y="11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4" name="Freeform 1133"/>
            <p:cNvSpPr>
              <a:spLocks/>
            </p:cNvSpPr>
            <p:nvPr/>
          </p:nvSpPr>
          <p:spPr bwMode="auto">
            <a:xfrm>
              <a:off x="1454" y="2318"/>
              <a:ext cx="8" cy="20"/>
            </a:xfrm>
            <a:custGeom>
              <a:avLst/>
              <a:gdLst>
                <a:gd name="T0" fmla="*/ 0 w 7"/>
                <a:gd name="T1" fmla="*/ 1 h 20"/>
                <a:gd name="T2" fmla="*/ 0 w 7"/>
                <a:gd name="T3" fmla="*/ 11 h 20"/>
                <a:gd name="T4" fmla="*/ 0 w 7"/>
                <a:gd name="T5" fmla="*/ 20 h 20"/>
                <a:gd name="T6" fmla="*/ 7 w 7"/>
                <a:gd name="T7" fmla="*/ 19 h 20"/>
                <a:gd name="T8" fmla="*/ 7 w 7"/>
                <a:gd name="T9" fmla="*/ 10 h 20"/>
                <a:gd name="T10" fmla="*/ 7 w 7"/>
                <a:gd name="T11" fmla="*/ 0 h 20"/>
                <a:gd name="T12" fmla="*/ 0 w 7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20"/>
                <a:gd name="T23" fmla="*/ 7 w 7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20">
                  <a:moveTo>
                    <a:pt x="0" y="1"/>
                  </a:moveTo>
                  <a:lnTo>
                    <a:pt x="0" y="11"/>
                  </a:lnTo>
                  <a:lnTo>
                    <a:pt x="0" y="20"/>
                  </a:lnTo>
                  <a:lnTo>
                    <a:pt x="7" y="19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5" name="Freeform 1134"/>
            <p:cNvSpPr>
              <a:spLocks/>
            </p:cNvSpPr>
            <p:nvPr/>
          </p:nvSpPr>
          <p:spPr bwMode="auto">
            <a:xfrm>
              <a:off x="1454" y="2196"/>
              <a:ext cx="8" cy="13"/>
            </a:xfrm>
            <a:custGeom>
              <a:avLst/>
              <a:gdLst>
                <a:gd name="T0" fmla="*/ 0 w 7"/>
                <a:gd name="T1" fmla="*/ 10 h 13"/>
                <a:gd name="T2" fmla="*/ 7 w 7"/>
                <a:gd name="T3" fmla="*/ 13 h 13"/>
                <a:gd name="T4" fmla="*/ 7 w 7"/>
                <a:gd name="T5" fmla="*/ 3 h 13"/>
                <a:gd name="T6" fmla="*/ 0 w 7"/>
                <a:gd name="T7" fmla="*/ 0 h 13"/>
                <a:gd name="T8" fmla="*/ 0 w 7"/>
                <a:gd name="T9" fmla="*/ 1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10"/>
                  </a:moveTo>
                  <a:lnTo>
                    <a:pt x="7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6" name="Freeform 1135"/>
            <p:cNvSpPr>
              <a:spLocks/>
            </p:cNvSpPr>
            <p:nvPr/>
          </p:nvSpPr>
          <p:spPr bwMode="auto">
            <a:xfrm>
              <a:off x="1454" y="2175"/>
              <a:ext cx="8" cy="14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0 h 14"/>
                <a:gd name="T4" fmla="*/ 7 w 7"/>
                <a:gd name="T5" fmla="*/ 14 h 14"/>
                <a:gd name="T6" fmla="*/ 7 w 7"/>
                <a:gd name="T7" fmla="*/ 5 h 14"/>
                <a:gd name="T8" fmla="*/ 0 w 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0" y="0"/>
                  </a:moveTo>
                  <a:lnTo>
                    <a:pt x="0" y="10"/>
                  </a:lnTo>
                  <a:lnTo>
                    <a:pt x="7" y="14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7" name="Freeform 1136"/>
            <p:cNvSpPr>
              <a:spLocks/>
            </p:cNvSpPr>
            <p:nvPr/>
          </p:nvSpPr>
          <p:spPr bwMode="auto">
            <a:xfrm>
              <a:off x="1454" y="2257"/>
              <a:ext cx="8" cy="12"/>
            </a:xfrm>
            <a:custGeom>
              <a:avLst/>
              <a:gdLst>
                <a:gd name="T0" fmla="*/ 0 w 7"/>
                <a:gd name="T1" fmla="*/ 10 h 12"/>
                <a:gd name="T2" fmla="*/ 7 w 7"/>
                <a:gd name="T3" fmla="*/ 12 h 12"/>
                <a:gd name="T4" fmla="*/ 7 w 7"/>
                <a:gd name="T5" fmla="*/ 2 h 12"/>
                <a:gd name="T6" fmla="*/ 0 w 7"/>
                <a:gd name="T7" fmla="*/ 0 h 12"/>
                <a:gd name="T8" fmla="*/ 0 w 7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0"/>
                  </a:moveTo>
                  <a:lnTo>
                    <a:pt x="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8" name="Freeform 1137"/>
            <p:cNvSpPr>
              <a:spLocks/>
            </p:cNvSpPr>
            <p:nvPr/>
          </p:nvSpPr>
          <p:spPr bwMode="auto">
            <a:xfrm>
              <a:off x="1454" y="2237"/>
              <a:ext cx="8" cy="12"/>
            </a:xfrm>
            <a:custGeom>
              <a:avLst/>
              <a:gdLst>
                <a:gd name="T0" fmla="*/ 0 w 7"/>
                <a:gd name="T1" fmla="*/ 10 h 12"/>
                <a:gd name="T2" fmla="*/ 7 w 7"/>
                <a:gd name="T3" fmla="*/ 12 h 12"/>
                <a:gd name="T4" fmla="*/ 7 w 7"/>
                <a:gd name="T5" fmla="*/ 2 h 12"/>
                <a:gd name="T6" fmla="*/ 0 w 7"/>
                <a:gd name="T7" fmla="*/ 0 h 12"/>
                <a:gd name="T8" fmla="*/ 0 w 7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0"/>
                  </a:moveTo>
                  <a:lnTo>
                    <a:pt x="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9" name="Freeform 1138"/>
            <p:cNvSpPr>
              <a:spLocks/>
            </p:cNvSpPr>
            <p:nvPr/>
          </p:nvSpPr>
          <p:spPr bwMode="auto">
            <a:xfrm>
              <a:off x="1454" y="2216"/>
              <a:ext cx="8" cy="13"/>
            </a:xfrm>
            <a:custGeom>
              <a:avLst/>
              <a:gdLst>
                <a:gd name="T0" fmla="*/ 0 w 7"/>
                <a:gd name="T1" fmla="*/ 10 h 13"/>
                <a:gd name="T2" fmla="*/ 7 w 7"/>
                <a:gd name="T3" fmla="*/ 13 h 13"/>
                <a:gd name="T4" fmla="*/ 7 w 7"/>
                <a:gd name="T5" fmla="*/ 3 h 13"/>
                <a:gd name="T6" fmla="*/ 0 w 7"/>
                <a:gd name="T7" fmla="*/ 0 h 13"/>
                <a:gd name="T8" fmla="*/ 0 w 7"/>
                <a:gd name="T9" fmla="*/ 1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10"/>
                  </a:moveTo>
                  <a:lnTo>
                    <a:pt x="7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20" name="Freeform 1139"/>
            <p:cNvSpPr>
              <a:spLocks/>
            </p:cNvSpPr>
            <p:nvPr/>
          </p:nvSpPr>
          <p:spPr bwMode="auto">
            <a:xfrm>
              <a:off x="1440" y="2330"/>
              <a:ext cx="38" cy="40"/>
            </a:xfrm>
            <a:custGeom>
              <a:avLst/>
              <a:gdLst>
                <a:gd name="T0" fmla="*/ 27 w 38"/>
                <a:gd name="T1" fmla="*/ 1 h 40"/>
                <a:gd name="T2" fmla="*/ 19 w 38"/>
                <a:gd name="T3" fmla="*/ 11 h 40"/>
                <a:gd name="T4" fmla="*/ 14 w 38"/>
                <a:gd name="T5" fmla="*/ 12 h 40"/>
                <a:gd name="T6" fmla="*/ 0 w 38"/>
                <a:gd name="T7" fmla="*/ 30 h 40"/>
                <a:gd name="T8" fmla="*/ 0 w 38"/>
                <a:gd name="T9" fmla="*/ 40 h 40"/>
                <a:gd name="T10" fmla="*/ 14 w 38"/>
                <a:gd name="T11" fmla="*/ 21 h 40"/>
                <a:gd name="T12" fmla="*/ 19 w 38"/>
                <a:gd name="T13" fmla="*/ 19 h 40"/>
                <a:gd name="T14" fmla="*/ 27 w 38"/>
                <a:gd name="T15" fmla="*/ 9 h 40"/>
                <a:gd name="T16" fmla="*/ 38 w 38"/>
                <a:gd name="T17" fmla="*/ 8 h 40"/>
                <a:gd name="T18" fmla="*/ 38 w 38"/>
                <a:gd name="T19" fmla="*/ 0 h 40"/>
                <a:gd name="T20" fmla="*/ 27 w 38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0"/>
                <a:gd name="T35" fmla="*/ 38 w 3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0">
                  <a:moveTo>
                    <a:pt x="27" y="1"/>
                  </a:moveTo>
                  <a:lnTo>
                    <a:pt x="19" y="11"/>
                  </a:lnTo>
                  <a:lnTo>
                    <a:pt x="14" y="1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14" y="21"/>
                  </a:lnTo>
                  <a:lnTo>
                    <a:pt x="19" y="19"/>
                  </a:lnTo>
                  <a:lnTo>
                    <a:pt x="27" y="9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0401" name="Group 1140"/>
          <p:cNvGrpSpPr>
            <a:grpSpLocks/>
          </p:cNvGrpSpPr>
          <p:nvPr/>
        </p:nvGrpSpPr>
        <p:grpSpPr bwMode="auto">
          <a:xfrm>
            <a:off x="6164263" y="2830513"/>
            <a:ext cx="366712" cy="138112"/>
            <a:chOff x="1232" y="2357"/>
            <a:chExt cx="254" cy="87"/>
          </a:xfrm>
        </p:grpSpPr>
        <p:sp>
          <p:nvSpPr>
            <p:cNvPr id="15632" name="Oval 1141"/>
            <p:cNvSpPr>
              <a:spLocks noChangeArrowheads="1"/>
            </p:cNvSpPr>
            <p:nvPr/>
          </p:nvSpPr>
          <p:spPr bwMode="auto">
            <a:xfrm>
              <a:off x="1233" y="2394"/>
              <a:ext cx="251" cy="50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33" name="Rectangle 1142"/>
            <p:cNvSpPr>
              <a:spLocks noChangeArrowheads="1"/>
            </p:cNvSpPr>
            <p:nvPr/>
          </p:nvSpPr>
          <p:spPr bwMode="auto">
            <a:xfrm>
              <a:off x="1232" y="2383"/>
              <a:ext cx="253" cy="3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34" name="Rectangle 1143"/>
            <p:cNvSpPr>
              <a:spLocks noChangeArrowheads="1"/>
            </p:cNvSpPr>
            <p:nvPr/>
          </p:nvSpPr>
          <p:spPr bwMode="auto">
            <a:xfrm>
              <a:off x="1232" y="2383"/>
              <a:ext cx="253" cy="3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35" name="Oval 1144"/>
            <p:cNvSpPr>
              <a:spLocks noChangeArrowheads="1"/>
            </p:cNvSpPr>
            <p:nvPr/>
          </p:nvSpPr>
          <p:spPr bwMode="auto">
            <a:xfrm>
              <a:off x="1233" y="2357"/>
              <a:ext cx="251" cy="50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36" name="Freeform 1145"/>
            <p:cNvSpPr>
              <a:spLocks/>
            </p:cNvSpPr>
            <p:nvPr/>
          </p:nvSpPr>
          <p:spPr bwMode="auto">
            <a:xfrm>
              <a:off x="1361" y="2363"/>
              <a:ext cx="87" cy="17"/>
            </a:xfrm>
            <a:custGeom>
              <a:avLst/>
              <a:gdLst>
                <a:gd name="T0" fmla="*/ 0 w 84"/>
                <a:gd name="T1" fmla="*/ 13 h 17"/>
                <a:gd name="T2" fmla="*/ 19 w 84"/>
                <a:gd name="T3" fmla="*/ 17 h 17"/>
                <a:gd name="T4" fmla="*/ 64 w 84"/>
                <a:gd name="T5" fmla="*/ 6 h 17"/>
                <a:gd name="T6" fmla="*/ 84 w 84"/>
                <a:gd name="T7" fmla="*/ 10 h 17"/>
                <a:gd name="T8" fmla="*/ 73 w 84"/>
                <a:gd name="T9" fmla="*/ 0 h 17"/>
                <a:gd name="T10" fmla="*/ 20 w 84"/>
                <a:gd name="T11" fmla="*/ 0 h 17"/>
                <a:gd name="T12" fmla="*/ 42 w 84"/>
                <a:gd name="T13" fmla="*/ 3 h 17"/>
                <a:gd name="T14" fmla="*/ 0 w 84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13"/>
                  </a:moveTo>
                  <a:lnTo>
                    <a:pt x="19" y="17"/>
                  </a:lnTo>
                  <a:lnTo>
                    <a:pt x="64" y="6"/>
                  </a:lnTo>
                  <a:lnTo>
                    <a:pt x="84" y="10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37" name="Freeform 1146"/>
            <p:cNvSpPr>
              <a:spLocks/>
            </p:cNvSpPr>
            <p:nvPr/>
          </p:nvSpPr>
          <p:spPr bwMode="auto">
            <a:xfrm>
              <a:off x="1361" y="2363"/>
              <a:ext cx="87" cy="17"/>
            </a:xfrm>
            <a:custGeom>
              <a:avLst/>
              <a:gdLst>
                <a:gd name="T0" fmla="*/ 0 w 84"/>
                <a:gd name="T1" fmla="*/ 13 h 17"/>
                <a:gd name="T2" fmla="*/ 19 w 84"/>
                <a:gd name="T3" fmla="*/ 17 h 17"/>
                <a:gd name="T4" fmla="*/ 64 w 84"/>
                <a:gd name="T5" fmla="*/ 6 h 17"/>
                <a:gd name="T6" fmla="*/ 84 w 84"/>
                <a:gd name="T7" fmla="*/ 10 h 17"/>
                <a:gd name="T8" fmla="*/ 73 w 84"/>
                <a:gd name="T9" fmla="*/ 0 h 17"/>
                <a:gd name="T10" fmla="*/ 20 w 84"/>
                <a:gd name="T11" fmla="*/ 0 h 17"/>
                <a:gd name="T12" fmla="*/ 42 w 84"/>
                <a:gd name="T13" fmla="*/ 3 h 17"/>
                <a:gd name="T14" fmla="*/ 0 w 84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13"/>
                  </a:moveTo>
                  <a:lnTo>
                    <a:pt x="19" y="17"/>
                  </a:lnTo>
                  <a:lnTo>
                    <a:pt x="64" y="6"/>
                  </a:lnTo>
                  <a:lnTo>
                    <a:pt x="84" y="10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38" name="Freeform 1147"/>
            <p:cNvSpPr>
              <a:spLocks/>
            </p:cNvSpPr>
            <p:nvPr/>
          </p:nvSpPr>
          <p:spPr bwMode="auto">
            <a:xfrm>
              <a:off x="1270" y="2383"/>
              <a:ext cx="84" cy="17"/>
            </a:xfrm>
            <a:custGeom>
              <a:avLst/>
              <a:gdLst>
                <a:gd name="T0" fmla="*/ 84 w 84"/>
                <a:gd name="T1" fmla="*/ 3 h 17"/>
                <a:gd name="T2" fmla="*/ 65 w 84"/>
                <a:gd name="T3" fmla="*/ 0 h 17"/>
                <a:gd name="T4" fmla="*/ 22 w 84"/>
                <a:gd name="T5" fmla="*/ 11 h 17"/>
                <a:gd name="T6" fmla="*/ 0 w 84"/>
                <a:gd name="T7" fmla="*/ 7 h 17"/>
                <a:gd name="T8" fmla="*/ 11 w 84"/>
                <a:gd name="T9" fmla="*/ 17 h 17"/>
                <a:gd name="T10" fmla="*/ 65 w 84"/>
                <a:gd name="T11" fmla="*/ 17 h 17"/>
                <a:gd name="T12" fmla="*/ 42 w 84"/>
                <a:gd name="T13" fmla="*/ 14 h 17"/>
                <a:gd name="T14" fmla="*/ 84 w 84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84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39" name="Freeform 1148"/>
            <p:cNvSpPr>
              <a:spLocks/>
            </p:cNvSpPr>
            <p:nvPr/>
          </p:nvSpPr>
          <p:spPr bwMode="auto">
            <a:xfrm>
              <a:off x="1270" y="2383"/>
              <a:ext cx="84" cy="17"/>
            </a:xfrm>
            <a:custGeom>
              <a:avLst/>
              <a:gdLst>
                <a:gd name="T0" fmla="*/ 84 w 84"/>
                <a:gd name="T1" fmla="*/ 3 h 17"/>
                <a:gd name="T2" fmla="*/ 65 w 84"/>
                <a:gd name="T3" fmla="*/ 0 h 17"/>
                <a:gd name="T4" fmla="*/ 22 w 84"/>
                <a:gd name="T5" fmla="*/ 11 h 17"/>
                <a:gd name="T6" fmla="*/ 0 w 84"/>
                <a:gd name="T7" fmla="*/ 7 h 17"/>
                <a:gd name="T8" fmla="*/ 11 w 84"/>
                <a:gd name="T9" fmla="*/ 17 h 17"/>
                <a:gd name="T10" fmla="*/ 65 w 84"/>
                <a:gd name="T11" fmla="*/ 17 h 17"/>
                <a:gd name="T12" fmla="*/ 42 w 84"/>
                <a:gd name="T13" fmla="*/ 14 h 17"/>
                <a:gd name="T14" fmla="*/ 84 w 84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84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0" name="Freeform 1149"/>
            <p:cNvSpPr>
              <a:spLocks/>
            </p:cNvSpPr>
            <p:nvPr/>
          </p:nvSpPr>
          <p:spPr bwMode="auto">
            <a:xfrm>
              <a:off x="1275" y="2362"/>
              <a:ext cx="85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1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2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1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1" name="Freeform 1150"/>
            <p:cNvSpPr>
              <a:spLocks/>
            </p:cNvSpPr>
            <p:nvPr/>
          </p:nvSpPr>
          <p:spPr bwMode="auto">
            <a:xfrm>
              <a:off x="1275" y="2362"/>
              <a:ext cx="85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1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2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1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2" name="Freeform 1151"/>
            <p:cNvSpPr>
              <a:spLocks/>
            </p:cNvSpPr>
            <p:nvPr/>
          </p:nvSpPr>
          <p:spPr bwMode="auto">
            <a:xfrm>
              <a:off x="1358" y="2385"/>
              <a:ext cx="80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3" name="Freeform 1152"/>
            <p:cNvSpPr>
              <a:spLocks/>
            </p:cNvSpPr>
            <p:nvPr/>
          </p:nvSpPr>
          <p:spPr bwMode="auto">
            <a:xfrm>
              <a:off x="1358" y="2385"/>
              <a:ext cx="80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4" name="Freeform 1153"/>
            <p:cNvSpPr>
              <a:spLocks/>
            </p:cNvSpPr>
            <p:nvPr/>
          </p:nvSpPr>
          <p:spPr bwMode="auto">
            <a:xfrm>
              <a:off x="1363" y="2364"/>
              <a:ext cx="85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5" name="Freeform 1154"/>
            <p:cNvSpPr>
              <a:spLocks/>
            </p:cNvSpPr>
            <p:nvPr/>
          </p:nvSpPr>
          <p:spPr bwMode="auto">
            <a:xfrm>
              <a:off x="1363" y="2364"/>
              <a:ext cx="85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6" name="Freeform 1155"/>
            <p:cNvSpPr>
              <a:spLocks/>
            </p:cNvSpPr>
            <p:nvPr/>
          </p:nvSpPr>
          <p:spPr bwMode="auto">
            <a:xfrm>
              <a:off x="1272" y="2384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7" name="Freeform 1156"/>
            <p:cNvSpPr>
              <a:spLocks/>
            </p:cNvSpPr>
            <p:nvPr/>
          </p:nvSpPr>
          <p:spPr bwMode="auto">
            <a:xfrm>
              <a:off x="1272" y="2384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8" name="Freeform 1157"/>
            <p:cNvSpPr>
              <a:spLocks/>
            </p:cNvSpPr>
            <p:nvPr/>
          </p:nvSpPr>
          <p:spPr bwMode="auto">
            <a:xfrm>
              <a:off x="1276" y="2363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4 w 84"/>
                <a:gd name="T5" fmla="*/ 10 h 17"/>
                <a:gd name="T6" fmla="*/ 84 w 84"/>
                <a:gd name="T7" fmla="*/ 8 h 17"/>
                <a:gd name="T8" fmla="*/ 73 w 84"/>
                <a:gd name="T9" fmla="*/ 17 h 17"/>
                <a:gd name="T10" fmla="*/ 21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4" y="10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1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9" name="Freeform 1158"/>
            <p:cNvSpPr>
              <a:spLocks/>
            </p:cNvSpPr>
            <p:nvPr/>
          </p:nvSpPr>
          <p:spPr bwMode="auto">
            <a:xfrm>
              <a:off x="1276" y="2363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4 w 84"/>
                <a:gd name="T5" fmla="*/ 10 h 17"/>
                <a:gd name="T6" fmla="*/ 84 w 84"/>
                <a:gd name="T7" fmla="*/ 8 h 17"/>
                <a:gd name="T8" fmla="*/ 73 w 84"/>
                <a:gd name="T9" fmla="*/ 17 h 17"/>
                <a:gd name="T10" fmla="*/ 21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4" y="10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1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0" name="Freeform 1159"/>
            <p:cNvSpPr>
              <a:spLocks/>
            </p:cNvSpPr>
            <p:nvPr/>
          </p:nvSpPr>
          <p:spPr bwMode="auto">
            <a:xfrm>
              <a:off x="1360" y="2386"/>
              <a:ext cx="86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1" name="Freeform 1160"/>
            <p:cNvSpPr>
              <a:spLocks/>
            </p:cNvSpPr>
            <p:nvPr/>
          </p:nvSpPr>
          <p:spPr bwMode="auto">
            <a:xfrm>
              <a:off x="1360" y="2386"/>
              <a:ext cx="86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2" name="Line 1161"/>
            <p:cNvSpPr>
              <a:spLocks noChangeShapeType="1"/>
            </p:cNvSpPr>
            <p:nvPr/>
          </p:nvSpPr>
          <p:spPr bwMode="auto">
            <a:xfrm>
              <a:off x="1232" y="2382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3" name="Line 1162"/>
            <p:cNvSpPr>
              <a:spLocks noChangeShapeType="1"/>
            </p:cNvSpPr>
            <p:nvPr/>
          </p:nvSpPr>
          <p:spPr bwMode="auto">
            <a:xfrm>
              <a:off x="1485" y="2382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5507" name="Line 1163"/>
          <p:cNvSpPr>
            <a:spLocks noChangeShapeType="1"/>
          </p:cNvSpPr>
          <p:nvPr/>
        </p:nvSpPr>
        <p:spPr bwMode="auto">
          <a:xfrm>
            <a:off x="5562600" y="2973390"/>
            <a:ext cx="103188" cy="1762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508" name="Line 1164"/>
          <p:cNvSpPr>
            <a:spLocks noChangeShapeType="1"/>
          </p:cNvSpPr>
          <p:nvPr/>
        </p:nvSpPr>
        <p:spPr bwMode="auto">
          <a:xfrm flipH="1">
            <a:off x="6232529" y="2938464"/>
            <a:ext cx="80963" cy="198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509" name="Rectangle 1229"/>
          <p:cNvSpPr>
            <a:spLocks noChangeArrowheads="1"/>
          </p:cNvSpPr>
          <p:nvPr/>
        </p:nvSpPr>
        <p:spPr bwMode="auto">
          <a:xfrm>
            <a:off x="5748342" y="2616200"/>
            <a:ext cx="4231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ja-JP" altLang="en-US" sz="2200">
                <a:solidFill>
                  <a:srgbClr val="000000"/>
                </a:solidFill>
                <a:ea typeface="ＭＳ Ｐゴシック" pitchFamily="50" charset="-128"/>
              </a:rPr>
              <a:t>・・・</a:t>
            </a:r>
            <a:endParaRPr lang="ja-JP" altLang="en-US">
              <a:ea typeface="ＭＳ Ｐゴシック" pitchFamily="50" charset="-128"/>
            </a:endParaRPr>
          </a:p>
        </p:txBody>
      </p:sp>
      <p:grpSp>
        <p:nvGrpSpPr>
          <p:cNvPr id="520427" name="Group 1748"/>
          <p:cNvGrpSpPr>
            <a:grpSpLocks/>
          </p:cNvGrpSpPr>
          <p:nvPr/>
        </p:nvGrpSpPr>
        <p:grpSpPr bwMode="auto">
          <a:xfrm>
            <a:off x="6224588" y="5054602"/>
            <a:ext cx="760412" cy="1104900"/>
            <a:chOff x="4054" y="3025"/>
            <a:chExt cx="527" cy="696"/>
          </a:xfrm>
        </p:grpSpPr>
        <p:sp>
          <p:nvSpPr>
            <p:cNvPr id="15629" name="Rectangle 3011"/>
            <p:cNvSpPr>
              <a:spLocks noChangeArrowheads="1"/>
            </p:cNvSpPr>
            <p:nvPr/>
          </p:nvSpPr>
          <p:spPr bwMode="auto">
            <a:xfrm>
              <a:off x="4054" y="3230"/>
              <a:ext cx="527" cy="123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900">
                  <a:solidFill>
                    <a:srgbClr val="1C1C1C"/>
                  </a:solidFill>
                  <a:latin typeface="+mj-lt"/>
                </a:rPr>
                <a:t>OS</a:t>
              </a:r>
            </a:p>
          </p:txBody>
        </p:sp>
        <p:sp>
          <p:nvSpPr>
            <p:cNvPr id="15630" name="Rectangle 3012"/>
            <p:cNvSpPr>
              <a:spLocks noChangeArrowheads="1"/>
            </p:cNvSpPr>
            <p:nvPr/>
          </p:nvSpPr>
          <p:spPr bwMode="auto">
            <a:xfrm>
              <a:off x="4054" y="3025"/>
              <a:ext cx="527" cy="204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9900"/>
                </a:gs>
              </a:gsLst>
              <a:lin ang="5400000" scaled="1"/>
            </a:gra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18000" tIns="118800" rIns="18000" bIns="118800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altLang="ja-JP" sz="900">
                  <a:solidFill>
                    <a:schemeClr val="bg1"/>
                  </a:solidFill>
                  <a:latin typeface="+mj-lt"/>
                </a:rPr>
                <a:t>Application</a:t>
              </a:r>
            </a:p>
          </p:txBody>
        </p:sp>
        <p:pic>
          <p:nvPicPr>
            <p:cNvPr id="520430" name="Picture 17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5" y="3493"/>
              <a:ext cx="22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0431" name="Picture 17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113" y="5799139"/>
            <a:ext cx="328612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432" name="Picture 17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2463" y="5807077"/>
            <a:ext cx="328612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0433" name="Group 1739"/>
          <p:cNvGrpSpPr>
            <a:grpSpLocks/>
          </p:cNvGrpSpPr>
          <p:nvPr/>
        </p:nvGrpSpPr>
        <p:grpSpPr bwMode="auto">
          <a:xfrm>
            <a:off x="8088317" y="3638551"/>
            <a:ext cx="541337" cy="557213"/>
            <a:chOff x="2390" y="3445"/>
            <a:chExt cx="461" cy="420"/>
          </a:xfrm>
        </p:grpSpPr>
        <p:pic>
          <p:nvPicPr>
            <p:cNvPr id="520434" name="Picture 17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4" y="3445"/>
              <a:ext cx="27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435" name="Picture 17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77" y="3512"/>
              <a:ext cx="27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436" name="Picture 17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0" y="3588"/>
              <a:ext cx="27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0437" name="Group 1749"/>
          <p:cNvGrpSpPr>
            <a:grpSpLocks/>
          </p:cNvGrpSpPr>
          <p:nvPr/>
        </p:nvGrpSpPr>
        <p:grpSpPr bwMode="auto">
          <a:xfrm>
            <a:off x="7072313" y="5056190"/>
            <a:ext cx="762000" cy="1104900"/>
            <a:chOff x="4054" y="3025"/>
            <a:chExt cx="527" cy="696"/>
          </a:xfrm>
        </p:grpSpPr>
        <p:sp>
          <p:nvSpPr>
            <p:cNvPr id="15623" name="Rectangle 3011"/>
            <p:cNvSpPr>
              <a:spLocks noChangeArrowheads="1"/>
            </p:cNvSpPr>
            <p:nvPr/>
          </p:nvSpPr>
          <p:spPr bwMode="auto">
            <a:xfrm>
              <a:off x="4054" y="3230"/>
              <a:ext cx="527" cy="123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900">
                  <a:solidFill>
                    <a:srgbClr val="1C1C1C"/>
                  </a:solidFill>
                  <a:latin typeface="+mj-lt"/>
                </a:rPr>
                <a:t>OS</a:t>
              </a:r>
            </a:p>
          </p:txBody>
        </p:sp>
        <p:sp>
          <p:nvSpPr>
            <p:cNvPr id="15624" name="Rectangle 3012"/>
            <p:cNvSpPr>
              <a:spLocks noChangeArrowheads="1"/>
            </p:cNvSpPr>
            <p:nvPr/>
          </p:nvSpPr>
          <p:spPr bwMode="auto">
            <a:xfrm>
              <a:off x="4054" y="3025"/>
              <a:ext cx="527" cy="204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9900"/>
                </a:gs>
              </a:gsLst>
              <a:lin ang="5400000" scaled="1"/>
            </a:gra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18000" tIns="118800" rIns="18000" bIns="118800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altLang="ja-JP" sz="900">
                  <a:solidFill>
                    <a:schemeClr val="bg1"/>
                  </a:solidFill>
                  <a:latin typeface="+mj-lt"/>
                </a:rPr>
                <a:t>Application</a:t>
              </a:r>
            </a:p>
          </p:txBody>
        </p:sp>
        <p:pic>
          <p:nvPicPr>
            <p:cNvPr id="520440" name="Picture 175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5" y="3493"/>
              <a:ext cx="22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0441" name="Picture 17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2138" y="5788027"/>
            <a:ext cx="328612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010"/>
          <p:cNvSpPr>
            <a:spLocks noChangeArrowheads="1"/>
          </p:cNvSpPr>
          <p:nvPr/>
        </p:nvSpPr>
        <p:spPr bwMode="auto">
          <a:xfrm>
            <a:off x="8178804" y="4735513"/>
            <a:ext cx="320675" cy="1052512"/>
          </a:xfrm>
          <a:prstGeom prst="roundRect">
            <a:avLst>
              <a:gd name="adj" fmla="val 5681"/>
            </a:avLst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b"/>
          <a:lstStyle/>
          <a:p>
            <a:pPr>
              <a:lnSpc>
                <a:spcPct val="70000"/>
              </a:lnSpc>
            </a:pPr>
            <a:endParaRPr lang="ru-RU" sz="900">
              <a:solidFill>
                <a:srgbClr val="4D4D4D"/>
              </a:solidFill>
            </a:endParaRPr>
          </a:p>
        </p:txBody>
      </p:sp>
      <p:sp>
        <p:nvSpPr>
          <p:cNvPr id="15517" name="AutoShape 2950"/>
          <p:cNvSpPr>
            <a:spLocks noChangeArrowheads="1"/>
          </p:cNvSpPr>
          <p:nvPr/>
        </p:nvSpPr>
        <p:spPr bwMode="auto">
          <a:xfrm>
            <a:off x="3575054" y="2782890"/>
            <a:ext cx="677863" cy="1073151"/>
          </a:xfrm>
          <a:prstGeom prst="rightArrow">
            <a:avLst>
              <a:gd name="adj1" fmla="val 57194"/>
              <a:gd name="adj2" fmla="val 45375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a typeface="ＭＳ Ｐゴシック" pitchFamily="50" charset="-128"/>
            </a:endParaRPr>
          </a:p>
        </p:txBody>
      </p:sp>
      <p:grpSp>
        <p:nvGrpSpPr>
          <p:cNvPr id="520444" name="Group 887"/>
          <p:cNvGrpSpPr>
            <a:grpSpLocks/>
          </p:cNvGrpSpPr>
          <p:nvPr/>
        </p:nvGrpSpPr>
        <p:grpSpPr bwMode="auto">
          <a:xfrm>
            <a:off x="8186738" y="5011741"/>
            <a:ext cx="309562" cy="479425"/>
            <a:chOff x="1698" y="3670"/>
            <a:chExt cx="204" cy="170"/>
          </a:xfrm>
        </p:grpSpPr>
        <p:sp>
          <p:nvSpPr>
            <p:cNvPr id="15540" name="Freeform 888"/>
            <p:cNvSpPr>
              <a:spLocks/>
            </p:cNvSpPr>
            <p:nvPr/>
          </p:nvSpPr>
          <p:spPr bwMode="auto">
            <a:xfrm>
              <a:off x="1855" y="3830"/>
              <a:ext cx="7" cy="9"/>
            </a:xfrm>
            <a:custGeom>
              <a:avLst/>
              <a:gdLst>
                <a:gd name="T0" fmla="*/ 5 w 9"/>
                <a:gd name="T1" fmla="*/ 1 h 22"/>
                <a:gd name="T2" fmla="*/ 5 w 9"/>
                <a:gd name="T3" fmla="*/ 0 h 22"/>
                <a:gd name="T4" fmla="*/ 5 w 9"/>
                <a:gd name="T5" fmla="*/ 0 h 22"/>
                <a:gd name="T6" fmla="*/ 0 w 9"/>
                <a:gd name="T7" fmla="*/ 3 h 22"/>
                <a:gd name="T8" fmla="*/ 0 w 9"/>
                <a:gd name="T9" fmla="*/ 4 h 22"/>
                <a:gd name="T10" fmla="*/ 5 w 9"/>
                <a:gd name="T11" fmla="*/ 1 h 22"/>
                <a:gd name="T12" fmla="*/ 5 w 9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1" name="Freeform 889"/>
            <p:cNvSpPr>
              <a:spLocks/>
            </p:cNvSpPr>
            <p:nvPr/>
          </p:nvSpPr>
          <p:spPr bwMode="auto">
            <a:xfrm>
              <a:off x="1815" y="3835"/>
              <a:ext cx="40" cy="4"/>
            </a:xfrm>
            <a:custGeom>
              <a:avLst/>
              <a:gdLst>
                <a:gd name="T0" fmla="*/ 0 w 40"/>
                <a:gd name="T1" fmla="*/ 2 h 4"/>
                <a:gd name="T2" fmla="*/ 40 w 40"/>
                <a:gd name="T3" fmla="*/ 4 h 4"/>
                <a:gd name="T4" fmla="*/ 40 w 40"/>
                <a:gd name="T5" fmla="*/ 2 h 4"/>
                <a:gd name="T6" fmla="*/ 0 w 40"/>
                <a:gd name="T7" fmla="*/ 0 h 4"/>
                <a:gd name="T8" fmla="*/ 0 w 4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"/>
                <a:gd name="T17" fmla="*/ 40 w 4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">
                  <a:moveTo>
                    <a:pt x="0" y="2"/>
                  </a:moveTo>
                  <a:lnTo>
                    <a:pt x="40" y="4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2" name="Freeform 890"/>
            <p:cNvSpPr>
              <a:spLocks/>
            </p:cNvSpPr>
            <p:nvPr/>
          </p:nvSpPr>
          <p:spPr bwMode="auto">
            <a:xfrm>
              <a:off x="1827" y="3829"/>
              <a:ext cx="39" cy="8"/>
            </a:xfrm>
            <a:custGeom>
              <a:avLst/>
              <a:gdLst>
                <a:gd name="T0" fmla="*/ 0 w 50"/>
                <a:gd name="T1" fmla="*/ 3 h 19"/>
                <a:gd name="T2" fmla="*/ 21 w 50"/>
                <a:gd name="T3" fmla="*/ 3 h 19"/>
                <a:gd name="T4" fmla="*/ 25 w 50"/>
                <a:gd name="T5" fmla="*/ 0 h 19"/>
                <a:gd name="T6" fmla="*/ 7 w 50"/>
                <a:gd name="T7" fmla="*/ 0 h 19"/>
                <a:gd name="T8" fmla="*/ 0 w 50"/>
                <a:gd name="T9" fmla="*/ 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3" name="Freeform 891"/>
            <p:cNvSpPr>
              <a:spLocks/>
            </p:cNvSpPr>
            <p:nvPr/>
          </p:nvSpPr>
          <p:spPr bwMode="auto">
            <a:xfrm>
              <a:off x="1809" y="3827"/>
              <a:ext cx="29" cy="7"/>
            </a:xfrm>
            <a:custGeom>
              <a:avLst/>
              <a:gdLst>
                <a:gd name="T0" fmla="*/ 11 w 40"/>
                <a:gd name="T1" fmla="*/ 0 h 15"/>
                <a:gd name="T2" fmla="*/ 0 w 40"/>
                <a:gd name="T3" fmla="*/ 1 h 15"/>
                <a:gd name="T4" fmla="*/ 11 w 40"/>
                <a:gd name="T5" fmla="*/ 3 h 15"/>
                <a:gd name="T6" fmla="*/ 21 w 40"/>
                <a:gd name="T7" fmla="*/ 1 h 15"/>
                <a:gd name="T8" fmla="*/ 21 w 40"/>
                <a:gd name="T9" fmla="*/ 0 h 15"/>
                <a:gd name="T10" fmla="*/ 1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4" name="Freeform 892"/>
            <p:cNvSpPr>
              <a:spLocks/>
            </p:cNvSpPr>
            <p:nvPr/>
          </p:nvSpPr>
          <p:spPr bwMode="auto">
            <a:xfrm>
              <a:off x="1896" y="3793"/>
              <a:ext cx="5" cy="7"/>
            </a:xfrm>
            <a:custGeom>
              <a:avLst/>
              <a:gdLst>
                <a:gd name="T0" fmla="*/ 4 w 7"/>
                <a:gd name="T1" fmla="*/ 1 h 16"/>
                <a:gd name="T2" fmla="*/ 4 w 7"/>
                <a:gd name="T3" fmla="*/ 0 h 16"/>
                <a:gd name="T4" fmla="*/ 4 w 7"/>
                <a:gd name="T5" fmla="*/ 0 h 16"/>
                <a:gd name="T6" fmla="*/ 0 w 7"/>
                <a:gd name="T7" fmla="*/ 2 h 16"/>
                <a:gd name="T8" fmla="*/ 0 w 7"/>
                <a:gd name="T9" fmla="*/ 3 h 16"/>
                <a:gd name="T10" fmla="*/ 4 w 7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5" name="Freeform 893"/>
            <p:cNvSpPr>
              <a:spLocks/>
            </p:cNvSpPr>
            <p:nvPr/>
          </p:nvSpPr>
          <p:spPr bwMode="auto">
            <a:xfrm>
              <a:off x="1866" y="3797"/>
              <a:ext cx="27" cy="3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3 h 3"/>
                <a:gd name="T4" fmla="*/ 30 w 30"/>
                <a:gd name="T5" fmla="*/ 2 h 3"/>
                <a:gd name="T6" fmla="*/ 0 w 30"/>
                <a:gd name="T7" fmla="*/ 0 h 3"/>
                <a:gd name="T8" fmla="*/ 0 w 30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"/>
                <a:gd name="T17" fmla="*/ 30 w 3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">
                  <a:moveTo>
                    <a:pt x="0" y="2"/>
                  </a:moveTo>
                  <a:lnTo>
                    <a:pt x="30" y="3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6" name="Freeform 894"/>
            <p:cNvSpPr>
              <a:spLocks/>
            </p:cNvSpPr>
            <p:nvPr/>
          </p:nvSpPr>
          <p:spPr bwMode="auto">
            <a:xfrm>
              <a:off x="1875" y="3793"/>
              <a:ext cx="27" cy="6"/>
            </a:xfrm>
            <a:custGeom>
              <a:avLst/>
              <a:gdLst>
                <a:gd name="T0" fmla="*/ 0 w 37"/>
                <a:gd name="T1" fmla="*/ 2 h 14"/>
                <a:gd name="T2" fmla="*/ 15 w 37"/>
                <a:gd name="T3" fmla="*/ 3 h 14"/>
                <a:gd name="T4" fmla="*/ 19 w 37"/>
                <a:gd name="T5" fmla="*/ 0 h 14"/>
                <a:gd name="T6" fmla="*/ 5 w 37"/>
                <a:gd name="T7" fmla="*/ 0 h 14"/>
                <a:gd name="T8" fmla="*/ 0 w 37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7" name="Freeform 895"/>
            <p:cNvSpPr>
              <a:spLocks/>
            </p:cNvSpPr>
            <p:nvPr/>
          </p:nvSpPr>
          <p:spPr bwMode="auto">
            <a:xfrm>
              <a:off x="1862" y="3791"/>
              <a:ext cx="21" cy="5"/>
            </a:xfrm>
            <a:custGeom>
              <a:avLst/>
              <a:gdLst>
                <a:gd name="T0" fmla="*/ 8 w 30"/>
                <a:gd name="T1" fmla="*/ 0 h 11"/>
                <a:gd name="T2" fmla="*/ 0 w 30"/>
                <a:gd name="T3" fmla="*/ 1 h 11"/>
                <a:gd name="T4" fmla="*/ 8 w 30"/>
                <a:gd name="T5" fmla="*/ 2 h 11"/>
                <a:gd name="T6" fmla="*/ 15 w 30"/>
                <a:gd name="T7" fmla="*/ 1 h 11"/>
                <a:gd name="T8" fmla="*/ 15 w 30"/>
                <a:gd name="T9" fmla="*/ 0 h 11"/>
                <a:gd name="T10" fmla="*/ 8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8" name="Freeform 896"/>
            <p:cNvSpPr>
              <a:spLocks/>
            </p:cNvSpPr>
            <p:nvPr/>
          </p:nvSpPr>
          <p:spPr bwMode="auto">
            <a:xfrm>
              <a:off x="1700" y="3681"/>
              <a:ext cx="122" cy="150"/>
            </a:xfrm>
            <a:custGeom>
              <a:avLst/>
              <a:gdLst>
                <a:gd name="T0" fmla="*/ 124 w 124"/>
                <a:gd name="T1" fmla="*/ 1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1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1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B8BB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9" name="Freeform 897"/>
            <p:cNvSpPr>
              <a:spLocks/>
            </p:cNvSpPr>
            <p:nvPr/>
          </p:nvSpPr>
          <p:spPr bwMode="auto">
            <a:xfrm>
              <a:off x="1700" y="3822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4 h 42"/>
                <a:gd name="T4" fmla="*/ 39 w 167"/>
                <a:gd name="T5" fmla="*/ 6 h 42"/>
                <a:gd name="T6" fmla="*/ 62 w 167"/>
                <a:gd name="T7" fmla="*/ 7 h 42"/>
                <a:gd name="T8" fmla="*/ 86 w 167"/>
                <a:gd name="T9" fmla="*/ 8 h 42"/>
                <a:gd name="T10" fmla="*/ 86 w 167"/>
                <a:gd name="T11" fmla="*/ 4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0" name="Freeform 898"/>
            <p:cNvSpPr>
              <a:spLocks/>
            </p:cNvSpPr>
            <p:nvPr/>
          </p:nvSpPr>
          <p:spPr bwMode="auto">
            <a:xfrm>
              <a:off x="1703" y="3683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1" name="Freeform 899"/>
            <p:cNvSpPr>
              <a:spLocks/>
            </p:cNvSpPr>
            <p:nvPr/>
          </p:nvSpPr>
          <p:spPr bwMode="auto">
            <a:xfrm>
              <a:off x="1706" y="3683"/>
              <a:ext cx="115" cy="6"/>
            </a:xfrm>
            <a:custGeom>
              <a:avLst/>
              <a:gdLst>
                <a:gd name="T0" fmla="*/ 115 w 115"/>
                <a:gd name="T1" fmla="*/ 2 h 6"/>
                <a:gd name="T2" fmla="*/ 0 w 115"/>
                <a:gd name="T3" fmla="*/ 0 h 6"/>
                <a:gd name="T4" fmla="*/ 0 w 115"/>
                <a:gd name="T5" fmla="*/ 5 h 6"/>
                <a:gd name="T6" fmla="*/ 111 w 115"/>
                <a:gd name="T7" fmla="*/ 6 h 6"/>
                <a:gd name="T8" fmla="*/ 115 w 115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"/>
                <a:gd name="T17" fmla="*/ 115 w 11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6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2" name="Freeform 900"/>
            <p:cNvSpPr>
              <a:spLocks/>
            </p:cNvSpPr>
            <p:nvPr/>
          </p:nvSpPr>
          <p:spPr bwMode="auto">
            <a:xfrm>
              <a:off x="1721" y="3725"/>
              <a:ext cx="1" cy="21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20 h 21"/>
                <a:gd name="T4" fmla="*/ 1 w 1"/>
                <a:gd name="T5" fmla="*/ 21 h 21"/>
                <a:gd name="T6" fmla="*/ 1 w 1"/>
                <a:gd name="T7" fmla="*/ 0 h 21"/>
                <a:gd name="T8" fmla="*/ 0 w 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1"/>
                <a:gd name="T17" fmla="*/ 1 w 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1">
                  <a:moveTo>
                    <a:pt x="0" y="0"/>
                  </a:moveTo>
                  <a:lnTo>
                    <a:pt x="0" y="20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3" name="Freeform 901"/>
            <p:cNvSpPr>
              <a:spLocks/>
            </p:cNvSpPr>
            <p:nvPr/>
          </p:nvSpPr>
          <p:spPr bwMode="auto">
            <a:xfrm>
              <a:off x="1722" y="3725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4" name="Rectangle 902"/>
            <p:cNvSpPr>
              <a:spLocks noChangeArrowheads="1"/>
            </p:cNvSpPr>
            <p:nvPr/>
          </p:nvSpPr>
          <p:spPr bwMode="auto">
            <a:xfrm>
              <a:off x="1722" y="3689"/>
              <a:ext cx="7" cy="36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555" name="Freeform 903"/>
            <p:cNvSpPr>
              <a:spLocks/>
            </p:cNvSpPr>
            <p:nvPr/>
          </p:nvSpPr>
          <p:spPr bwMode="auto">
            <a:xfrm>
              <a:off x="1729" y="3689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6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6" name="Rectangle 904"/>
            <p:cNvSpPr>
              <a:spLocks noChangeArrowheads="1"/>
            </p:cNvSpPr>
            <p:nvPr/>
          </p:nvSpPr>
          <p:spPr bwMode="auto">
            <a:xfrm>
              <a:off x="1706" y="3745"/>
              <a:ext cx="3" cy="78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557" name="Freeform 905"/>
            <p:cNvSpPr>
              <a:spLocks/>
            </p:cNvSpPr>
            <p:nvPr/>
          </p:nvSpPr>
          <p:spPr bwMode="auto">
            <a:xfrm>
              <a:off x="1711" y="3745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8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8" name="Freeform 906"/>
            <p:cNvSpPr>
              <a:spLocks/>
            </p:cNvSpPr>
            <p:nvPr/>
          </p:nvSpPr>
          <p:spPr bwMode="auto">
            <a:xfrm>
              <a:off x="1821" y="3682"/>
              <a:ext cx="6" cy="156"/>
            </a:xfrm>
            <a:custGeom>
              <a:avLst/>
              <a:gdLst>
                <a:gd name="T0" fmla="*/ 3 w 9"/>
                <a:gd name="T1" fmla="*/ 0 h 156"/>
                <a:gd name="T2" fmla="*/ 3 w 9"/>
                <a:gd name="T3" fmla="*/ 3 h 156"/>
                <a:gd name="T4" fmla="*/ 0 w 9"/>
                <a:gd name="T5" fmla="*/ 7 h 156"/>
                <a:gd name="T6" fmla="*/ 0 w 9"/>
                <a:gd name="T7" fmla="*/ 156 h 156"/>
                <a:gd name="T8" fmla="*/ 9 w 9"/>
                <a:gd name="T9" fmla="*/ 151 h 156"/>
                <a:gd name="T10" fmla="*/ 9 w 9"/>
                <a:gd name="T11" fmla="*/ 0 h 156"/>
                <a:gd name="T12" fmla="*/ 3 w 9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6"/>
                <a:gd name="T23" fmla="*/ 9 w 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6">
                  <a:moveTo>
                    <a:pt x="3" y="0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6"/>
                  </a:lnTo>
                  <a:lnTo>
                    <a:pt x="9" y="151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8A0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9" name="Freeform 907"/>
            <p:cNvSpPr>
              <a:spLocks/>
            </p:cNvSpPr>
            <p:nvPr/>
          </p:nvSpPr>
          <p:spPr bwMode="auto">
            <a:xfrm>
              <a:off x="1830" y="3671"/>
              <a:ext cx="69" cy="162"/>
            </a:xfrm>
            <a:custGeom>
              <a:avLst/>
              <a:gdLst>
                <a:gd name="T0" fmla="*/ 0 w 69"/>
                <a:gd name="T1" fmla="*/ 11 h 162"/>
                <a:gd name="T2" fmla="*/ 0 w 69"/>
                <a:gd name="T3" fmla="*/ 162 h 162"/>
                <a:gd name="T4" fmla="*/ 69 w 69"/>
                <a:gd name="T5" fmla="*/ 108 h 162"/>
                <a:gd name="T6" fmla="*/ 69 w 69"/>
                <a:gd name="T7" fmla="*/ 0 h 162"/>
                <a:gd name="T8" fmla="*/ 0 w 69"/>
                <a:gd name="T9" fmla="*/ 1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2"/>
                <a:gd name="T17" fmla="*/ 69 w 69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2">
                  <a:moveTo>
                    <a:pt x="0" y="11"/>
                  </a:moveTo>
                  <a:lnTo>
                    <a:pt x="0" y="162"/>
                  </a:lnTo>
                  <a:lnTo>
                    <a:pt x="69" y="108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0" name="Freeform 908"/>
            <p:cNvSpPr>
              <a:spLocks/>
            </p:cNvSpPr>
            <p:nvPr/>
          </p:nvSpPr>
          <p:spPr bwMode="auto">
            <a:xfrm>
              <a:off x="1819" y="3689"/>
              <a:ext cx="2" cy="150"/>
            </a:xfrm>
            <a:custGeom>
              <a:avLst/>
              <a:gdLst>
                <a:gd name="T0" fmla="*/ 0 w 2"/>
                <a:gd name="T1" fmla="*/ 2 h 150"/>
                <a:gd name="T2" fmla="*/ 0 w 2"/>
                <a:gd name="T3" fmla="*/ 150 h 150"/>
                <a:gd name="T4" fmla="*/ 2 w 2"/>
                <a:gd name="T5" fmla="*/ 149 h 150"/>
                <a:gd name="T6" fmla="*/ 2 w 2"/>
                <a:gd name="T7" fmla="*/ 0 h 150"/>
                <a:gd name="T8" fmla="*/ 0 w 2"/>
                <a:gd name="T9" fmla="*/ 2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0"/>
                <a:gd name="T17" fmla="*/ 2 w 2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0">
                  <a:moveTo>
                    <a:pt x="0" y="2"/>
                  </a:moveTo>
                  <a:lnTo>
                    <a:pt x="0" y="150"/>
                  </a:lnTo>
                  <a:lnTo>
                    <a:pt x="2" y="14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F9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1" name="Freeform 909"/>
            <p:cNvSpPr>
              <a:spLocks/>
            </p:cNvSpPr>
            <p:nvPr/>
          </p:nvSpPr>
          <p:spPr bwMode="auto">
            <a:xfrm>
              <a:off x="1698" y="3686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88 w 171"/>
                <a:gd name="T5" fmla="*/ 2 h 12"/>
                <a:gd name="T6" fmla="*/ 88 w 171"/>
                <a:gd name="T7" fmla="*/ 1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2" name="Freeform 910"/>
            <p:cNvSpPr>
              <a:spLocks/>
            </p:cNvSpPr>
            <p:nvPr/>
          </p:nvSpPr>
          <p:spPr bwMode="auto">
            <a:xfrm>
              <a:off x="1698" y="3693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88 w 171"/>
                <a:gd name="T5" fmla="*/ 3 h 14"/>
                <a:gd name="T6" fmla="*/ 88 w 171"/>
                <a:gd name="T7" fmla="*/ 1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3" name="Freeform 911"/>
            <p:cNvSpPr>
              <a:spLocks/>
            </p:cNvSpPr>
            <p:nvPr/>
          </p:nvSpPr>
          <p:spPr bwMode="auto">
            <a:xfrm>
              <a:off x="1698" y="3700"/>
              <a:ext cx="123" cy="7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88 w 171"/>
                <a:gd name="T5" fmla="*/ 3 h 15"/>
                <a:gd name="T6" fmla="*/ 88 w 171"/>
                <a:gd name="T7" fmla="*/ 1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4" name="Freeform 912"/>
            <p:cNvSpPr>
              <a:spLocks/>
            </p:cNvSpPr>
            <p:nvPr/>
          </p:nvSpPr>
          <p:spPr bwMode="auto">
            <a:xfrm>
              <a:off x="1698" y="3708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88 w 171"/>
                <a:gd name="T5" fmla="*/ 2 h 15"/>
                <a:gd name="T6" fmla="*/ 88 w 171"/>
                <a:gd name="T7" fmla="*/ 1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5" name="Freeform 913"/>
            <p:cNvSpPr>
              <a:spLocks/>
            </p:cNvSpPr>
            <p:nvPr/>
          </p:nvSpPr>
          <p:spPr bwMode="auto">
            <a:xfrm>
              <a:off x="1698" y="3715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88 w 171"/>
                <a:gd name="T5" fmla="*/ 3 h 16"/>
                <a:gd name="T6" fmla="*/ 88 w 171"/>
                <a:gd name="T7" fmla="*/ 2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6" name="Freeform 914"/>
            <p:cNvSpPr>
              <a:spLocks/>
            </p:cNvSpPr>
            <p:nvPr/>
          </p:nvSpPr>
          <p:spPr bwMode="auto">
            <a:xfrm>
              <a:off x="1698" y="3722"/>
              <a:ext cx="123" cy="7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88 w 171"/>
                <a:gd name="T5" fmla="*/ 3 h 18"/>
                <a:gd name="T6" fmla="*/ 88 w 171"/>
                <a:gd name="T7" fmla="*/ 2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7" name="Rectangle 915"/>
            <p:cNvSpPr>
              <a:spLocks noChangeArrowheads="1"/>
            </p:cNvSpPr>
            <p:nvPr/>
          </p:nvSpPr>
          <p:spPr bwMode="auto">
            <a:xfrm>
              <a:off x="1819" y="3688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568" name="Freeform 916"/>
            <p:cNvSpPr>
              <a:spLocks/>
            </p:cNvSpPr>
            <p:nvPr/>
          </p:nvSpPr>
          <p:spPr bwMode="auto">
            <a:xfrm>
              <a:off x="1819" y="3695"/>
              <a:ext cx="2" cy="5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9" name="Freeform 917"/>
            <p:cNvSpPr>
              <a:spLocks/>
            </p:cNvSpPr>
            <p:nvPr/>
          </p:nvSpPr>
          <p:spPr bwMode="auto">
            <a:xfrm>
              <a:off x="1819" y="370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0" name="Rectangle 918"/>
            <p:cNvSpPr>
              <a:spLocks noChangeArrowheads="1"/>
            </p:cNvSpPr>
            <p:nvPr/>
          </p:nvSpPr>
          <p:spPr bwMode="auto">
            <a:xfrm>
              <a:off x="1819" y="3711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571" name="Freeform 919"/>
            <p:cNvSpPr>
              <a:spLocks/>
            </p:cNvSpPr>
            <p:nvPr/>
          </p:nvSpPr>
          <p:spPr bwMode="auto">
            <a:xfrm>
              <a:off x="1819" y="371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2" name="Rectangle 920"/>
            <p:cNvSpPr>
              <a:spLocks noChangeArrowheads="1"/>
            </p:cNvSpPr>
            <p:nvPr/>
          </p:nvSpPr>
          <p:spPr bwMode="auto">
            <a:xfrm>
              <a:off x="1819" y="3726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573" name="Freeform 921"/>
            <p:cNvSpPr>
              <a:spLocks/>
            </p:cNvSpPr>
            <p:nvPr/>
          </p:nvSpPr>
          <p:spPr bwMode="auto">
            <a:xfrm>
              <a:off x="1698" y="3686"/>
              <a:ext cx="121" cy="6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1 h 13"/>
                <a:gd name="T4" fmla="*/ 87 w 169"/>
                <a:gd name="T5" fmla="*/ 3 h 13"/>
                <a:gd name="T6" fmla="*/ 87 w 169"/>
                <a:gd name="T7" fmla="*/ 1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4" name="Freeform 922"/>
            <p:cNvSpPr>
              <a:spLocks/>
            </p:cNvSpPr>
            <p:nvPr/>
          </p:nvSpPr>
          <p:spPr bwMode="auto">
            <a:xfrm>
              <a:off x="1698" y="3694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1 h 13"/>
                <a:gd name="T4" fmla="*/ 87 w 169"/>
                <a:gd name="T5" fmla="*/ 2 h 13"/>
                <a:gd name="T6" fmla="*/ 87 w 169"/>
                <a:gd name="T7" fmla="*/ 1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5" name="Freeform 923"/>
            <p:cNvSpPr>
              <a:spLocks/>
            </p:cNvSpPr>
            <p:nvPr/>
          </p:nvSpPr>
          <p:spPr bwMode="auto">
            <a:xfrm>
              <a:off x="1698" y="3701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1 h 14"/>
                <a:gd name="T4" fmla="*/ 87 w 169"/>
                <a:gd name="T5" fmla="*/ 3 h 14"/>
                <a:gd name="T6" fmla="*/ 87 w 169"/>
                <a:gd name="T7" fmla="*/ 1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6" name="Freeform 924"/>
            <p:cNvSpPr>
              <a:spLocks/>
            </p:cNvSpPr>
            <p:nvPr/>
          </p:nvSpPr>
          <p:spPr bwMode="auto">
            <a:xfrm>
              <a:off x="1698" y="3708"/>
              <a:ext cx="121" cy="6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1 h 16"/>
                <a:gd name="T4" fmla="*/ 87 w 169"/>
                <a:gd name="T5" fmla="*/ 2 h 16"/>
                <a:gd name="T6" fmla="*/ 87 w 169"/>
                <a:gd name="T7" fmla="*/ 1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7" name="Freeform 925"/>
            <p:cNvSpPr>
              <a:spLocks/>
            </p:cNvSpPr>
            <p:nvPr/>
          </p:nvSpPr>
          <p:spPr bwMode="auto">
            <a:xfrm>
              <a:off x="1698" y="3715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1 h 16"/>
                <a:gd name="T4" fmla="*/ 87 w 169"/>
                <a:gd name="T5" fmla="*/ 3 h 16"/>
                <a:gd name="T6" fmla="*/ 87 w 169"/>
                <a:gd name="T7" fmla="*/ 2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8" name="Freeform 926"/>
            <p:cNvSpPr>
              <a:spLocks/>
            </p:cNvSpPr>
            <p:nvPr/>
          </p:nvSpPr>
          <p:spPr bwMode="auto">
            <a:xfrm>
              <a:off x="1698" y="3722"/>
              <a:ext cx="121" cy="7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1 h 17"/>
                <a:gd name="T4" fmla="*/ 87 w 169"/>
                <a:gd name="T5" fmla="*/ 3 h 17"/>
                <a:gd name="T6" fmla="*/ 87 w 169"/>
                <a:gd name="T7" fmla="*/ 2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9" name="Freeform 927"/>
            <p:cNvSpPr>
              <a:spLocks/>
            </p:cNvSpPr>
            <p:nvPr/>
          </p:nvSpPr>
          <p:spPr bwMode="auto">
            <a:xfrm>
              <a:off x="1704" y="3670"/>
              <a:ext cx="195" cy="12"/>
            </a:xfrm>
            <a:custGeom>
              <a:avLst/>
              <a:gdLst>
                <a:gd name="T0" fmla="*/ 0 w 195"/>
                <a:gd name="T1" fmla="*/ 11 h 12"/>
                <a:gd name="T2" fmla="*/ 105 w 195"/>
                <a:gd name="T3" fmla="*/ 0 h 12"/>
                <a:gd name="T4" fmla="*/ 195 w 195"/>
                <a:gd name="T5" fmla="*/ 1 h 12"/>
                <a:gd name="T6" fmla="*/ 120 w 195"/>
                <a:gd name="T7" fmla="*/ 12 h 12"/>
                <a:gd name="T8" fmla="*/ 0 w 195"/>
                <a:gd name="T9" fmla="*/ 1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2"/>
                <a:gd name="T17" fmla="*/ 195 w 19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2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0" name="Freeform 928"/>
            <p:cNvSpPr>
              <a:spLocks/>
            </p:cNvSpPr>
            <p:nvPr/>
          </p:nvSpPr>
          <p:spPr bwMode="auto">
            <a:xfrm>
              <a:off x="1701" y="3729"/>
              <a:ext cx="18" cy="11"/>
            </a:xfrm>
            <a:custGeom>
              <a:avLst/>
              <a:gdLst>
                <a:gd name="T0" fmla="*/ 13 w 25"/>
                <a:gd name="T1" fmla="*/ 3 h 26"/>
                <a:gd name="T2" fmla="*/ 6 w 25"/>
                <a:gd name="T3" fmla="*/ 5 h 26"/>
                <a:gd name="T4" fmla="*/ 1 w 25"/>
                <a:gd name="T5" fmla="*/ 3 h 26"/>
                <a:gd name="T6" fmla="*/ 6 w 25"/>
                <a:gd name="T7" fmla="*/ 0 h 26"/>
                <a:gd name="T8" fmla="*/ 13 w 25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1" name="Freeform 929"/>
            <p:cNvSpPr>
              <a:spLocks/>
            </p:cNvSpPr>
            <p:nvPr/>
          </p:nvSpPr>
          <p:spPr bwMode="auto">
            <a:xfrm>
              <a:off x="1704" y="3731"/>
              <a:ext cx="13" cy="7"/>
            </a:xfrm>
            <a:custGeom>
              <a:avLst/>
              <a:gdLst>
                <a:gd name="T0" fmla="*/ 9 w 18"/>
                <a:gd name="T1" fmla="*/ 2 h 18"/>
                <a:gd name="T2" fmla="*/ 5 w 18"/>
                <a:gd name="T3" fmla="*/ 3 h 18"/>
                <a:gd name="T4" fmla="*/ 0 w 18"/>
                <a:gd name="T5" fmla="*/ 2 h 18"/>
                <a:gd name="T6" fmla="*/ 4 w 18"/>
                <a:gd name="T7" fmla="*/ 0 h 18"/>
                <a:gd name="T8" fmla="*/ 9 w 18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2" name="Freeform 930"/>
            <p:cNvSpPr>
              <a:spLocks/>
            </p:cNvSpPr>
            <p:nvPr/>
          </p:nvSpPr>
          <p:spPr bwMode="auto">
            <a:xfrm>
              <a:off x="1706" y="3731"/>
              <a:ext cx="7" cy="7"/>
            </a:xfrm>
            <a:custGeom>
              <a:avLst/>
              <a:gdLst>
                <a:gd name="T0" fmla="*/ 7 w 15"/>
                <a:gd name="T1" fmla="*/ 2 h 16"/>
                <a:gd name="T2" fmla="*/ 3 w 15"/>
                <a:gd name="T3" fmla="*/ 3 h 16"/>
                <a:gd name="T4" fmla="*/ 0 w 15"/>
                <a:gd name="T5" fmla="*/ 2 h 16"/>
                <a:gd name="T6" fmla="*/ 3 w 15"/>
                <a:gd name="T7" fmla="*/ 0 h 16"/>
                <a:gd name="T8" fmla="*/ 7 w 15"/>
                <a:gd name="T9" fmla="*/ 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3" name="Freeform 931"/>
            <p:cNvSpPr>
              <a:spLocks/>
            </p:cNvSpPr>
            <p:nvPr/>
          </p:nvSpPr>
          <p:spPr bwMode="auto">
            <a:xfrm>
              <a:off x="1708" y="3732"/>
              <a:ext cx="5" cy="4"/>
            </a:xfrm>
            <a:custGeom>
              <a:avLst/>
              <a:gdLst>
                <a:gd name="T0" fmla="*/ 6 w 10"/>
                <a:gd name="T1" fmla="*/ 1 h 10"/>
                <a:gd name="T2" fmla="*/ 3 w 10"/>
                <a:gd name="T3" fmla="*/ 2 h 10"/>
                <a:gd name="T4" fmla="*/ 0 w 10"/>
                <a:gd name="T5" fmla="*/ 1 h 10"/>
                <a:gd name="T6" fmla="*/ 3 w 10"/>
                <a:gd name="T7" fmla="*/ 0 h 10"/>
                <a:gd name="T8" fmla="*/ 6 w 10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4" name="Freeform 932"/>
            <p:cNvSpPr>
              <a:spLocks/>
            </p:cNvSpPr>
            <p:nvPr/>
          </p:nvSpPr>
          <p:spPr bwMode="auto">
            <a:xfrm>
              <a:off x="1792" y="3737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3 w 5"/>
                <a:gd name="T7" fmla="*/ 0 h 5"/>
                <a:gd name="T8" fmla="*/ 3 w 5"/>
                <a:gd name="T9" fmla="*/ 0 h 5"/>
                <a:gd name="T10" fmla="*/ 3 w 5"/>
                <a:gd name="T11" fmla="*/ 0 h 5"/>
                <a:gd name="T12" fmla="*/ 3 w 5"/>
                <a:gd name="T13" fmla="*/ 1 h 5"/>
                <a:gd name="T14" fmla="*/ 2 w 5"/>
                <a:gd name="T15" fmla="*/ 1 h 5"/>
                <a:gd name="T16" fmla="*/ 2 w 5"/>
                <a:gd name="T17" fmla="*/ 1 h 5"/>
                <a:gd name="T18" fmla="*/ 1 w 5"/>
                <a:gd name="T19" fmla="*/ 0 h 5"/>
                <a:gd name="T20" fmla="*/ 1 w 5"/>
                <a:gd name="T21" fmla="*/ 1 h 5"/>
                <a:gd name="T22" fmla="*/ 0 w 5"/>
                <a:gd name="T23" fmla="*/ 1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5" name="Freeform 933"/>
            <p:cNvSpPr>
              <a:spLocks/>
            </p:cNvSpPr>
            <p:nvPr/>
          </p:nvSpPr>
          <p:spPr bwMode="auto">
            <a:xfrm>
              <a:off x="1801" y="3737"/>
              <a:ext cx="2" cy="2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1 h 4"/>
                <a:gd name="T4" fmla="*/ 1 w 5"/>
                <a:gd name="T5" fmla="*/ 1 h 4"/>
                <a:gd name="T6" fmla="*/ 0 w 5"/>
                <a:gd name="T7" fmla="*/ 1 h 4"/>
                <a:gd name="T8" fmla="*/ 1 w 5"/>
                <a:gd name="T9" fmla="*/ 0 h 4"/>
                <a:gd name="T10" fmla="*/ 1 w 5"/>
                <a:gd name="T11" fmla="*/ 0 h 4"/>
                <a:gd name="T12" fmla="*/ 2 w 5"/>
                <a:gd name="T13" fmla="*/ 0 h 4"/>
                <a:gd name="T14" fmla="*/ 2 w 5"/>
                <a:gd name="T15" fmla="*/ 1 h 4"/>
                <a:gd name="T16" fmla="*/ 1 w 5"/>
                <a:gd name="T17" fmla="*/ 1 h 4"/>
                <a:gd name="T18" fmla="*/ 1 w 5"/>
                <a:gd name="T19" fmla="*/ 1 h 4"/>
                <a:gd name="T20" fmla="*/ 1 w 5"/>
                <a:gd name="T21" fmla="*/ 1 h 4"/>
                <a:gd name="T22" fmla="*/ 2 w 5"/>
                <a:gd name="T23" fmla="*/ 1 h 4"/>
                <a:gd name="T24" fmla="*/ 2 w 5"/>
                <a:gd name="T25" fmla="*/ 1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6" name="Freeform 934"/>
            <p:cNvSpPr>
              <a:spLocks/>
            </p:cNvSpPr>
            <p:nvPr/>
          </p:nvSpPr>
          <p:spPr bwMode="auto">
            <a:xfrm>
              <a:off x="1796" y="3737"/>
              <a:ext cx="4" cy="2"/>
            </a:xfrm>
            <a:custGeom>
              <a:avLst/>
              <a:gdLst>
                <a:gd name="T0" fmla="*/ 2 w 5"/>
                <a:gd name="T1" fmla="*/ 1 h 4"/>
                <a:gd name="T2" fmla="*/ 3 w 5"/>
                <a:gd name="T3" fmla="*/ 1 h 4"/>
                <a:gd name="T4" fmla="*/ 3 w 5"/>
                <a:gd name="T5" fmla="*/ 1 h 4"/>
                <a:gd name="T6" fmla="*/ 1 w 5"/>
                <a:gd name="T7" fmla="*/ 1 h 4"/>
                <a:gd name="T8" fmla="*/ 0 w 5"/>
                <a:gd name="T9" fmla="*/ 1 h 4"/>
                <a:gd name="T10" fmla="*/ 0 w 5"/>
                <a:gd name="T11" fmla="*/ 0 h 4"/>
                <a:gd name="T12" fmla="*/ 3 w 5"/>
                <a:gd name="T13" fmla="*/ 0 h 4"/>
                <a:gd name="T14" fmla="*/ 3 w 5"/>
                <a:gd name="T15" fmla="*/ 0 h 4"/>
                <a:gd name="T16" fmla="*/ 2 w 5"/>
                <a:gd name="T17" fmla="*/ 0 h 4"/>
                <a:gd name="T18" fmla="*/ 2 w 5"/>
                <a:gd name="T19" fmla="*/ 1 h 4"/>
                <a:gd name="T20" fmla="*/ 3 w 5"/>
                <a:gd name="T21" fmla="*/ 1 h 4"/>
                <a:gd name="T22" fmla="*/ 3 w 5"/>
                <a:gd name="T23" fmla="*/ 1 h 4"/>
                <a:gd name="T24" fmla="*/ 2 w 5"/>
                <a:gd name="T25" fmla="*/ 1 h 4"/>
                <a:gd name="T26" fmla="*/ 2 w 5"/>
                <a:gd name="T27" fmla="*/ 1 h 4"/>
                <a:gd name="T28" fmla="*/ 2 w 5"/>
                <a:gd name="T29" fmla="*/ 1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7" name="Freeform 935"/>
            <p:cNvSpPr>
              <a:spLocks/>
            </p:cNvSpPr>
            <p:nvPr/>
          </p:nvSpPr>
          <p:spPr bwMode="auto">
            <a:xfrm>
              <a:off x="1698" y="3805"/>
              <a:ext cx="123" cy="12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88 w 171"/>
                <a:gd name="T5" fmla="*/ 5 h 29"/>
                <a:gd name="T6" fmla="*/ 88 w 171"/>
                <a:gd name="T7" fmla="*/ 3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8" name="Freeform 936"/>
            <p:cNvSpPr>
              <a:spLocks/>
            </p:cNvSpPr>
            <p:nvPr/>
          </p:nvSpPr>
          <p:spPr bwMode="auto">
            <a:xfrm>
              <a:off x="1698" y="3812"/>
              <a:ext cx="123" cy="12"/>
            </a:xfrm>
            <a:custGeom>
              <a:avLst/>
              <a:gdLst>
                <a:gd name="T0" fmla="*/ 88 w 171"/>
                <a:gd name="T1" fmla="*/ 3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1 h 30"/>
                <a:gd name="T8" fmla="*/ 88 w 171"/>
                <a:gd name="T9" fmla="*/ 5 h 30"/>
                <a:gd name="T10" fmla="*/ 88 w 171"/>
                <a:gd name="T11" fmla="*/ 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9" name="Freeform 937"/>
            <p:cNvSpPr>
              <a:spLocks/>
            </p:cNvSpPr>
            <p:nvPr/>
          </p:nvSpPr>
          <p:spPr bwMode="auto">
            <a:xfrm>
              <a:off x="1698" y="3819"/>
              <a:ext cx="123" cy="13"/>
            </a:xfrm>
            <a:custGeom>
              <a:avLst/>
              <a:gdLst>
                <a:gd name="T0" fmla="*/ 88 w 171"/>
                <a:gd name="T1" fmla="*/ 4 h 31"/>
                <a:gd name="T2" fmla="*/ 1 w 171"/>
                <a:gd name="T3" fmla="*/ 0 h 31"/>
                <a:gd name="T4" fmla="*/ 0 w 171"/>
                <a:gd name="T5" fmla="*/ 0 h 31"/>
                <a:gd name="T6" fmla="*/ 3 w 171"/>
                <a:gd name="T7" fmla="*/ 2 h 31"/>
                <a:gd name="T8" fmla="*/ 88 w 171"/>
                <a:gd name="T9" fmla="*/ 5 h 31"/>
                <a:gd name="T10" fmla="*/ 88 w 171"/>
                <a:gd name="T11" fmla="*/ 4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0" name="Freeform 938"/>
            <p:cNvSpPr>
              <a:spLocks/>
            </p:cNvSpPr>
            <p:nvPr/>
          </p:nvSpPr>
          <p:spPr bwMode="auto">
            <a:xfrm>
              <a:off x="1698" y="3778"/>
              <a:ext cx="123" cy="9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88 w 171"/>
                <a:gd name="T5" fmla="*/ 4 h 23"/>
                <a:gd name="T6" fmla="*/ 88 w 171"/>
                <a:gd name="T7" fmla="*/ 2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1" name="Freeform 939"/>
            <p:cNvSpPr>
              <a:spLocks/>
            </p:cNvSpPr>
            <p:nvPr/>
          </p:nvSpPr>
          <p:spPr bwMode="auto">
            <a:xfrm>
              <a:off x="1698" y="3785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88 w 171"/>
                <a:gd name="T5" fmla="*/ 4 h 24"/>
                <a:gd name="T6" fmla="*/ 88 w 171"/>
                <a:gd name="T7" fmla="*/ 3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2" name="Freeform 940"/>
            <p:cNvSpPr>
              <a:spLocks/>
            </p:cNvSpPr>
            <p:nvPr/>
          </p:nvSpPr>
          <p:spPr bwMode="auto">
            <a:xfrm>
              <a:off x="1698" y="3791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88 w 171"/>
                <a:gd name="T5" fmla="*/ 5 h 26"/>
                <a:gd name="T6" fmla="*/ 88 w 171"/>
                <a:gd name="T7" fmla="*/ 3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3" name="Freeform 941"/>
            <p:cNvSpPr>
              <a:spLocks/>
            </p:cNvSpPr>
            <p:nvPr/>
          </p:nvSpPr>
          <p:spPr bwMode="auto">
            <a:xfrm>
              <a:off x="1698" y="3798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88 w 171"/>
                <a:gd name="T5" fmla="*/ 5 h 27"/>
                <a:gd name="T6" fmla="*/ 88 w 171"/>
                <a:gd name="T7" fmla="*/ 4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4" name="Freeform 942"/>
            <p:cNvSpPr>
              <a:spLocks/>
            </p:cNvSpPr>
            <p:nvPr/>
          </p:nvSpPr>
          <p:spPr bwMode="auto">
            <a:xfrm>
              <a:off x="1698" y="3742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88 w 171"/>
                <a:gd name="T5" fmla="*/ 3 h 19"/>
                <a:gd name="T6" fmla="*/ 88 w 171"/>
                <a:gd name="T7" fmla="*/ 2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5" name="Freeform 943"/>
            <p:cNvSpPr>
              <a:spLocks/>
            </p:cNvSpPr>
            <p:nvPr/>
          </p:nvSpPr>
          <p:spPr bwMode="auto">
            <a:xfrm>
              <a:off x="1698" y="3749"/>
              <a:ext cx="123" cy="9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88 w 171"/>
                <a:gd name="T5" fmla="*/ 4 h 20"/>
                <a:gd name="T6" fmla="*/ 88 w 171"/>
                <a:gd name="T7" fmla="*/ 2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6" name="Freeform 944"/>
            <p:cNvSpPr>
              <a:spLocks/>
            </p:cNvSpPr>
            <p:nvPr/>
          </p:nvSpPr>
          <p:spPr bwMode="auto">
            <a:xfrm>
              <a:off x="1698" y="3756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88 w 171"/>
                <a:gd name="T5" fmla="*/ 4 h 21"/>
                <a:gd name="T6" fmla="*/ 88 w 171"/>
                <a:gd name="T7" fmla="*/ 3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7" name="Freeform 945"/>
            <p:cNvSpPr>
              <a:spLocks/>
            </p:cNvSpPr>
            <p:nvPr/>
          </p:nvSpPr>
          <p:spPr bwMode="auto">
            <a:xfrm>
              <a:off x="1698" y="3764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88 w 171"/>
                <a:gd name="T5" fmla="*/ 4 h 21"/>
                <a:gd name="T6" fmla="*/ 88 w 171"/>
                <a:gd name="T7" fmla="*/ 3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8" name="Freeform 946"/>
            <p:cNvSpPr>
              <a:spLocks/>
            </p:cNvSpPr>
            <p:nvPr/>
          </p:nvSpPr>
          <p:spPr bwMode="auto">
            <a:xfrm>
              <a:off x="1698" y="3770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88 w 171"/>
                <a:gd name="T5" fmla="*/ 4 h 23"/>
                <a:gd name="T6" fmla="*/ 88 w 171"/>
                <a:gd name="T7" fmla="*/ 3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9" name="Rectangle 947"/>
            <p:cNvSpPr>
              <a:spLocks noChangeArrowheads="1"/>
            </p:cNvSpPr>
            <p:nvPr/>
          </p:nvSpPr>
          <p:spPr bwMode="auto">
            <a:xfrm>
              <a:off x="1819" y="3747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00" name="Freeform 948"/>
            <p:cNvSpPr>
              <a:spLocks/>
            </p:cNvSpPr>
            <p:nvPr/>
          </p:nvSpPr>
          <p:spPr bwMode="auto">
            <a:xfrm>
              <a:off x="1819" y="3754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01" name="Rectangle 949"/>
            <p:cNvSpPr>
              <a:spLocks noChangeArrowheads="1"/>
            </p:cNvSpPr>
            <p:nvPr/>
          </p:nvSpPr>
          <p:spPr bwMode="auto">
            <a:xfrm>
              <a:off x="1819" y="3762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02" name="Rectangle 950"/>
            <p:cNvSpPr>
              <a:spLocks noChangeArrowheads="1"/>
            </p:cNvSpPr>
            <p:nvPr/>
          </p:nvSpPr>
          <p:spPr bwMode="auto">
            <a:xfrm>
              <a:off x="1819" y="3769"/>
              <a:ext cx="2" cy="4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03" name="Freeform 951"/>
            <p:cNvSpPr>
              <a:spLocks/>
            </p:cNvSpPr>
            <p:nvPr/>
          </p:nvSpPr>
          <p:spPr bwMode="auto">
            <a:xfrm>
              <a:off x="1819" y="3776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04" name="Rectangle 952"/>
            <p:cNvSpPr>
              <a:spLocks noChangeArrowheads="1"/>
            </p:cNvSpPr>
            <p:nvPr/>
          </p:nvSpPr>
          <p:spPr bwMode="auto">
            <a:xfrm>
              <a:off x="1819" y="3784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05" name="Freeform 953"/>
            <p:cNvSpPr>
              <a:spLocks/>
            </p:cNvSpPr>
            <p:nvPr/>
          </p:nvSpPr>
          <p:spPr bwMode="auto">
            <a:xfrm>
              <a:off x="1819" y="3791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06" name="Rectangle 954"/>
            <p:cNvSpPr>
              <a:spLocks noChangeArrowheads="1"/>
            </p:cNvSpPr>
            <p:nvPr/>
          </p:nvSpPr>
          <p:spPr bwMode="auto">
            <a:xfrm>
              <a:off x="1819" y="3799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07" name="Freeform 955"/>
            <p:cNvSpPr>
              <a:spLocks/>
            </p:cNvSpPr>
            <p:nvPr/>
          </p:nvSpPr>
          <p:spPr bwMode="auto">
            <a:xfrm>
              <a:off x="1819" y="380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08" name="Freeform 956"/>
            <p:cNvSpPr>
              <a:spLocks/>
            </p:cNvSpPr>
            <p:nvPr/>
          </p:nvSpPr>
          <p:spPr bwMode="auto">
            <a:xfrm>
              <a:off x="1819" y="3827"/>
              <a:ext cx="2" cy="5"/>
            </a:xfrm>
            <a:custGeom>
              <a:avLst/>
              <a:gdLst>
                <a:gd name="T0" fmla="*/ 2 w 2"/>
                <a:gd name="T1" fmla="*/ 4 h 5"/>
                <a:gd name="T2" fmla="*/ 0 w 2"/>
                <a:gd name="T3" fmla="*/ 5 h 5"/>
                <a:gd name="T4" fmla="*/ 0 w 2"/>
                <a:gd name="T5" fmla="*/ 1 h 5"/>
                <a:gd name="T6" fmla="*/ 2 w 2"/>
                <a:gd name="T7" fmla="*/ 0 h 5"/>
                <a:gd name="T8" fmla="*/ 2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09" name="Rectangle 957"/>
            <p:cNvSpPr>
              <a:spLocks noChangeArrowheads="1"/>
            </p:cNvSpPr>
            <p:nvPr/>
          </p:nvSpPr>
          <p:spPr bwMode="auto">
            <a:xfrm>
              <a:off x="1819" y="3821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10" name="Freeform 958"/>
            <p:cNvSpPr>
              <a:spLocks/>
            </p:cNvSpPr>
            <p:nvPr/>
          </p:nvSpPr>
          <p:spPr bwMode="auto">
            <a:xfrm>
              <a:off x="1819" y="381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1" name="Freeform 959"/>
            <p:cNvSpPr>
              <a:spLocks/>
            </p:cNvSpPr>
            <p:nvPr/>
          </p:nvSpPr>
          <p:spPr bwMode="auto">
            <a:xfrm>
              <a:off x="1698" y="3742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1 h 19"/>
                <a:gd name="T4" fmla="*/ 87 w 169"/>
                <a:gd name="T5" fmla="*/ 3 h 19"/>
                <a:gd name="T6" fmla="*/ 87 w 169"/>
                <a:gd name="T7" fmla="*/ 2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2" name="Freeform 960"/>
            <p:cNvSpPr>
              <a:spLocks/>
            </p:cNvSpPr>
            <p:nvPr/>
          </p:nvSpPr>
          <p:spPr bwMode="auto">
            <a:xfrm>
              <a:off x="1698" y="3750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1 h 19"/>
                <a:gd name="T4" fmla="*/ 87 w 169"/>
                <a:gd name="T5" fmla="*/ 3 h 19"/>
                <a:gd name="T6" fmla="*/ 87 w 169"/>
                <a:gd name="T7" fmla="*/ 2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3" name="Freeform 961"/>
            <p:cNvSpPr>
              <a:spLocks/>
            </p:cNvSpPr>
            <p:nvPr/>
          </p:nvSpPr>
          <p:spPr bwMode="auto">
            <a:xfrm>
              <a:off x="1698" y="3756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1 h 21"/>
                <a:gd name="T4" fmla="*/ 87 w 169"/>
                <a:gd name="T5" fmla="*/ 4 h 21"/>
                <a:gd name="T6" fmla="*/ 87 w 169"/>
                <a:gd name="T7" fmla="*/ 3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4" name="Freeform 962"/>
            <p:cNvSpPr>
              <a:spLocks/>
            </p:cNvSpPr>
            <p:nvPr/>
          </p:nvSpPr>
          <p:spPr bwMode="auto">
            <a:xfrm>
              <a:off x="1698" y="3764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1 h 21"/>
                <a:gd name="T4" fmla="*/ 87 w 169"/>
                <a:gd name="T5" fmla="*/ 4 h 21"/>
                <a:gd name="T6" fmla="*/ 87 w 169"/>
                <a:gd name="T7" fmla="*/ 3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5" name="Freeform 963"/>
            <p:cNvSpPr>
              <a:spLocks/>
            </p:cNvSpPr>
            <p:nvPr/>
          </p:nvSpPr>
          <p:spPr bwMode="auto">
            <a:xfrm>
              <a:off x="1698" y="3770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1 h 23"/>
                <a:gd name="T4" fmla="*/ 87 w 169"/>
                <a:gd name="T5" fmla="*/ 4 h 23"/>
                <a:gd name="T6" fmla="*/ 87 w 169"/>
                <a:gd name="T7" fmla="*/ 3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6" name="Freeform 964"/>
            <p:cNvSpPr>
              <a:spLocks/>
            </p:cNvSpPr>
            <p:nvPr/>
          </p:nvSpPr>
          <p:spPr bwMode="auto">
            <a:xfrm>
              <a:off x="1698" y="3778"/>
              <a:ext cx="121" cy="9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1 h 23"/>
                <a:gd name="T4" fmla="*/ 87 w 169"/>
                <a:gd name="T5" fmla="*/ 4 h 23"/>
                <a:gd name="T6" fmla="*/ 87 w 169"/>
                <a:gd name="T7" fmla="*/ 2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7" name="Freeform 965"/>
            <p:cNvSpPr>
              <a:spLocks/>
            </p:cNvSpPr>
            <p:nvPr/>
          </p:nvSpPr>
          <p:spPr bwMode="auto">
            <a:xfrm>
              <a:off x="1698" y="3785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1 h 24"/>
                <a:gd name="T4" fmla="*/ 87 w 169"/>
                <a:gd name="T5" fmla="*/ 4 h 24"/>
                <a:gd name="T6" fmla="*/ 87 w 169"/>
                <a:gd name="T7" fmla="*/ 3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8" name="Freeform 966"/>
            <p:cNvSpPr>
              <a:spLocks/>
            </p:cNvSpPr>
            <p:nvPr/>
          </p:nvSpPr>
          <p:spPr bwMode="auto">
            <a:xfrm>
              <a:off x="1698" y="3792"/>
              <a:ext cx="121" cy="10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1 h 25"/>
                <a:gd name="T4" fmla="*/ 87 w 169"/>
                <a:gd name="T5" fmla="*/ 4 h 25"/>
                <a:gd name="T6" fmla="*/ 87 w 169"/>
                <a:gd name="T7" fmla="*/ 3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9" name="Freeform 967"/>
            <p:cNvSpPr>
              <a:spLocks/>
            </p:cNvSpPr>
            <p:nvPr/>
          </p:nvSpPr>
          <p:spPr bwMode="auto">
            <a:xfrm>
              <a:off x="1698" y="3799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1 h 26"/>
                <a:gd name="T4" fmla="*/ 87 w 169"/>
                <a:gd name="T5" fmla="*/ 5 h 26"/>
                <a:gd name="T6" fmla="*/ 87 w 169"/>
                <a:gd name="T7" fmla="*/ 3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20" name="Freeform 968"/>
            <p:cNvSpPr>
              <a:spLocks/>
            </p:cNvSpPr>
            <p:nvPr/>
          </p:nvSpPr>
          <p:spPr bwMode="auto">
            <a:xfrm>
              <a:off x="1698" y="3805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1 h 28"/>
                <a:gd name="T4" fmla="*/ 24 w 169"/>
                <a:gd name="T5" fmla="*/ 3 h 28"/>
                <a:gd name="T6" fmla="*/ 47 w 169"/>
                <a:gd name="T7" fmla="*/ 4 h 28"/>
                <a:gd name="T8" fmla="*/ 87 w 169"/>
                <a:gd name="T9" fmla="*/ 5 h 28"/>
                <a:gd name="T10" fmla="*/ 87 w 169"/>
                <a:gd name="T11" fmla="*/ 4 h 28"/>
                <a:gd name="T12" fmla="*/ 47 w 169"/>
                <a:gd name="T13" fmla="*/ 2 h 28"/>
                <a:gd name="T14" fmla="*/ 24 w 169"/>
                <a:gd name="T15" fmla="*/ 1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21" name="Freeform 969"/>
            <p:cNvSpPr>
              <a:spLocks/>
            </p:cNvSpPr>
            <p:nvPr/>
          </p:nvSpPr>
          <p:spPr bwMode="auto">
            <a:xfrm>
              <a:off x="1698" y="3813"/>
              <a:ext cx="121" cy="11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1 h 28"/>
                <a:gd name="T6" fmla="*/ 1 w 169"/>
                <a:gd name="T7" fmla="*/ 1 h 28"/>
                <a:gd name="T8" fmla="*/ 21 w 169"/>
                <a:gd name="T9" fmla="*/ 2 h 28"/>
                <a:gd name="T10" fmla="*/ 44 w 169"/>
                <a:gd name="T11" fmla="*/ 3 h 28"/>
                <a:gd name="T12" fmla="*/ 66 w 169"/>
                <a:gd name="T13" fmla="*/ 4 h 28"/>
                <a:gd name="T14" fmla="*/ 87 w 169"/>
                <a:gd name="T15" fmla="*/ 4 h 28"/>
                <a:gd name="T16" fmla="*/ 87 w 169"/>
                <a:gd name="T17" fmla="*/ 3 h 28"/>
                <a:gd name="T18" fmla="*/ 64 w 169"/>
                <a:gd name="T19" fmla="*/ 3 h 28"/>
                <a:gd name="T20" fmla="*/ 47 w 169"/>
                <a:gd name="T21" fmla="*/ 2 h 28"/>
                <a:gd name="T22" fmla="*/ 41 w 169"/>
                <a:gd name="T23" fmla="*/ 2 h 28"/>
                <a:gd name="T24" fmla="*/ 23 w 169"/>
                <a:gd name="T25" fmla="*/ 1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22" name="Freeform 970"/>
            <p:cNvSpPr>
              <a:spLocks/>
            </p:cNvSpPr>
            <p:nvPr/>
          </p:nvSpPr>
          <p:spPr bwMode="auto">
            <a:xfrm>
              <a:off x="1698" y="3819"/>
              <a:ext cx="121" cy="13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2 h 29"/>
                <a:gd name="T6" fmla="*/ 40 w 169"/>
                <a:gd name="T7" fmla="*/ 4 h 29"/>
                <a:gd name="T8" fmla="*/ 62 w 169"/>
                <a:gd name="T9" fmla="*/ 5 h 29"/>
                <a:gd name="T10" fmla="*/ 87 w 169"/>
                <a:gd name="T11" fmla="*/ 6 h 29"/>
                <a:gd name="T12" fmla="*/ 87 w 169"/>
                <a:gd name="T13" fmla="*/ 4 h 29"/>
                <a:gd name="T14" fmla="*/ 62 w 169"/>
                <a:gd name="T15" fmla="*/ 4 h 29"/>
                <a:gd name="T16" fmla="*/ 40 w 169"/>
                <a:gd name="T17" fmla="*/ 3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0528" name="Group 977"/>
          <p:cNvGrpSpPr>
            <a:grpSpLocks/>
          </p:cNvGrpSpPr>
          <p:nvPr/>
        </p:nvGrpSpPr>
        <p:grpSpPr bwMode="auto">
          <a:xfrm>
            <a:off x="7959729" y="5149851"/>
            <a:ext cx="155575" cy="166688"/>
            <a:chOff x="1512" y="3712"/>
            <a:chExt cx="145" cy="67"/>
          </a:xfrm>
        </p:grpSpPr>
        <p:sp>
          <p:nvSpPr>
            <p:cNvPr id="15538" name="Freeform 978"/>
            <p:cNvSpPr>
              <a:spLocks/>
            </p:cNvSpPr>
            <p:nvPr/>
          </p:nvSpPr>
          <p:spPr bwMode="auto">
            <a:xfrm>
              <a:off x="1512" y="3712"/>
              <a:ext cx="145" cy="67"/>
            </a:xfrm>
            <a:custGeom>
              <a:avLst/>
              <a:gdLst>
                <a:gd name="T0" fmla="*/ 37 w 145"/>
                <a:gd name="T1" fmla="*/ 0 h 67"/>
                <a:gd name="T2" fmla="*/ 37 w 145"/>
                <a:gd name="T3" fmla="*/ 17 h 67"/>
                <a:gd name="T4" fmla="*/ 145 w 145"/>
                <a:gd name="T5" fmla="*/ 17 h 67"/>
                <a:gd name="T6" fmla="*/ 145 w 145"/>
                <a:gd name="T7" fmla="*/ 50 h 67"/>
                <a:gd name="T8" fmla="*/ 37 w 145"/>
                <a:gd name="T9" fmla="*/ 50 h 67"/>
                <a:gd name="T10" fmla="*/ 37 w 145"/>
                <a:gd name="T11" fmla="*/ 67 h 67"/>
                <a:gd name="T12" fmla="*/ 0 w 145"/>
                <a:gd name="T13" fmla="*/ 34 h 67"/>
                <a:gd name="T14" fmla="*/ 37 w 145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67"/>
                <a:gd name="T26" fmla="*/ 145 w 14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67">
                  <a:moveTo>
                    <a:pt x="37" y="0"/>
                  </a:moveTo>
                  <a:lnTo>
                    <a:pt x="37" y="17"/>
                  </a:lnTo>
                  <a:lnTo>
                    <a:pt x="145" y="17"/>
                  </a:lnTo>
                  <a:lnTo>
                    <a:pt x="145" y="50"/>
                  </a:lnTo>
                  <a:lnTo>
                    <a:pt x="37" y="50"/>
                  </a:lnTo>
                  <a:lnTo>
                    <a:pt x="37" y="67"/>
                  </a:lnTo>
                  <a:lnTo>
                    <a:pt x="0" y="3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D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39" name="Freeform 979"/>
            <p:cNvSpPr>
              <a:spLocks/>
            </p:cNvSpPr>
            <p:nvPr/>
          </p:nvSpPr>
          <p:spPr bwMode="auto">
            <a:xfrm>
              <a:off x="1512" y="3712"/>
              <a:ext cx="145" cy="67"/>
            </a:xfrm>
            <a:custGeom>
              <a:avLst/>
              <a:gdLst>
                <a:gd name="T0" fmla="*/ 37 w 145"/>
                <a:gd name="T1" fmla="*/ 0 h 67"/>
                <a:gd name="T2" fmla="*/ 37 w 145"/>
                <a:gd name="T3" fmla="*/ 17 h 67"/>
                <a:gd name="T4" fmla="*/ 145 w 145"/>
                <a:gd name="T5" fmla="*/ 17 h 67"/>
                <a:gd name="T6" fmla="*/ 145 w 145"/>
                <a:gd name="T7" fmla="*/ 50 h 67"/>
                <a:gd name="T8" fmla="*/ 37 w 145"/>
                <a:gd name="T9" fmla="*/ 50 h 67"/>
                <a:gd name="T10" fmla="*/ 37 w 145"/>
                <a:gd name="T11" fmla="*/ 67 h 67"/>
                <a:gd name="T12" fmla="*/ 0 w 145"/>
                <a:gd name="T13" fmla="*/ 34 h 67"/>
                <a:gd name="T14" fmla="*/ 37 w 145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67"/>
                <a:gd name="T26" fmla="*/ 145 w 14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67">
                  <a:moveTo>
                    <a:pt x="37" y="0"/>
                  </a:moveTo>
                  <a:lnTo>
                    <a:pt x="37" y="17"/>
                  </a:lnTo>
                  <a:lnTo>
                    <a:pt x="145" y="17"/>
                  </a:lnTo>
                  <a:lnTo>
                    <a:pt x="145" y="50"/>
                  </a:lnTo>
                  <a:lnTo>
                    <a:pt x="37" y="50"/>
                  </a:lnTo>
                  <a:lnTo>
                    <a:pt x="37" y="67"/>
                  </a:lnTo>
                  <a:lnTo>
                    <a:pt x="0" y="34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0531" name="Group 977"/>
          <p:cNvGrpSpPr>
            <a:grpSpLocks/>
          </p:cNvGrpSpPr>
          <p:nvPr/>
        </p:nvGrpSpPr>
        <p:grpSpPr bwMode="auto">
          <a:xfrm>
            <a:off x="7875589" y="3851275"/>
            <a:ext cx="155575" cy="166688"/>
            <a:chOff x="1512" y="3712"/>
            <a:chExt cx="145" cy="67"/>
          </a:xfrm>
        </p:grpSpPr>
        <p:sp>
          <p:nvSpPr>
            <p:cNvPr id="15536" name="Freeform 978"/>
            <p:cNvSpPr>
              <a:spLocks/>
            </p:cNvSpPr>
            <p:nvPr/>
          </p:nvSpPr>
          <p:spPr bwMode="auto">
            <a:xfrm>
              <a:off x="1512" y="3712"/>
              <a:ext cx="145" cy="67"/>
            </a:xfrm>
            <a:custGeom>
              <a:avLst/>
              <a:gdLst>
                <a:gd name="T0" fmla="*/ 37 w 145"/>
                <a:gd name="T1" fmla="*/ 0 h 67"/>
                <a:gd name="T2" fmla="*/ 37 w 145"/>
                <a:gd name="T3" fmla="*/ 17 h 67"/>
                <a:gd name="T4" fmla="*/ 145 w 145"/>
                <a:gd name="T5" fmla="*/ 17 h 67"/>
                <a:gd name="T6" fmla="*/ 145 w 145"/>
                <a:gd name="T7" fmla="*/ 50 h 67"/>
                <a:gd name="T8" fmla="*/ 37 w 145"/>
                <a:gd name="T9" fmla="*/ 50 h 67"/>
                <a:gd name="T10" fmla="*/ 37 w 145"/>
                <a:gd name="T11" fmla="*/ 67 h 67"/>
                <a:gd name="T12" fmla="*/ 0 w 145"/>
                <a:gd name="T13" fmla="*/ 34 h 67"/>
                <a:gd name="T14" fmla="*/ 37 w 145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67"/>
                <a:gd name="T26" fmla="*/ 145 w 14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67">
                  <a:moveTo>
                    <a:pt x="37" y="0"/>
                  </a:moveTo>
                  <a:lnTo>
                    <a:pt x="37" y="17"/>
                  </a:lnTo>
                  <a:lnTo>
                    <a:pt x="145" y="17"/>
                  </a:lnTo>
                  <a:lnTo>
                    <a:pt x="145" y="50"/>
                  </a:lnTo>
                  <a:lnTo>
                    <a:pt x="37" y="50"/>
                  </a:lnTo>
                  <a:lnTo>
                    <a:pt x="37" y="67"/>
                  </a:lnTo>
                  <a:lnTo>
                    <a:pt x="0" y="3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D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37" name="Freeform 979"/>
            <p:cNvSpPr>
              <a:spLocks/>
            </p:cNvSpPr>
            <p:nvPr/>
          </p:nvSpPr>
          <p:spPr bwMode="auto">
            <a:xfrm>
              <a:off x="1512" y="3712"/>
              <a:ext cx="145" cy="67"/>
            </a:xfrm>
            <a:custGeom>
              <a:avLst/>
              <a:gdLst>
                <a:gd name="T0" fmla="*/ 37 w 145"/>
                <a:gd name="T1" fmla="*/ 0 h 67"/>
                <a:gd name="T2" fmla="*/ 37 w 145"/>
                <a:gd name="T3" fmla="*/ 17 h 67"/>
                <a:gd name="T4" fmla="*/ 145 w 145"/>
                <a:gd name="T5" fmla="*/ 17 h 67"/>
                <a:gd name="T6" fmla="*/ 145 w 145"/>
                <a:gd name="T7" fmla="*/ 50 h 67"/>
                <a:gd name="T8" fmla="*/ 37 w 145"/>
                <a:gd name="T9" fmla="*/ 50 h 67"/>
                <a:gd name="T10" fmla="*/ 37 w 145"/>
                <a:gd name="T11" fmla="*/ 67 h 67"/>
                <a:gd name="T12" fmla="*/ 0 w 145"/>
                <a:gd name="T13" fmla="*/ 34 h 67"/>
                <a:gd name="T14" fmla="*/ 37 w 145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67"/>
                <a:gd name="T26" fmla="*/ 145 w 14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67">
                  <a:moveTo>
                    <a:pt x="37" y="0"/>
                  </a:moveTo>
                  <a:lnTo>
                    <a:pt x="37" y="17"/>
                  </a:lnTo>
                  <a:lnTo>
                    <a:pt x="145" y="17"/>
                  </a:lnTo>
                  <a:lnTo>
                    <a:pt x="145" y="50"/>
                  </a:lnTo>
                  <a:lnTo>
                    <a:pt x="37" y="50"/>
                  </a:lnTo>
                  <a:lnTo>
                    <a:pt x="37" y="67"/>
                  </a:lnTo>
                  <a:lnTo>
                    <a:pt x="0" y="34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5522" name="Freeform 1847"/>
          <p:cNvSpPr>
            <a:spLocks/>
          </p:cNvSpPr>
          <p:nvPr/>
        </p:nvSpPr>
        <p:spPr bwMode="auto">
          <a:xfrm>
            <a:off x="4622804" y="2800351"/>
            <a:ext cx="2200275" cy="2503488"/>
          </a:xfrm>
          <a:custGeom>
            <a:avLst/>
            <a:gdLst>
              <a:gd name="T0" fmla="*/ 572 w 1386"/>
              <a:gd name="T1" fmla="*/ 0 h 1577"/>
              <a:gd name="T2" fmla="*/ 506 w 1386"/>
              <a:gd name="T3" fmla="*/ 255 h 1577"/>
              <a:gd name="T4" fmla="*/ 327 w 1386"/>
              <a:gd name="T5" fmla="*/ 812 h 1577"/>
              <a:gd name="T6" fmla="*/ 6 w 1386"/>
              <a:gd name="T7" fmla="*/ 1558 h 1577"/>
              <a:gd name="T8" fmla="*/ 365 w 1386"/>
              <a:gd name="T9" fmla="*/ 860 h 1577"/>
              <a:gd name="T10" fmla="*/ 421 w 1386"/>
              <a:gd name="T11" fmla="*/ 860 h 1577"/>
              <a:gd name="T12" fmla="*/ 1233 w 1386"/>
              <a:gd name="T13" fmla="*/ 1284 h 1577"/>
              <a:gd name="T14" fmla="*/ 1337 w 1386"/>
              <a:gd name="T15" fmla="*/ 1577 h 15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577"/>
              <a:gd name="T26" fmla="*/ 1386 w 1386"/>
              <a:gd name="T27" fmla="*/ 1577 h 157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577">
                <a:moveTo>
                  <a:pt x="572" y="0"/>
                </a:moveTo>
                <a:cubicBezTo>
                  <a:pt x="559" y="60"/>
                  <a:pt x="547" y="120"/>
                  <a:pt x="506" y="255"/>
                </a:cubicBezTo>
                <a:cubicBezTo>
                  <a:pt x="465" y="390"/>
                  <a:pt x="410" y="595"/>
                  <a:pt x="327" y="812"/>
                </a:cubicBezTo>
                <a:cubicBezTo>
                  <a:pt x="244" y="1029"/>
                  <a:pt x="0" y="1550"/>
                  <a:pt x="6" y="1558"/>
                </a:cubicBezTo>
                <a:cubicBezTo>
                  <a:pt x="12" y="1566"/>
                  <a:pt x="296" y="976"/>
                  <a:pt x="365" y="860"/>
                </a:cubicBezTo>
                <a:cubicBezTo>
                  <a:pt x="434" y="744"/>
                  <a:pt x="276" y="789"/>
                  <a:pt x="421" y="860"/>
                </a:cubicBezTo>
                <a:cubicBezTo>
                  <a:pt x="566" y="931"/>
                  <a:pt x="1080" y="1164"/>
                  <a:pt x="1233" y="1284"/>
                </a:cubicBezTo>
                <a:cubicBezTo>
                  <a:pt x="1386" y="1404"/>
                  <a:pt x="1320" y="1525"/>
                  <a:pt x="1337" y="157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523" name="Freeform 1850"/>
          <p:cNvSpPr>
            <a:spLocks/>
          </p:cNvSpPr>
          <p:nvPr/>
        </p:nvSpPr>
        <p:spPr bwMode="auto">
          <a:xfrm>
            <a:off x="5437192" y="2824166"/>
            <a:ext cx="2022475" cy="2511425"/>
          </a:xfrm>
          <a:custGeom>
            <a:avLst/>
            <a:gdLst>
              <a:gd name="T0" fmla="*/ 559 w 1274"/>
              <a:gd name="T1" fmla="*/ 0 h 1582"/>
              <a:gd name="T2" fmla="*/ 775 w 1274"/>
              <a:gd name="T3" fmla="*/ 234 h 1582"/>
              <a:gd name="T4" fmla="*/ 865 w 1274"/>
              <a:gd name="T5" fmla="*/ 804 h 1582"/>
              <a:gd name="T6" fmla="*/ 139 w 1274"/>
              <a:gd name="T7" fmla="*/ 1248 h 1582"/>
              <a:gd name="T8" fmla="*/ 31 w 1274"/>
              <a:gd name="T9" fmla="*/ 1566 h 1582"/>
              <a:gd name="T10" fmla="*/ 97 w 1274"/>
              <a:gd name="T11" fmla="*/ 1344 h 1582"/>
              <a:gd name="T12" fmla="*/ 205 w 1274"/>
              <a:gd name="T13" fmla="*/ 1248 h 1582"/>
              <a:gd name="T14" fmla="*/ 919 w 1274"/>
              <a:gd name="T15" fmla="*/ 870 h 1582"/>
              <a:gd name="T16" fmla="*/ 949 w 1274"/>
              <a:gd name="T17" fmla="*/ 750 h 1582"/>
              <a:gd name="T18" fmla="*/ 1225 w 1274"/>
              <a:gd name="T19" fmla="*/ 1284 h 1582"/>
              <a:gd name="T20" fmla="*/ 1243 w 1274"/>
              <a:gd name="T21" fmla="*/ 1530 h 15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74"/>
              <a:gd name="T34" fmla="*/ 0 h 1582"/>
              <a:gd name="T35" fmla="*/ 1274 w 1274"/>
              <a:gd name="T36" fmla="*/ 1582 h 15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74" h="1582">
                <a:moveTo>
                  <a:pt x="559" y="0"/>
                </a:moveTo>
                <a:cubicBezTo>
                  <a:pt x="641" y="50"/>
                  <a:pt x="724" y="100"/>
                  <a:pt x="775" y="234"/>
                </a:cubicBezTo>
                <a:cubicBezTo>
                  <a:pt x="826" y="368"/>
                  <a:pt x="971" y="635"/>
                  <a:pt x="865" y="804"/>
                </a:cubicBezTo>
                <a:cubicBezTo>
                  <a:pt x="759" y="973"/>
                  <a:pt x="278" y="1121"/>
                  <a:pt x="139" y="1248"/>
                </a:cubicBezTo>
                <a:cubicBezTo>
                  <a:pt x="0" y="1375"/>
                  <a:pt x="38" y="1550"/>
                  <a:pt x="31" y="1566"/>
                </a:cubicBezTo>
                <a:cubicBezTo>
                  <a:pt x="24" y="1582"/>
                  <a:pt x="68" y="1397"/>
                  <a:pt x="97" y="1344"/>
                </a:cubicBezTo>
                <a:cubicBezTo>
                  <a:pt x="126" y="1291"/>
                  <a:pt x="68" y="1327"/>
                  <a:pt x="205" y="1248"/>
                </a:cubicBezTo>
                <a:cubicBezTo>
                  <a:pt x="342" y="1169"/>
                  <a:pt x="795" y="953"/>
                  <a:pt x="919" y="870"/>
                </a:cubicBezTo>
                <a:cubicBezTo>
                  <a:pt x="1043" y="787"/>
                  <a:pt x="898" y="681"/>
                  <a:pt x="949" y="750"/>
                </a:cubicBezTo>
                <a:cubicBezTo>
                  <a:pt x="1000" y="819"/>
                  <a:pt x="1176" y="1154"/>
                  <a:pt x="1225" y="1284"/>
                </a:cubicBezTo>
                <a:cubicBezTo>
                  <a:pt x="1274" y="1414"/>
                  <a:pt x="1240" y="1489"/>
                  <a:pt x="1243" y="1530"/>
                </a:cubicBezTo>
              </a:path>
            </a:pathLst>
          </a:custGeom>
          <a:noFill/>
          <a:ln w="28575" cap="flat" cmpd="sng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524" name="Rectangle 3008"/>
          <p:cNvSpPr>
            <a:spLocks noChangeArrowheads="1"/>
          </p:cNvSpPr>
          <p:nvPr/>
        </p:nvSpPr>
        <p:spPr bwMode="auto">
          <a:xfrm>
            <a:off x="7247273" y="4225927"/>
            <a:ext cx="1589087" cy="257369"/>
          </a:xfrm>
          <a:prstGeom prst="rect">
            <a:avLst/>
          </a:prstGeom>
          <a:solidFill>
            <a:srgbClr val="FFFF99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1200" dirty="0" smtClean="0"/>
              <a:t>Пул сетевых ресурсов</a:t>
            </a:r>
            <a:endParaRPr lang="en-US" altLang="ja-JP" sz="1200" dirty="0"/>
          </a:p>
        </p:txBody>
      </p:sp>
      <p:sp>
        <p:nvSpPr>
          <p:cNvPr id="15525" name="Rectangle 3008"/>
          <p:cNvSpPr>
            <a:spLocks noChangeArrowheads="1"/>
          </p:cNvSpPr>
          <p:nvPr/>
        </p:nvSpPr>
        <p:spPr bwMode="auto">
          <a:xfrm>
            <a:off x="7235825" y="6143627"/>
            <a:ext cx="1568450" cy="442035"/>
          </a:xfrm>
          <a:prstGeom prst="rect">
            <a:avLst/>
          </a:prstGeom>
          <a:solidFill>
            <a:srgbClr val="FFFF99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1200" dirty="0" smtClean="0"/>
              <a:t>Пул серверных ресурсов</a:t>
            </a:r>
            <a:endParaRPr lang="en-US" altLang="ja-JP" sz="1200" dirty="0"/>
          </a:p>
        </p:txBody>
      </p:sp>
      <p:sp>
        <p:nvSpPr>
          <p:cNvPr id="206653" name="AutoShape 1853"/>
          <p:cNvSpPr>
            <a:spLocks noChangeArrowheads="1"/>
          </p:cNvSpPr>
          <p:nvPr/>
        </p:nvSpPr>
        <p:spPr bwMode="auto">
          <a:xfrm>
            <a:off x="4929188" y="3903664"/>
            <a:ext cx="450850" cy="43656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l"/>
            <a:endParaRPr lang="ru-RU">
              <a:ea typeface="ＭＳ Ｐゴシック" pitchFamily="50" charset="-128"/>
            </a:endParaRPr>
          </a:p>
        </p:txBody>
      </p:sp>
      <p:sp>
        <p:nvSpPr>
          <p:cNvPr id="15527" name="AutoShape 1854"/>
          <p:cNvSpPr>
            <a:spLocks noChangeArrowheads="1"/>
          </p:cNvSpPr>
          <p:nvPr/>
        </p:nvSpPr>
        <p:spPr bwMode="auto">
          <a:xfrm>
            <a:off x="6699253" y="3887789"/>
            <a:ext cx="436563" cy="4222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l"/>
            <a:endParaRPr lang="ru-RU">
              <a:ea typeface="ＭＳ Ｐゴシック" pitchFamily="50" charset="-128"/>
            </a:endParaRPr>
          </a:p>
        </p:txBody>
      </p:sp>
      <p:pic>
        <p:nvPicPr>
          <p:cNvPr id="520540" name="Picture 17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5" y="39481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541" name="Picture 17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5450" y="3910013"/>
            <a:ext cx="325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30" name="Oval 1855"/>
          <p:cNvSpPr>
            <a:spLocks noChangeArrowheads="1"/>
          </p:cNvSpPr>
          <p:nvPr/>
        </p:nvSpPr>
        <p:spPr bwMode="auto">
          <a:xfrm>
            <a:off x="5486400" y="3908425"/>
            <a:ext cx="1125538" cy="414384"/>
          </a:xfrm>
          <a:prstGeom prst="ellipse">
            <a:avLst/>
          </a:prstGeom>
          <a:solidFill>
            <a:srgbClr val="CCECFF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ja-JP" sz="1000" dirty="0" smtClean="0"/>
              <a:t>Виртуальная</a:t>
            </a:r>
          </a:p>
          <a:p>
            <a:r>
              <a:rPr lang="ru-RU" altLang="ja-JP" sz="1000" dirty="0" smtClean="0"/>
              <a:t>сеть</a:t>
            </a:r>
            <a:endParaRPr lang="en-US" altLang="ja-JP" sz="1000" dirty="0"/>
          </a:p>
        </p:txBody>
      </p:sp>
      <p:sp>
        <p:nvSpPr>
          <p:cNvPr id="15531" name="Oval 1856"/>
          <p:cNvSpPr>
            <a:spLocks noChangeArrowheads="1"/>
          </p:cNvSpPr>
          <p:nvPr/>
        </p:nvSpPr>
        <p:spPr bwMode="auto">
          <a:xfrm>
            <a:off x="5164138" y="6226178"/>
            <a:ext cx="1928812" cy="442913"/>
          </a:xfrm>
          <a:prstGeom prst="ellipse">
            <a:avLst/>
          </a:prstGeom>
          <a:solidFill>
            <a:srgbClr val="CCECFF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ja-JP" sz="1000" dirty="0" smtClean="0"/>
              <a:t>Виртуальные сервера</a:t>
            </a:r>
          </a:p>
          <a:p>
            <a:r>
              <a:rPr lang="ru-RU" altLang="ja-JP" sz="1000" dirty="0" smtClean="0"/>
              <a:t> и хранилища</a:t>
            </a:r>
            <a:endParaRPr lang="en-US" altLang="ja-JP" sz="1000" dirty="0"/>
          </a:p>
        </p:txBody>
      </p:sp>
      <p:sp>
        <p:nvSpPr>
          <p:cNvPr id="206657" name="Text Box 1857"/>
          <p:cNvSpPr txBox="1">
            <a:spLocks noChangeArrowheads="1"/>
          </p:cNvSpPr>
          <p:nvPr/>
        </p:nvSpPr>
        <p:spPr bwMode="auto">
          <a:xfrm>
            <a:off x="4123469" y="3924304"/>
            <a:ext cx="885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1200">
                <a:ea typeface="ＭＳ Ｐゴシック" pitchFamily="50" charset="-128"/>
              </a:rPr>
              <a:t>L2,L3</a:t>
            </a:r>
            <a:r>
              <a:rPr lang="ja-JP" altLang="en-US" sz="1200">
                <a:ea typeface="ＭＳ Ｐゴシック" pitchFamily="50" charset="-128"/>
              </a:rPr>
              <a:t>、</a:t>
            </a:r>
          </a:p>
          <a:p>
            <a:r>
              <a:rPr lang="en-US" altLang="ja-JP" sz="1200">
                <a:ea typeface="ＭＳ Ｐゴシック" pitchFamily="50" charset="-128"/>
              </a:rPr>
              <a:t>L4LB&amp;FW</a:t>
            </a:r>
          </a:p>
        </p:txBody>
      </p:sp>
      <p:sp>
        <p:nvSpPr>
          <p:cNvPr id="206658" name="Text Box 1858"/>
          <p:cNvSpPr txBox="1">
            <a:spLocks noChangeArrowheads="1"/>
          </p:cNvSpPr>
          <p:nvPr/>
        </p:nvSpPr>
        <p:spPr bwMode="auto">
          <a:xfrm>
            <a:off x="4349754" y="6088066"/>
            <a:ext cx="629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>
                <a:latin typeface="+mj-lt"/>
                <a:ea typeface="ＭＳ Ｐゴシック" pitchFamily="50" charset="-128"/>
              </a:rPr>
              <a:t>L7-LB</a:t>
            </a:r>
          </a:p>
        </p:txBody>
      </p:sp>
      <p:sp>
        <p:nvSpPr>
          <p:cNvPr id="206659" name="Text Box 1859"/>
          <p:cNvSpPr txBox="1">
            <a:spLocks noChangeArrowheads="1"/>
          </p:cNvSpPr>
          <p:nvPr/>
        </p:nvSpPr>
        <p:spPr bwMode="auto">
          <a:xfrm>
            <a:off x="5199468" y="6064253"/>
            <a:ext cx="8258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>
                <a:latin typeface="+mj-lt"/>
                <a:ea typeface="ＭＳ Ｐゴシック" pitchFamily="50" charset="-128"/>
              </a:rPr>
              <a:t>ＡＰＬ</a:t>
            </a:r>
            <a:r>
              <a:rPr lang="en-US" altLang="ja-JP" sz="1200">
                <a:latin typeface="+mj-lt"/>
                <a:ea typeface="ＭＳ Ｐゴシック" pitchFamily="50" charset="-128"/>
              </a:rPr>
              <a:t>-FW</a:t>
            </a:r>
          </a:p>
        </p:txBody>
      </p:sp>
      <p:sp>
        <p:nvSpPr>
          <p:cNvPr id="15535" name="Text Box 2932"/>
          <p:cNvSpPr txBox="1">
            <a:spLocks noChangeArrowheads="1"/>
          </p:cNvSpPr>
          <p:nvPr/>
        </p:nvSpPr>
        <p:spPr bwMode="auto">
          <a:xfrm>
            <a:off x="7085927" y="2636839"/>
            <a:ext cx="128953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SDN</a:t>
            </a:r>
            <a:endParaRPr lang="en-US" altLang="ja-JP" sz="1600" dirty="0"/>
          </a:p>
          <a:p>
            <a:r>
              <a:rPr lang="ru-RU" altLang="ja-JP" sz="1600" dirty="0" smtClean="0"/>
              <a:t>контроллер</a:t>
            </a:r>
            <a:endParaRPr lang="en-US" altLang="ja-JP" sz="1600" dirty="0"/>
          </a:p>
        </p:txBody>
      </p:sp>
      <p:grpSp>
        <p:nvGrpSpPr>
          <p:cNvPr id="520548" name="Group 208"/>
          <p:cNvGrpSpPr>
            <a:grpSpLocks/>
          </p:cNvGrpSpPr>
          <p:nvPr/>
        </p:nvGrpSpPr>
        <p:grpSpPr bwMode="auto">
          <a:xfrm>
            <a:off x="323850" y="2922590"/>
            <a:ext cx="3240088" cy="3121025"/>
            <a:chOff x="493713" y="3298047"/>
            <a:chExt cx="3284537" cy="2545541"/>
          </a:xfrm>
        </p:grpSpPr>
        <p:grpSp>
          <p:nvGrpSpPr>
            <p:cNvPr id="520549" name="Group 121"/>
            <p:cNvGrpSpPr>
              <a:grpSpLocks/>
            </p:cNvGrpSpPr>
            <p:nvPr/>
          </p:nvGrpSpPr>
          <p:grpSpPr bwMode="auto">
            <a:xfrm>
              <a:off x="493713" y="3544416"/>
              <a:ext cx="303212" cy="279513"/>
              <a:chOff x="1306" y="2432"/>
              <a:chExt cx="445" cy="544"/>
            </a:xfrm>
          </p:grpSpPr>
          <p:pic>
            <p:nvPicPr>
              <p:cNvPr id="520550" name="Picture 122" descr="pc-new-sm2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42" y="2432"/>
                <a:ext cx="309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0551" name="Picture 123" descr="Yellow User sm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06" y="2659"/>
                <a:ext cx="236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44" name="Cloud"/>
            <p:cNvSpPr>
              <a:spLocks noEditPoints="1" noChangeArrowheads="1"/>
            </p:cNvSpPr>
            <p:nvPr/>
          </p:nvSpPr>
          <p:spPr bwMode="auto">
            <a:xfrm>
              <a:off x="646595" y="3298047"/>
              <a:ext cx="1295468" cy="436341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5 w 21600"/>
                <a:gd name="T13" fmla="*/ 3268 h 21600"/>
                <a:gd name="T14" fmla="*/ 17100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45" name="Line 55"/>
            <p:cNvSpPr>
              <a:spLocks noChangeShapeType="1"/>
            </p:cNvSpPr>
            <p:nvPr/>
          </p:nvSpPr>
          <p:spPr bwMode="auto">
            <a:xfrm flipH="1">
              <a:off x="2477953" y="4333872"/>
              <a:ext cx="0" cy="420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46" name="Line 56"/>
            <p:cNvSpPr>
              <a:spLocks noChangeShapeType="1"/>
            </p:cNvSpPr>
            <p:nvPr/>
          </p:nvSpPr>
          <p:spPr bwMode="auto">
            <a:xfrm>
              <a:off x="1760215" y="4291144"/>
              <a:ext cx="25748" cy="523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47" name="Line 59"/>
            <p:cNvSpPr>
              <a:spLocks noChangeShapeType="1"/>
            </p:cNvSpPr>
            <p:nvPr/>
          </p:nvSpPr>
          <p:spPr bwMode="auto">
            <a:xfrm>
              <a:off x="1821368" y="4849196"/>
              <a:ext cx="168974" cy="13465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48" name="Line 60"/>
            <p:cNvSpPr>
              <a:spLocks noChangeShapeType="1"/>
            </p:cNvSpPr>
            <p:nvPr/>
          </p:nvSpPr>
          <p:spPr bwMode="auto">
            <a:xfrm flipH="1">
              <a:off x="2185065" y="4849196"/>
              <a:ext cx="201159" cy="14113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49" name="Line 65"/>
            <p:cNvSpPr>
              <a:spLocks noChangeShapeType="1"/>
            </p:cNvSpPr>
            <p:nvPr/>
          </p:nvSpPr>
          <p:spPr bwMode="auto">
            <a:xfrm>
              <a:off x="1924362" y="4636851"/>
              <a:ext cx="3604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0" name="Line 68"/>
            <p:cNvSpPr>
              <a:spLocks noChangeShapeType="1"/>
            </p:cNvSpPr>
            <p:nvPr/>
          </p:nvSpPr>
          <p:spPr bwMode="auto">
            <a:xfrm>
              <a:off x="1834242" y="4454287"/>
              <a:ext cx="6066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1" name="Line 71"/>
            <p:cNvSpPr>
              <a:spLocks noChangeShapeType="1"/>
            </p:cNvSpPr>
            <p:nvPr/>
          </p:nvSpPr>
          <p:spPr bwMode="auto">
            <a:xfrm flipV="1">
              <a:off x="1547791" y="4810352"/>
              <a:ext cx="157709" cy="110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2" name="Line 72"/>
            <p:cNvSpPr>
              <a:spLocks noChangeShapeType="1"/>
            </p:cNvSpPr>
            <p:nvPr/>
          </p:nvSpPr>
          <p:spPr bwMode="auto">
            <a:xfrm flipH="1">
              <a:off x="1599288" y="4849196"/>
              <a:ext cx="102994" cy="71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3" name="Line 73"/>
            <p:cNvSpPr>
              <a:spLocks noChangeShapeType="1"/>
            </p:cNvSpPr>
            <p:nvPr/>
          </p:nvSpPr>
          <p:spPr bwMode="auto">
            <a:xfrm>
              <a:off x="2524622" y="4849196"/>
              <a:ext cx="96557" cy="115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4" name="Line 74"/>
            <p:cNvSpPr>
              <a:spLocks noChangeShapeType="1"/>
            </p:cNvSpPr>
            <p:nvPr/>
          </p:nvSpPr>
          <p:spPr bwMode="auto">
            <a:xfrm>
              <a:off x="2471516" y="4849196"/>
              <a:ext cx="115868" cy="150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5" name="Line 75"/>
            <p:cNvSpPr>
              <a:spLocks noChangeShapeType="1"/>
            </p:cNvSpPr>
            <p:nvPr/>
          </p:nvSpPr>
          <p:spPr bwMode="auto">
            <a:xfrm>
              <a:off x="2458642" y="5373582"/>
              <a:ext cx="0" cy="24082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6" name="Line 76"/>
            <p:cNvSpPr>
              <a:spLocks noChangeShapeType="1"/>
            </p:cNvSpPr>
            <p:nvPr/>
          </p:nvSpPr>
          <p:spPr bwMode="auto">
            <a:xfrm>
              <a:off x="1737685" y="5373582"/>
              <a:ext cx="0" cy="24082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7" name="Line 80"/>
            <p:cNvSpPr>
              <a:spLocks noChangeShapeType="1"/>
            </p:cNvSpPr>
            <p:nvPr/>
          </p:nvSpPr>
          <p:spPr bwMode="auto">
            <a:xfrm>
              <a:off x="2057931" y="5141816"/>
              <a:ext cx="513360" cy="13854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8" name="Line 81"/>
            <p:cNvSpPr>
              <a:spLocks noChangeShapeType="1"/>
            </p:cNvSpPr>
            <p:nvPr/>
          </p:nvSpPr>
          <p:spPr bwMode="auto">
            <a:xfrm>
              <a:off x="2510139" y="5373582"/>
              <a:ext cx="0" cy="24082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9" name="Line 82"/>
            <p:cNvSpPr>
              <a:spLocks noChangeShapeType="1"/>
            </p:cNvSpPr>
            <p:nvPr/>
          </p:nvSpPr>
          <p:spPr bwMode="auto">
            <a:xfrm>
              <a:off x="1789182" y="5373582"/>
              <a:ext cx="0" cy="24082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60" name="Line 83"/>
            <p:cNvSpPr>
              <a:spLocks noChangeShapeType="1"/>
            </p:cNvSpPr>
            <p:nvPr/>
          </p:nvSpPr>
          <p:spPr bwMode="auto">
            <a:xfrm>
              <a:off x="2664630" y="5373582"/>
              <a:ext cx="0" cy="24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61" name="Line 84"/>
            <p:cNvSpPr>
              <a:spLocks noChangeShapeType="1"/>
            </p:cNvSpPr>
            <p:nvPr/>
          </p:nvSpPr>
          <p:spPr bwMode="auto">
            <a:xfrm>
              <a:off x="1531698" y="5373582"/>
              <a:ext cx="0" cy="24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62" name="Rectangle 85"/>
            <p:cNvSpPr>
              <a:spLocks noChangeArrowheads="1"/>
            </p:cNvSpPr>
            <p:nvPr/>
          </p:nvSpPr>
          <p:spPr bwMode="auto">
            <a:xfrm>
              <a:off x="1251683" y="4115054"/>
              <a:ext cx="806248" cy="227882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kumimoji="0" lang="en-US" altLang="ja-JP" sz="900">
                  <a:solidFill>
                    <a:schemeClr val="bg1"/>
                  </a:solidFill>
                </a:rPr>
                <a:t>Bandwidth</a:t>
              </a:r>
              <a:br>
                <a:rPr kumimoji="0" lang="en-US" altLang="ja-JP" sz="900">
                  <a:solidFill>
                    <a:schemeClr val="bg1"/>
                  </a:solidFill>
                </a:rPr>
              </a:br>
              <a:r>
                <a:rPr kumimoji="0" lang="en-US" altLang="ja-JP" sz="900">
                  <a:solidFill>
                    <a:schemeClr val="bg1"/>
                  </a:solidFill>
                </a:rPr>
                <a:t>Control</a:t>
              </a:r>
            </a:p>
          </p:txBody>
        </p:sp>
        <p:sp>
          <p:nvSpPr>
            <p:cNvPr id="1663" name="Line 87"/>
            <p:cNvSpPr>
              <a:spLocks noChangeShapeType="1"/>
            </p:cNvSpPr>
            <p:nvPr/>
          </p:nvSpPr>
          <p:spPr bwMode="auto">
            <a:xfrm flipH="1">
              <a:off x="1697453" y="5141816"/>
              <a:ext cx="360478" cy="13854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64" name="Text Box 89"/>
            <p:cNvSpPr txBox="1">
              <a:spLocks noChangeArrowheads="1"/>
            </p:cNvSpPr>
            <p:nvPr/>
          </p:nvSpPr>
          <p:spPr bwMode="auto">
            <a:xfrm>
              <a:off x="1050945" y="4301502"/>
              <a:ext cx="460198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SW</a:t>
              </a:r>
            </a:p>
          </p:txBody>
        </p:sp>
        <p:sp>
          <p:nvSpPr>
            <p:cNvPr id="1665" name="Text Box 90"/>
            <p:cNvSpPr txBox="1">
              <a:spLocks noChangeArrowheads="1"/>
            </p:cNvSpPr>
            <p:nvPr/>
          </p:nvSpPr>
          <p:spPr bwMode="auto">
            <a:xfrm>
              <a:off x="1130157" y="4506078"/>
              <a:ext cx="447198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FW</a:t>
              </a:r>
            </a:p>
          </p:txBody>
        </p:sp>
        <p:sp>
          <p:nvSpPr>
            <p:cNvPr id="1666" name="Text Box 91"/>
            <p:cNvSpPr txBox="1">
              <a:spLocks noChangeArrowheads="1"/>
            </p:cNvSpPr>
            <p:nvPr/>
          </p:nvSpPr>
          <p:spPr bwMode="auto">
            <a:xfrm>
              <a:off x="1568328" y="4959252"/>
              <a:ext cx="460198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SW</a:t>
              </a:r>
            </a:p>
          </p:txBody>
        </p:sp>
        <p:sp>
          <p:nvSpPr>
            <p:cNvPr id="1667" name="Text Box 92"/>
            <p:cNvSpPr txBox="1">
              <a:spLocks noChangeArrowheads="1"/>
            </p:cNvSpPr>
            <p:nvPr/>
          </p:nvSpPr>
          <p:spPr bwMode="auto">
            <a:xfrm>
              <a:off x="977723" y="5264820"/>
              <a:ext cx="460198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SW</a:t>
              </a:r>
            </a:p>
          </p:txBody>
        </p:sp>
        <p:sp>
          <p:nvSpPr>
            <p:cNvPr id="1668" name="Text Box 93"/>
            <p:cNvSpPr txBox="1">
              <a:spLocks noChangeArrowheads="1"/>
            </p:cNvSpPr>
            <p:nvPr/>
          </p:nvSpPr>
          <p:spPr bwMode="auto">
            <a:xfrm>
              <a:off x="1028079" y="4903576"/>
              <a:ext cx="380980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LB</a:t>
              </a:r>
            </a:p>
          </p:txBody>
        </p:sp>
        <p:sp>
          <p:nvSpPr>
            <p:cNvPr id="1669" name="Text Box 96"/>
            <p:cNvSpPr txBox="1">
              <a:spLocks noChangeArrowheads="1"/>
            </p:cNvSpPr>
            <p:nvPr/>
          </p:nvSpPr>
          <p:spPr bwMode="auto">
            <a:xfrm>
              <a:off x="702674" y="5521187"/>
              <a:ext cx="724666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200"/>
                <a:t>Servers</a:t>
              </a:r>
            </a:p>
          </p:txBody>
        </p:sp>
        <p:pic>
          <p:nvPicPr>
            <p:cNvPr id="520578" name="Picture 8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8963" y="3795261"/>
              <a:ext cx="525462" cy="216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79" name="Picture 8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52788" y="3795261"/>
              <a:ext cx="525462" cy="216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2" name="Line 153"/>
            <p:cNvSpPr>
              <a:spLocks noChangeShapeType="1"/>
            </p:cNvSpPr>
            <p:nvPr/>
          </p:nvSpPr>
          <p:spPr bwMode="auto">
            <a:xfrm flipH="1">
              <a:off x="1670096" y="3698134"/>
              <a:ext cx="1079825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3" name="Line 154"/>
            <p:cNvSpPr>
              <a:spLocks noChangeShapeType="1"/>
            </p:cNvSpPr>
            <p:nvPr/>
          </p:nvSpPr>
          <p:spPr bwMode="auto">
            <a:xfrm>
              <a:off x="2173799" y="3698134"/>
              <a:ext cx="360478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4" name="Line 155"/>
            <p:cNvSpPr>
              <a:spLocks noChangeShapeType="1"/>
            </p:cNvSpPr>
            <p:nvPr/>
          </p:nvSpPr>
          <p:spPr bwMode="auto">
            <a:xfrm flipV="1">
              <a:off x="1740904" y="3698134"/>
              <a:ext cx="360478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5" name="Line 156"/>
            <p:cNvSpPr>
              <a:spLocks noChangeShapeType="1"/>
            </p:cNvSpPr>
            <p:nvPr/>
          </p:nvSpPr>
          <p:spPr bwMode="auto">
            <a:xfrm flipV="1">
              <a:off x="2605086" y="3698134"/>
              <a:ext cx="289670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6" name="Line 157"/>
            <p:cNvSpPr>
              <a:spLocks noChangeShapeType="1"/>
            </p:cNvSpPr>
            <p:nvPr/>
          </p:nvSpPr>
          <p:spPr bwMode="auto">
            <a:xfrm>
              <a:off x="2894756" y="3698134"/>
              <a:ext cx="502095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7" name="Line 158"/>
            <p:cNvSpPr>
              <a:spLocks noChangeShapeType="1"/>
            </p:cNvSpPr>
            <p:nvPr/>
          </p:nvSpPr>
          <p:spPr bwMode="auto">
            <a:xfrm>
              <a:off x="2244608" y="3698134"/>
              <a:ext cx="1152243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8" name="Line 159"/>
            <p:cNvSpPr>
              <a:spLocks noChangeShapeType="1"/>
            </p:cNvSpPr>
            <p:nvPr/>
          </p:nvSpPr>
          <p:spPr bwMode="auto">
            <a:xfrm flipH="1">
              <a:off x="949139" y="3698134"/>
              <a:ext cx="1009017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9" name="Line 160"/>
            <p:cNvSpPr>
              <a:spLocks noChangeShapeType="1"/>
            </p:cNvSpPr>
            <p:nvPr/>
          </p:nvSpPr>
          <p:spPr bwMode="auto">
            <a:xfrm flipV="1">
              <a:off x="949139" y="3651522"/>
              <a:ext cx="1945617" cy="19162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80" name="Line 161"/>
            <p:cNvSpPr>
              <a:spLocks noChangeShapeType="1"/>
            </p:cNvSpPr>
            <p:nvPr/>
          </p:nvSpPr>
          <p:spPr bwMode="auto">
            <a:xfrm>
              <a:off x="1740904" y="3963565"/>
              <a:ext cx="0" cy="19162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81" name="Line 162"/>
            <p:cNvSpPr>
              <a:spLocks noChangeShapeType="1"/>
            </p:cNvSpPr>
            <p:nvPr/>
          </p:nvSpPr>
          <p:spPr bwMode="auto">
            <a:xfrm>
              <a:off x="2605086" y="3963565"/>
              <a:ext cx="0" cy="14372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82" name="Line 163"/>
            <p:cNvSpPr>
              <a:spLocks noChangeShapeType="1"/>
            </p:cNvSpPr>
            <p:nvPr/>
          </p:nvSpPr>
          <p:spPr bwMode="auto">
            <a:xfrm>
              <a:off x="1813321" y="3483200"/>
              <a:ext cx="217253" cy="94519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83" name="Line 164"/>
            <p:cNvSpPr>
              <a:spLocks noChangeShapeType="1"/>
            </p:cNvSpPr>
            <p:nvPr/>
          </p:nvSpPr>
          <p:spPr bwMode="auto">
            <a:xfrm>
              <a:off x="1885739" y="3433999"/>
              <a:ext cx="934990" cy="14372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pic>
          <p:nvPicPr>
            <p:cNvPr id="520592" name="Picture 97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98588" y="5578409"/>
              <a:ext cx="295275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93" name="Picture 98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55763" y="5578409"/>
              <a:ext cx="296862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94" name="Picture 99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14525" y="5578409"/>
              <a:ext cx="296862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95" name="Picture 100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73288" y="5578409"/>
              <a:ext cx="296862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96" name="Picture 101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32050" y="5578409"/>
              <a:ext cx="296862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97" name="Picture 102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89225" y="5568375"/>
              <a:ext cx="295275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0598" name="Group 171"/>
            <p:cNvGrpSpPr>
              <a:grpSpLocks noChangeAspect="1"/>
            </p:cNvGrpSpPr>
            <p:nvPr/>
          </p:nvGrpSpPr>
          <p:grpSpPr bwMode="auto">
            <a:xfrm>
              <a:off x="2768600" y="3477046"/>
              <a:ext cx="284162" cy="273779"/>
              <a:chOff x="2649" y="1095"/>
              <a:chExt cx="1848" cy="1965"/>
            </a:xfrm>
          </p:grpSpPr>
          <p:grpSp>
            <p:nvGrpSpPr>
              <p:cNvPr id="520599" name="Group 172"/>
              <p:cNvGrpSpPr>
                <a:grpSpLocks noChangeAspect="1"/>
              </p:cNvGrpSpPr>
              <p:nvPr/>
            </p:nvGrpSpPr>
            <p:grpSpPr bwMode="auto">
              <a:xfrm>
                <a:off x="2650" y="1095"/>
                <a:ext cx="1845" cy="1965"/>
                <a:chOff x="2126" y="1164"/>
                <a:chExt cx="1845" cy="1965"/>
              </a:xfrm>
            </p:grpSpPr>
            <p:grpSp>
              <p:nvGrpSpPr>
                <p:cNvPr id="520600" name="Group 173"/>
                <p:cNvGrpSpPr>
                  <a:grpSpLocks noChangeAspect="1"/>
                </p:cNvGrpSpPr>
                <p:nvPr/>
              </p:nvGrpSpPr>
              <p:grpSpPr bwMode="auto">
                <a:xfrm>
                  <a:off x="2126" y="1164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01" name="Picture 174" descr="立方体_L_紫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02" name="Picture 175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88" name="Freeform 176"/>
                <p:cNvSpPr>
                  <a:spLocks noChangeAspect="1"/>
                </p:cNvSpPr>
                <p:nvPr/>
              </p:nvSpPr>
              <p:spPr bwMode="auto">
                <a:xfrm>
                  <a:off x="2129" y="1162"/>
                  <a:ext cx="1842" cy="1970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86" name="Freeform 177"/>
              <p:cNvSpPr>
                <a:spLocks noChangeAspect="1"/>
              </p:cNvSpPr>
              <p:nvPr/>
            </p:nvSpPr>
            <p:spPr bwMode="auto">
              <a:xfrm>
                <a:off x="2653" y="1093"/>
                <a:ext cx="1842" cy="1961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05" name="Group 178"/>
            <p:cNvGrpSpPr>
              <a:grpSpLocks noChangeAspect="1"/>
            </p:cNvGrpSpPr>
            <p:nvPr/>
          </p:nvGrpSpPr>
          <p:grpSpPr bwMode="auto">
            <a:xfrm>
              <a:off x="2449513" y="3733800"/>
              <a:ext cx="284162" cy="273779"/>
              <a:chOff x="2649" y="1095"/>
              <a:chExt cx="1848" cy="1965"/>
            </a:xfrm>
          </p:grpSpPr>
          <p:grpSp>
            <p:nvGrpSpPr>
              <p:cNvPr id="520606" name="Group 179"/>
              <p:cNvGrpSpPr>
                <a:grpSpLocks noChangeAspect="1"/>
              </p:cNvGrpSpPr>
              <p:nvPr/>
            </p:nvGrpSpPr>
            <p:grpSpPr bwMode="auto">
              <a:xfrm>
                <a:off x="2650" y="1095"/>
                <a:ext cx="1845" cy="1965"/>
                <a:chOff x="2126" y="1164"/>
                <a:chExt cx="1845" cy="1965"/>
              </a:xfrm>
            </p:grpSpPr>
            <p:grpSp>
              <p:nvGrpSpPr>
                <p:cNvPr id="520607" name="Group 180"/>
                <p:cNvGrpSpPr>
                  <a:grpSpLocks noChangeAspect="1"/>
                </p:cNvGrpSpPr>
                <p:nvPr/>
              </p:nvGrpSpPr>
              <p:grpSpPr bwMode="auto">
                <a:xfrm>
                  <a:off x="2126" y="1164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08" name="Picture 181" descr="立方体_L_紫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09" name="Picture 182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82" name="Freeform 183"/>
                <p:cNvSpPr>
                  <a:spLocks noChangeAspect="1"/>
                </p:cNvSpPr>
                <p:nvPr/>
              </p:nvSpPr>
              <p:spPr bwMode="auto">
                <a:xfrm>
                  <a:off x="2122" y="1168"/>
                  <a:ext cx="1852" cy="1961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80" name="Freeform 184"/>
              <p:cNvSpPr>
                <a:spLocks noChangeAspect="1"/>
              </p:cNvSpPr>
              <p:nvPr/>
            </p:nvSpPr>
            <p:spPr bwMode="auto">
              <a:xfrm>
                <a:off x="2646" y="1099"/>
                <a:ext cx="1852" cy="195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12" name="Group 185"/>
            <p:cNvGrpSpPr>
              <a:grpSpLocks noChangeAspect="1"/>
            </p:cNvGrpSpPr>
            <p:nvPr/>
          </p:nvGrpSpPr>
          <p:grpSpPr bwMode="auto">
            <a:xfrm>
              <a:off x="1962150" y="3481346"/>
              <a:ext cx="284162" cy="273779"/>
              <a:chOff x="2649" y="1095"/>
              <a:chExt cx="1848" cy="1965"/>
            </a:xfrm>
          </p:grpSpPr>
          <p:grpSp>
            <p:nvGrpSpPr>
              <p:cNvPr id="520613" name="Group 186"/>
              <p:cNvGrpSpPr>
                <a:grpSpLocks noChangeAspect="1"/>
              </p:cNvGrpSpPr>
              <p:nvPr/>
            </p:nvGrpSpPr>
            <p:grpSpPr bwMode="auto">
              <a:xfrm>
                <a:off x="2650" y="1095"/>
                <a:ext cx="1845" cy="1965"/>
                <a:chOff x="2126" y="1164"/>
                <a:chExt cx="1845" cy="1965"/>
              </a:xfrm>
            </p:grpSpPr>
            <p:grpSp>
              <p:nvGrpSpPr>
                <p:cNvPr id="520614" name="Group 187"/>
                <p:cNvGrpSpPr>
                  <a:grpSpLocks noChangeAspect="1"/>
                </p:cNvGrpSpPr>
                <p:nvPr/>
              </p:nvGrpSpPr>
              <p:grpSpPr bwMode="auto">
                <a:xfrm>
                  <a:off x="2126" y="1164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15" name="Picture 188" descr="立方体_L_紫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16" name="Picture 189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76" name="Freeform 190"/>
                <p:cNvSpPr>
                  <a:spLocks noChangeAspect="1"/>
                </p:cNvSpPr>
                <p:nvPr/>
              </p:nvSpPr>
              <p:spPr bwMode="auto">
                <a:xfrm>
                  <a:off x="2099" y="1168"/>
                  <a:ext cx="1873" cy="1961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74" name="Freeform 191"/>
              <p:cNvSpPr>
                <a:spLocks noChangeAspect="1"/>
              </p:cNvSpPr>
              <p:nvPr/>
            </p:nvSpPr>
            <p:spPr bwMode="auto">
              <a:xfrm>
                <a:off x="2644" y="1099"/>
                <a:ext cx="1852" cy="195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19" name="Group 192"/>
            <p:cNvGrpSpPr>
              <a:grpSpLocks noChangeAspect="1"/>
            </p:cNvGrpSpPr>
            <p:nvPr/>
          </p:nvGrpSpPr>
          <p:grpSpPr bwMode="auto">
            <a:xfrm>
              <a:off x="1582738" y="3682022"/>
              <a:ext cx="284162" cy="273779"/>
              <a:chOff x="2649" y="1095"/>
              <a:chExt cx="1848" cy="1965"/>
            </a:xfrm>
          </p:grpSpPr>
          <p:grpSp>
            <p:nvGrpSpPr>
              <p:cNvPr id="520620" name="Group 193"/>
              <p:cNvGrpSpPr>
                <a:grpSpLocks noChangeAspect="1"/>
              </p:cNvGrpSpPr>
              <p:nvPr/>
            </p:nvGrpSpPr>
            <p:grpSpPr bwMode="auto">
              <a:xfrm>
                <a:off x="2650" y="1095"/>
                <a:ext cx="1845" cy="1965"/>
                <a:chOff x="2126" y="1164"/>
                <a:chExt cx="1845" cy="1965"/>
              </a:xfrm>
            </p:grpSpPr>
            <p:grpSp>
              <p:nvGrpSpPr>
                <p:cNvPr id="520621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2126" y="1164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22" name="Picture 195" descr="立方体_L_紫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23" name="Picture 196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70" name="Freeform 197"/>
                <p:cNvSpPr>
                  <a:spLocks noChangeAspect="1"/>
                </p:cNvSpPr>
                <p:nvPr/>
              </p:nvSpPr>
              <p:spPr bwMode="auto">
                <a:xfrm>
                  <a:off x="2128" y="1168"/>
                  <a:ext cx="1842" cy="1961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68" name="Freeform 198"/>
              <p:cNvSpPr>
                <a:spLocks noChangeAspect="1"/>
              </p:cNvSpPr>
              <p:nvPr/>
            </p:nvSpPr>
            <p:spPr bwMode="auto">
              <a:xfrm>
                <a:off x="2652" y="1099"/>
                <a:ext cx="1842" cy="195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26" name="Group 199"/>
            <p:cNvGrpSpPr>
              <a:grpSpLocks noChangeAspect="1"/>
            </p:cNvGrpSpPr>
            <p:nvPr/>
          </p:nvGrpSpPr>
          <p:grpSpPr bwMode="auto">
            <a:xfrm>
              <a:off x="2405063" y="4358586"/>
              <a:ext cx="169862" cy="163408"/>
              <a:chOff x="2255" y="567"/>
              <a:chExt cx="1848" cy="1965"/>
            </a:xfrm>
          </p:grpSpPr>
          <p:grpSp>
            <p:nvGrpSpPr>
              <p:cNvPr id="520627" name="Group 200"/>
              <p:cNvGrpSpPr>
                <a:grpSpLocks noChangeAspect="1"/>
              </p:cNvGrpSpPr>
              <p:nvPr/>
            </p:nvGrpSpPr>
            <p:grpSpPr bwMode="auto">
              <a:xfrm>
                <a:off x="2256" y="567"/>
                <a:ext cx="1845" cy="1965"/>
                <a:chOff x="492" y="1207"/>
                <a:chExt cx="1845" cy="1965"/>
              </a:xfrm>
            </p:grpSpPr>
            <p:grpSp>
              <p:nvGrpSpPr>
                <p:cNvPr id="520628" name="Group 201"/>
                <p:cNvGrpSpPr>
                  <a:grpSpLocks noChangeAspect="1"/>
                </p:cNvGrpSpPr>
                <p:nvPr/>
              </p:nvGrpSpPr>
              <p:grpSpPr bwMode="auto">
                <a:xfrm>
                  <a:off x="492" y="1207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29" name="Picture 202" descr="立方体_L_緑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30" name="Picture 203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64" name="Freeform 204"/>
                <p:cNvSpPr>
                  <a:spLocks noChangeAspect="1"/>
                </p:cNvSpPr>
                <p:nvPr/>
              </p:nvSpPr>
              <p:spPr bwMode="auto">
                <a:xfrm>
                  <a:off x="496" y="1206"/>
                  <a:ext cx="1838" cy="1962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62" name="Freeform 205"/>
              <p:cNvSpPr>
                <a:spLocks noChangeAspect="1"/>
              </p:cNvSpPr>
              <p:nvPr/>
            </p:nvSpPr>
            <p:spPr bwMode="auto">
              <a:xfrm>
                <a:off x="2260" y="566"/>
                <a:ext cx="1838" cy="196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33" name="Group 206"/>
            <p:cNvGrpSpPr>
              <a:grpSpLocks noChangeAspect="1"/>
            </p:cNvGrpSpPr>
            <p:nvPr/>
          </p:nvGrpSpPr>
          <p:grpSpPr bwMode="auto">
            <a:xfrm>
              <a:off x="1703388" y="4362887"/>
              <a:ext cx="169862" cy="163408"/>
              <a:chOff x="2255" y="567"/>
              <a:chExt cx="1848" cy="1965"/>
            </a:xfrm>
          </p:grpSpPr>
          <p:grpSp>
            <p:nvGrpSpPr>
              <p:cNvPr id="520634" name="Group 207"/>
              <p:cNvGrpSpPr>
                <a:grpSpLocks noChangeAspect="1"/>
              </p:cNvGrpSpPr>
              <p:nvPr/>
            </p:nvGrpSpPr>
            <p:grpSpPr bwMode="auto">
              <a:xfrm>
                <a:off x="2256" y="567"/>
                <a:ext cx="1845" cy="1965"/>
                <a:chOff x="492" y="1207"/>
                <a:chExt cx="1845" cy="1965"/>
              </a:xfrm>
            </p:grpSpPr>
            <p:grpSp>
              <p:nvGrpSpPr>
                <p:cNvPr id="520635" name="Group 208"/>
                <p:cNvGrpSpPr>
                  <a:grpSpLocks noChangeAspect="1"/>
                </p:cNvGrpSpPr>
                <p:nvPr/>
              </p:nvGrpSpPr>
              <p:grpSpPr bwMode="auto">
                <a:xfrm>
                  <a:off x="492" y="1207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36" name="Picture 209" descr="立方体_L_緑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37" name="Picture 210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58" name="Freeform 211"/>
                <p:cNvSpPr>
                  <a:spLocks noChangeAspect="1"/>
                </p:cNvSpPr>
                <p:nvPr/>
              </p:nvSpPr>
              <p:spPr bwMode="auto">
                <a:xfrm>
                  <a:off x="496" y="1201"/>
                  <a:ext cx="1838" cy="1977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56" name="Freeform 212"/>
              <p:cNvSpPr>
                <a:spLocks noChangeAspect="1"/>
              </p:cNvSpPr>
              <p:nvPr/>
            </p:nvSpPr>
            <p:spPr bwMode="auto">
              <a:xfrm>
                <a:off x="2260" y="561"/>
                <a:ext cx="1838" cy="1977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696" name="Freeform 213"/>
            <p:cNvSpPr>
              <a:spLocks noChangeAspect="1"/>
            </p:cNvSpPr>
            <p:nvPr/>
          </p:nvSpPr>
          <p:spPr bwMode="auto">
            <a:xfrm>
              <a:off x="1509168" y="4465940"/>
              <a:ext cx="566466" cy="543808"/>
            </a:xfrm>
            <a:custGeom>
              <a:avLst/>
              <a:gdLst>
                <a:gd name="T0" fmla="*/ 2147483647 w 880"/>
                <a:gd name="T1" fmla="*/ 2147483647 h 934"/>
                <a:gd name="T2" fmla="*/ 2147483647 w 880"/>
                <a:gd name="T3" fmla="*/ 2147483647 h 934"/>
                <a:gd name="T4" fmla="*/ 2147483647 w 880"/>
                <a:gd name="T5" fmla="*/ 2147483647 h 934"/>
                <a:gd name="T6" fmla="*/ 2147483647 w 880"/>
                <a:gd name="T7" fmla="*/ 2147483647 h 934"/>
                <a:gd name="T8" fmla="*/ 0 w 880"/>
                <a:gd name="T9" fmla="*/ 2147483647 h 934"/>
                <a:gd name="T10" fmla="*/ 0 w 880"/>
                <a:gd name="T11" fmla="*/ 2147483647 h 934"/>
                <a:gd name="T12" fmla="*/ 0 w 880"/>
                <a:gd name="T13" fmla="*/ 2147483647 h 934"/>
                <a:gd name="T14" fmla="*/ 2147483647 w 880"/>
                <a:gd name="T15" fmla="*/ 2147483647 h 934"/>
                <a:gd name="T16" fmla="*/ 2147483647 w 880"/>
                <a:gd name="T17" fmla="*/ 0 h 934"/>
                <a:gd name="T18" fmla="*/ 2147483647 w 880"/>
                <a:gd name="T19" fmla="*/ 2147483647 h 934"/>
                <a:gd name="T20" fmla="*/ 2147483647 w 880"/>
                <a:gd name="T21" fmla="*/ 2147483647 h 934"/>
                <a:gd name="T22" fmla="*/ 2147483647 w 880"/>
                <a:gd name="T23" fmla="*/ 2147483647 h 934"/>
                <a:gd name="T24" fmla="*/ 2147483647 w 880"/>
                <a:gd name="T25" fmla="*/ 2147483647 h 934"/>
                <a:gd name="T26" fmla="*/ 2147483647 w 880"/>
                <a:gd name="T27" fmla="*/ 2147483647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grpSp>
          <p:nvGrpSpPr>
            <p:cNvPr id="520641" name="Group 214"/>
            <p:cNvGrpSpPr>
              <a:grpSpLocks/>
            </p:cNvGrpSpPr>
            <p:nvPr/>
          </p:nvGrpSpPr>
          <p:grpSpPr bwMode="auto">
            <a:xfrm>
              <a:off x="1535113" y="4556396"/>
              <a:ext cx="471487" cy="156241"/>
              <a:chOff x="3515" y="1593"/>
              <a:chExt cx="356" cy="381"/>
            </a:xfrm>
          </p:grpSpPr>
          <p:pic>
            <p:nvPicPr>
              <p:cNvPr id="520642" name="Picture 215" descr="立方体_L_赤"/>
              <p:cNvPicPr preferRelativeResize="0"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515" y="1593"/>
                <a:ext cx="356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3" name="Freeform 216"/>
              <p:cNvSpPr>
                <a:spLocks noChangeAspect="1"/>
              </p:cNvSpPr>
              <p:nvPr/>
            </p:nvSpPr>
            <p:spPr bwMode="auto">
              <a:xfrm>
                <a:off x="3515" y="1593"/>
                <a:ext cx="356" cy="382"/>
              </a:xfrm>
              <a:custGeom>
                <a:avLst/>
                <a:gdLst>
                  <a:gd name="T0" fmla="*/ 0 w 879"/>
                  <a:gd name="T1" fmla="*/ 0 h 934"/>
                  <a:gd name="T2" fmla="*/ 0 w 879"/>
                  <a:gd name="T3" fmla="*/ 0 h 934"/>
                  <a:gd name="T4" fmla="*/ 0 w 879"/>
                  <a:gd name="T5" fmla="*/ 0 h 934"/>
                  <a:gd name="T6" fmla="*/ 0 w 879"/>
                  <a:gd name="T7" fmla="*/ 0 h 934"/>
                  <a:gd name="T8" fmla="*/ 0 w 879"/>
                  <a:gd name="T9" fmla="*/ 0 h 934"/>
                  <a:gd name="T10" fmla="*/ 0 w 879"/>
                  <a:gd name="T11" fmla="*/ 0 h 934"/>
                  <a:gd name="T12" fmla="*/ 0 w 879"/>
                  <a:gd name="T13" fmla="*/ 0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1754" name="Freeform 217"/>
              <p:cNvSpPr>
                <a:spLocks noChangeAspect="1"/>
              </p:cNvSpPr>
              <p:nvPr/>
            </p:nvSpPr>
            <p:spPr bwMode="auto">
              <a:xfrm>
                <a:off x="3515" y="1593"/>
                <a:ext cx="356" cy="382"/>
              </a:xfrm>
              <a:custGeom>
                <a:avLst/>
                <a:gdLst>
                  <a:gd name="T0" fmla="*/ 0 w 880"/>
                  <a:gd name="T1" fmla="*/ 0 h 934"/>
                  <a:gd name="T2" fmla="*/ 0 w 880"/>
                  <a:gd name="T3" fmla="*/ 0 h 934"/>
                  <a:gd name="T4" fmla="*/ 0 w 880"/>
                  <a:gd name="T5" fmla="*/ 0 h 934"/>
                  <a:gd name="T6" fmla="*/ 0 w 880"/>
                  <a:gd name="T7" fmla="*/ 0 h 934"/>
                  <a:gd name="T8" fmla="*/ 0 w 880"/>
                  <a:gd name="T9" fmla="*/ 0 h 934"/>
                  <a:gd name="T10" fmla="*/ 0 w 880"/>
                  <a:gd name="T11" fmla="*/ 0 h 934"/>
                  <a:gd name="T12" fmla="*/ 0 w 880"/>
                  <a:gd name="T13" fmla="*/ 0 h 934"/>
                  <a:gd name="T14" fmla="*/ 0 w 880"/>
                  <a:gd name="T15" fmla="*/ 0 h 934"/>
                  <a:gd name="T16" fmla="*/ 0 w 880"/>
                  <a:gd name="T17" fmla="*/ 0 h 934"/>
                  <a:gd name="T18" fmla="*/ 0 w 880"/>
                  <a:gd name="T19" fmla="*/ 0 h 934"/>
                  <a:gd name="T20" fmla="*/ 0 w 880"/>
                  <a:gd name="T21" fmla="*/ 0 h 934"/>
                  <a:gd name="T22" fmla="*/ 0 w 880"/>
                  <a:gd name="T23" fmla="*/ 0 h 934"/>
                  <a:gd name="T24" fmla="*/ 0 w 880"/>
                  <a:gd name="T25" fmla="*/ 0 h 934"/>
                  <a:gd name="T26" fmla="*/ 0 w 880"/>
                  <a:gd name="T27" fmla="*/ 0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45" name="Group 218"/>
            <p:cNvGrpSpPr>
              <a:grpSpLocks/>
            </p:cNvGrpSpPr>
            <p:nvPr/>
          </p:nvGrpSpPr>
          <p:grpSpPr bwMode="auto">
            <a:xfrm>
              <a:off x="2243138" y="4554962"/>
              <a:ext cx="471487" cy="156241"/>
              <a:chOff x="3515" y="1593"/>
              <a:chExt cx="356" cy="381"/>
            </a:xfrm>
          </p:grpSpPr>
          <p:pic>
            <p:nvPicPr>
              <p:cNvPr id="520646" name="Picture 219" descr="立方体_L_赤"/>
              <p:cNvPicPr preferRelativeResize="0"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515" y="1593"/>
                <a:ext cx="356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0" name="Freeform 220"/>
              <p:cNvSpPr>
                <a:spLocks noChangeAspect="1"/>
              </p:cNvSpPr>
              <p:nvPr/>
            </p:nvSpPr>
            <p:spPr bwMode="auto">
              <a:xfrm>
                <a:off x="3515" y="1594"/>
                <a:ext cx="356" cy="379"/>
              </a:xfrm>
              <a:custGeom>
                <a:avLst/>
                <a:gdLst>
                  <a:gd name="T0" fmla="*/ 0 w 879"/>
                  <a:gd name="T1" fmla="*/ 0 h 934"/>
                  <a:gd name="T2" fmla="*/ 0 w 879"/>
                  <a:gd name="T3" fmla="*/ 0 h 934"/>
                  <a:gd name="T4" fmla="*/ 0 w 879"/>
                  <a:gd name="T5" fmla="*/ 0 h 934"/>
                  <a:gd name="T6" fmla="*/ 0 w 879"/>
                  <a:gd name="T7" fmla="*/ 0 h 934"/>
                  <a:gd name="T8" fmla="*/ 0 w 879"/>
                  <a:gd name="T9" fmla="*/ 0 h 934"/>
                  <a:gd name="T10" fmla="*/ 0 w 879"/>
                  <a:gd name="T11" fmla="*/ 0 h 934"/>
                  <a:gd name="T12" fmla="*/ 0 w 879"/>
                  <a:gd name="T13" fmla="*/ 0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1751" name="Freeform 221"/>
              <p:cNvSpPr>
                <a:spLocks noChangeAspect="1"/>
              </p:cNvSpPr>
              <p:nvPr/>
            </p:nvSpPr>
            <p:spPr bwMode="auto">
              <a:xfrm>
                <a:off x="3515" y="1594"/>
                <a:ext cx="356" cy="379"/>
              </a:xfrm>
              <a:custGeom>
                <a:avLst/>
                <a:gdLst>
                  <a:gd name="T0" fmla="*/ 0 w 880"/>
                  <a:gd name="T1" fmla="*/ 0 h 934"/>
                  <a:gd name="T2" fmla="*/ 0 w 880"/>
                  <a:gd name="T3" fmla="*/ 0 h 934"/>
                  <a:gd name="T4" fmla="*/ 0 w 880"/>
                  <a:gd name="T5" fmla="*/ 0 h 934"/>
                  <a:gd name="T6" fmla="*/ 0 w 880"/>
                  <a:gd name="T7" fmla="*/ 0 h 934"/>
                  <a:gd name="T8" fmla="*/ 0 w 880"/>
                  <a:gd name="T9" fmla="*/ 0 h 934"/>
                  <a:gd name="T10" fmla="*/ 0 w 880"/>
                  <a:gd name="T11" fmla="*/ 0 h 934"/>
                  <a:gd name="T12" fmla="*/ 0 w 880"/>
                  <a:gd name="T13" fmla="*/ 0 h 934"/>
                  <a:gd name="T14" fmla="*/ 0 w 880"/>
                  <a:gd name="T15" fmla="*/ 0 h 934"/>
                  <a:gd name="T16" fmla="*/ 0 w 880"/>
                  <a:gd name="T17" fmla="*/ 0 h 934"/>
                  <a:gd name="T18" fmla="*/ 0 w 880"/>
                  <a:gd name="T19" fmla="*/ 0 h 934"/>
                  <a:gd name="T20" fmla="*/ 0 w 880"/>
                  <a:gd name="T21" fmla="*/ 0 h 934"/>
                  <a:gd name="T22" fmla="*/ 0 w 880"/>
                  <a:gd name="T23" fmla="*/ 0 h 934"/>
                  <a:gd name="T24" fmla="*/ 0 w 880"/>
                  <a:gd name="T25" fmla="*/ 0 h 934"/>
                  <a:gd name="T26" fmla="*/ 0 w 880"/>
                  <a:gd name="T27" fmla="*/ 0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49" name="Group 222"/>
            <p:cNvGrpSpPr>
              <a:grpSpLocks noChangeAspect="1"/>
            </p:cNvGrpSpPr>
            <p:nvPr/>
          </p:nvGrpSpPr>
          <p:grpSpPr bwMode="auto">
            <a:xfrm>
              <a:off x="2373313" y="4731270"/>
              <a:ext cx="169862" cy="163408"/>
              <a:chOff x="2255" y="567"/>
              <a:chExt cx="1848" cy="1965"/>
            </a:xfrm>
          </p:grpSpPr>
          <p:grpSp>
            <p:nvGrpSpPr>
              <p:cNvPr id="520650" name="Group 223"/>
              <p:cNvGrpSpPr>
                <a:grpSpLocks noChangeAspect="1"/>
              </p:cNvGrpSpPr>
              <p:nvPr/>
            </p:nvGrpSpPr>
            <p:grpSpPr bwMode="auto">
              <a:xfrm>
                <a:off x="2256" y="567"/>
                <a:ext cx="1845" cy="1965"/>
                <a:chOff x="492" y="1207"/>
                <a:chExt cx="1845" cy="1965"/>
              </a:xfrm>
            </p:grpSpPr>
            <p:grpSp>
              <p:nvGrpSpPr>
                <p:cNvPr id="520651" name="Group 224"/>
                <p:cNvGrpSpPr>
                  <a:grpSpLocks noChangeAspect="1"/>
                </p:cNvGrpSpPr>
                <p:nvPr/>
              </p:nvGrpSpPr>
              <p:grpSpPr bwMode="auto">
                <a:xfrm>
                  <a:off x="492" y="1207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52" name="Picture 225" descr="立方体_L_緑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53" name="Picture 226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46" name="Freeform 227"/>
                <p:cNvSpPr>
                  <a:spLocks noChangeAspect="1"/>
                </p:cNvSpPr>
                <p:nvPr/>
              </p:nvSpPr>
              <p:spPr bwMode="auto">
                <a:xfrm>
                  <a:off x="491" y="1208"/>
                  <a:ext cx="1891" cy="1962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44" name="Freeform 228"/>
              <p:cNvSpPr>
                <a:spLocks noChangeAspect="1"/>
              </p:cNvSpPr>
              <p:nvPr/>
            </p:nvSpPr>
            <p:spPr bwMode="auto">
              <a:xfrm>
                <a:off x="2255" y="568"/>
                <a:ext cx="1856" cy="196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56" name="Group 229"/>
            <p:cNvGrpSpPr>
              <a:grpSpLocks noChangeAspect="1"/>
            </p:cNvGrpSpPr>
            <p:nvPr/>
          </p:nvGrpSpPr>
          <p:grpSpPr bwMode="auto">
            <a:xfrm>
              <a:off x="1681163" y="4744171"/>
              <a:ext cx="169862" cy="163408"/>
              <a:chOff x="2255" y="567"/>
              <a:chExt cx="1848" cy="1965"/>
            </a:xfrm>
          </p:grpSpPr>
          <p:grpSp>
            <p:nvGrpSpPr>
              <p:cNvPr id="520657" name="Group 230"/>
              <p:cNvGrpSpPr>
                <a:grpSpLocks noChangeAspect="1"/>
              </p:cNvGrpSpPr>
              <p:nvPr/>
            </p:nvGrpSpPr>
            <p:grpSpPr bwMode="auto">
              <a:xfrm>
                <a:off x="2256" y="567"/>
                <a:ext cx="1845" cy="1965"/>
                <a:chOff x="492" y="1207"/>
                <a:chExt cx="1845" cy="1965"/>
              </a:xfrm>
            </p:grpSpPr>
            <p:grpSp>
              <p:nvGrpSpPr>
                <p:cNvPr id="520658" name="Group 231"/>
                <p:cNvGrpSpPr>
                  <a:grpSpLocks noChangeAspect="1"/>
                </p:cNvGrpSpPr>
                <p:nvPr/>
              </p:nvGrpSpPr>
              <p:grpSpPr bwMode="auto">
                <a:xfrm>
                  <a:off x="492" y="1207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59" name="Picture 232" descr="立方体_L_緑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60" name="Picture 233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40" name="Freeform 234"/>
                <p:cNvSpPr>
                  <a:spLocks noChangeAspect="1"/>
                </p:cNvSpPr>
                <p:nvPr/>
              </p:nvSpPr>
              <p:spPr bwMode="auto">
                <a:xfrm>
                  <a:off x="493" y="1209"/>
                  <a:ext cx="1838" cy="1962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38" name="Freeform 235"/>
              <p:cNvSpPr>
                <a:spLocks noChangeAspect="1"/>
              </p:cNvSpPr>
              <p:nvPr/>
            </p:nvSpPr>
            <p:spPr bwMode="auto">
              <a:xfrm>
                <a:off x="2257" y="569"/>
                <a:ext cx="1838" cy="196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63" name="Group 236"/>
            <p:cNvGrpSpPr>
              <a:grpSpLocks noChangeAspect="1"/>
            </p:cNvGrpSpPr>
            <p:nvPr/>
          </p:nvGrpSpPr>
          <p:grpSpPr bwMode="auto">
            <a:xfrm>
              <a:off x="2538413" y="4914745"/>
              <a:ext cx="263525" cy="213576"/>
              <a:chOff x="2266" y="1904"/>
              <a:chExt cx="641" cy="572"/>
            </a:xfrm>
          </p:grpSpPr>
          <p:grpSp>
            <p:nvGrpSpPr>
              <p:cNvPr id="520664" name="Group 237"/>
              <p:cNvGrpSpPr>
                <a:grpSpLocks noChangeAspect="1"/>
              </p:cNvGrpSpPr>
              <p:nvPr/>
            </p:nvGrpSpPr>
            <p:grpSpPr bwMode="auto">
              <a:xfrm>
                <a:off x="2266" y="1905"/>
                <a:ext cx="641" cy="571"/>
                <a:chOff x="2696" y="1874"/>
                <a:chExt cx="641" cy="571"/>
              </a:xfrm>
            </p:grpSpPr>
            <p:grpSp>
              <p:nvGrpSpPr>
                <p:cNvPr id="520665" name="Group 238"/>
                <p:cNvGrpSpPr>
                  <a:grpSpLocks noChangeAspect="1"/>
                </p:cNvGrpSpPr>
                <p:nvPr/>
              </p:nvGrpSpPr>
              <p:grpSpPr bwMode="auto">
                <a:xfrm>
                  <a:off x="2696" y="1875"/>
                  <a:ext cx="640" cy="568"/>
                  <a:chOff x="2560" y="1876"/>
                  <a:chExt cx="640" cy="568"/>
                </a:xfrm>
              </p:grpSpPr>
              <p:pic>
                <p:nvPicPr>
                  <p:cNvPr id="520666" name="Picture 239" descr="六角柱_S_青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2560" y="1876"/>
                    <a:ext cx="640" cy="5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67" name="Picture 240" descr="六角柱用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2626" y="2038"/>
                    <a:ext cx="394" cy="3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34" name="Freeform 241"/>
                <p:cNvSpPr>
                  <a:spLocks noChangeAspect="1"/>
                </p:cNvSpPr>
                <p:nvPr/>
              </p:nvSpPr>
              <p:spPr bwMode="auto">
                <a:xfrm>
                  <a:off x="2709" y="1874"/>
                  <a:ext cx="626" cy="572"/>
                </a:xfrm>
                <a:custGeom>
                  <a:avLst/>
                  <a:gdLst>
                    <a:gd name="T0" fmla="*/ 1 w 999"/>
                    <a:gd name="T1" fmla="*/ 1 h 888"/>
                    <a:gd name="T2" fmla="*/ 0 w 999"/>
                    <a:gd name="T3" fmla="*/ 1 h 888"/>
                    <a:gd name="T4" fmla="*/ 1 w 999"/>
                    <a:gd name="T5" fmla="*/ 1 h 888"/>
                    <a:gd name="T6" fmla="*/ 1 w 999"/>
                    <a:gd name="T7" fmla="*/ 0 h 888"/>
                    <a:gd name="T8" fmla="*/ 1 w 999"/>
                    <a:gd name="T9" fmla="*/ 1 h 888"/>
                    <a:gd name="T10" fmla="*/ 1 w 999"/>
                    <a:gd name="T11" fmla="*/ 1 h 888"/>
                    <a:gd name="T12" fmla="*/ 1 w 999"/>
                    <a:gd name="T13" fmla="*/ 1 h 888"/>
                    <a:gd name="T14" fmla="*/ 1 w 999"/>
                    <a:gd name="T15" fmla="*/ 1 h 888"/>
                    <a:gd name="T16" fmla="*/ 1 w 999"/>
                    <a:gd name="T17" fmla="*/ 1 h 8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9"/>
                    <a:gd name="T28" fmla="*/ 0 h 888"/>
                    <a:gd name="T29" fmla="*/ 999 w 999"/>
                    <a:gd name="T30" fmla="*/ 888 h 88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9" h="888">
                      <a:moveTo>
                        <a:pt x="198" y="849"/>
                      </a:moveTo>
                      <a:lnTo>
                        <a:pt x="0" y="477"/>
                      </a:lnTo>
                      <a:lnTo>
                        <a:pt x="199" y="142"/>
                      </a:lnTo>
                      <a:lnTo>
                        <a:pt x="405" y="0"/>
                      </a:lnTo>
                      <a:lnTo>
                        <a:pt x="801" y="40"/>
                      </a:lnTo>
                      <a:lnTo>
                        <a:pt x="999" y="412"/>
                      </a:lnTo>
                      <a:lnTo>
                        <a:pt x="802" y="742"/>
                      </a:lnTo>
                      <a:lnTo>
                        <a:pt x="595" y="888"/>
                      </a:lnTo>
                      <a:lnTo>
                        <a:pt x="198" y="849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32" name="Freeform 242"/>
              <p:cNvSpPr>
                <a:spLocks noChangeAspect="1"/>
              </p:cNvSpPr>
              <p:nvPr/>
            </p:nvSpPr>
            <p:spPr bwMode="auto">
              <a:xfrm>
                <a:off x="2276" y="1905"/>
                <a:ext cx="630" cy="572"/>
              </a:xfrm>
              <a:custGeom>
                <a:avLst/>
                <a:gdLst>
                  <a:gd name="T0" fmla="*/ 1 w 999"/>
                  <a:gd name="T1" fmla="*/ 1 h 888"/>
                  <a:gd name="T2" fmla="*/ 1 w 999"/>
                  <a:gd name="T3" fmla="*/ 1 h 888"/>
                  <a:gd name="T4" fmla="*/ 1 w 999"/>
                  <a:gd name="T5" fmla="*/ 1 h 888"/>
                  <a:gd name="T6" fmla="*/ 1 w 999"/>
                  <a:gd name="T7" fmla="*/ 1 h 888"/>
                  <a:gd name="T8" fmla="*/ 0 w 999"/>
                  <a:gd name="T9" fmla="*/ 1 h 888"/>
                  <a:gd name="T10" fmla="*/ 1 w 999"/>
                  <a:gd name="T11" fmla="*/ 1 h 888"/>
                  <a:gd name="T12" fmla="*/ 1 w 999"/>
                  <a:gd name="T13" fmla="*/ 1 h 888"/>
                  <a:gd name="T14" fmla="*/ 1 w 999"/>
                  <a:gd name="T15" fmla="*/ 1 h 888"/>
                  <a:gd name="T16" fmla="*/ 1 w 999"/>
                  <a:gd name="T17" fmla="*/ 0 h 888"/>
                  <a:gd name="T18" fmla="*/ 1 w 999"/>
                  <a:gd name="T19" fmla="*/ 1 h 888"/>
                  <a:gd name="T20" fmla="*/ 1 w 999"/>
                  <a:gd name="T21" fmla="*/ 1 h 888"/>
                  <a:gd name="T22" fmla="*/ 1 w 999"/>
                  <a:gd name="T23" fmla="*/ 1 h 888"/>
                  <a:gd name="T24" fmla="*/ 1 w 999"/>
                  <a:gd name="T25" fmla="*/ 1 h 888"/>
                  <a:gd name="T26" fmla="*/ 1 w 999"/>
                  <a:gd name="T27" fmla="*/ 1 h 888"/>
                  <a:gd name="T28" fmla="*/ 1 w 999"/>
                  <a:gd name="T29" fmla="*/ 1 h 888"/>
                  <a:gd name="T30" fmla="*/ 1 w 999"/>
                  <a:gd name="T31" fmla="*/ 1 h 888"/>
                  <a:gd name="T32" fmla="*/ 1 w 999"/>
                  <a:gd name="T33" fmla="*/ 1 h 888"/>
                  <a:gd name="T34" fmla="*/ 1 w 999"/>
                  <a:gd name="T35" fmla="*/ 1 h 888"/>
                  <a:gd name="T36" fmla="*/ 1 w 999"/>
                  <a:gd name="T37" fmla="*/ 1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99"/>
                  <a:gd name="T58" fmla="*/ 0 h 888"/>
                  <a:gd name="T59" fmla="*/ 999 w 999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99" h="888">
                    <a:moveTo>
                      <a:pt x="595" y="888"/>
                    </a:moveTo>
                    <a:lnTo>
                      <a:pt x="409" y="870"/>
                    </a:lnTo>
                    <a:lnTo>
                      <a:pt x="198" y="849"/>
                    </a:lnTo>
                    <a:lnTo>
                      <a:pt x="96" y="661"/>
                    </a:lnTo>
                    <a:lnTo>
                      <a:pt x="0" y="477"/>
                    </a:lnTo>
                    <a:lnTo>
                      <a:pt x="108" y="291"/>
                    </a:lnTo>
                    <a:lnTo>
                      <a:pt x="199" y="142"/>
                    </a:lnTo>
                    <a:lnTo>
                      <a:pt x="304" y="69"/>
                    </a:lnTo>
                    <a:lnTo>
                      <a:pt x="405" y="0"/>
                    </a:lnTo>
                    <a:lnTo>
                      <a:pt x="603" y="18"/>
                    </a:lnTo>
                    <a:lnTo>
                      <a:pt x="801" y="40"/>
                    </a:lnTo>
                    <a:lnTo>
                      <a:pt x="900" y="223"/>
                    </a:lnTo>
                    <a:lnTo>
                      <a:pt x="999" y="412"/>
                    </a:lnTo>
                    <a:lnTo>
                      <a:pt x="889" y="598"/>
                    </a:lnTo>
                    <a:lnTo>
                      <a:pt x="802" y="742"/>
                    </a:lnTo>
                    <a:lnTo>
                      <a:pt x="709" y="808"/>
                    </a:lnTo>
                    <a:lnTo>
                      <a:pt x="709" y="694"/>
                    </a:lnTo>
                    <a:lnTo>
                      <a:pt x="699" y="366"/>
                    </a:lnTo>
                    <a:lnTo>
                      <a:pt x="429" y="166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70" name="Group 243"/>
            <p:cNvGrpSpPr>
              <a:grpSpLocks noChangeAspect="1"/>
            </p:cNvGrpSpPr>
            <p:nvPr/>
          </p:nvGrpSpPr>
          <p:grpSpPr bwMode="auto">
            <a:xfrm>
              <a:off x="1947863" y="4946280"/>
              <a:ext cx="257175" cy="247978"/>
              <a:chOff x="3440" y="1592"/>
              <a:chExt cx="601" cy="640"/>
            </a:xfrm>
          </p:grpSpPr>
          <p:grpSp>
            <p:nvGrpSpPr>
              <p:cNvPr id="520671" name="Group 244"/>
              <p:cNvGrpSpPr>
                <a:grpSpLocks noChangeAspect="1"/>
              </p:cNvGrpSpPr>
              <p:nvPr/>
            </p:nvGrpSpPr>
            <p:grpSpPr bwMode="auto">
              <a:xfrm>
                <a:off x="3440" y="1592"/>
                <a:ext cx="600" cy="640"/>
                <a:chOff x="2730" y="1779"/>
                <a:chExt cx="600" cy="640"/>
              </a:xfrm>
            </p:grpSpPr>
            <p:grpSp>
              <p:nvGrpSpPr>
                <p:cNvPr id="520672" name="Group 245"/>
                <p:cNvGrpSpPr>
                  <a:grpSpLocks noChangeAspect="1"/>
                </p:cNvGrpSpPr>
                <p:nvPr/>
              </p:nvGrpSpPr>
              <p:grpSpPr bwMode="auto">
                <a:xfrm>
                  <a:off x="2730" y="1779"/>
                  <a:ext cx="600" cy="640"/>
                  <a:chOff x="2580" y="1840"/>
                  <a:chExt cx="600" cy="640"/>
                </a:xfrm>
              </p:grpSpPr>
              <p:pic>
                <p:nvPicPr>
                  <p:cNvPr id="520673" name="Picture 246" descr="立方体_S_青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2580" y="1840"/>
                    <a:ext cx="600" cy="6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74" name="Picture 247" descr="立方体用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2586" y="2016"/>
                    <a:ext cx="440" cy="4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28" name="Freeform 248"/>
                <p:cNvSpPr>
                  <a:spLocks noChangeAspect="1"/>
                </p:cNvSpPr>
                <p:nvPr/>
              </p:nvSpPr>
              <p:spPr bwMode="auto">
                <a:xfrm>
                  <a:off x="2731" y="1782"/>
                  <a:ext cx="598" cy="635"/>
                </a:xfrm>
                <a:custGeom>
                  <a:avLst/>
                  <a:gdLst>
                    <a:gd name="T0" fmla="*/ 0 w 879"/>
                    <a:gd name="T1" fmla="*/ 1 h 934"/>
                    <a:gd name="T2" fmla="*/ 0 w 879"/>
                    <a:gd name="T3" fmla="*/ 1 h 934"/>
                    <a:gd name="T4" fmla="*/ 1 w 879"/>
                    <a:gd name="T5" fmla="*/ 0 h 934"/>
                    <a:gd name="T6" fmla="*/ 1 w 879"/>
                    <a:gd name="T7" fmla="*/ 1 h 934"/>
                    <a:gd name="T8" fmla="*/ 1 w 879"/>
                    <a:gd name="T9" fmla="*/ 1 h 934"/>
                    <a:gd name="T10" fmla="*/ 1 w 879"/>
                    <a:gd name="T11" fmla="*/ 1 h 934"/>
                    <a:gd name="T12" fmla="*/ 0 w 879"/>
                    <a:gd name="T13" fmla="*/ 1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26" name="Freeform 249"/>
              <p:cNvSpPr>
                <a:spLocks noChangeAspect="1"/>
              </p:cNvSpPr>
              <p:nvPr/>
            </p:nvSpPr>
            <p:spPr bwMode="auto">
              <a:xfrm>
                <a:off x="3441" y="1595"/>
                <a:ext cx="590" cy="635"/>
              </a:xfrm>
              <a:custGeom>
                <a:avLst/>
                <a:gdLst>
                  <a:gd name="T0" fmla="*/ 1 w 880"/>
                  <a:gd name="T1" fmla="*/ 1 h 934"/>
                  <a:gd name="T2" fmla="*/ 1 w 880"/>
                  <a:gd name="T3" fmla="*/ 1 h 934"/>
                  <a:gd name="T4" fmla="*/ 1 w 880"/>
                  <a:gd name="T5" fmla="*/ 1 h 934"/>
                  <a:gd name="T6" fmla="*/ 1 w 880"/>
                  <a:gd name="T7" fmla="*/ 1 h 934"/>
                  <a:gd name="T8" fmla="*/ 1 w 880"/>
                  <a:gd name="T9" fmla="*/ 1 h 934"/>
                  <a:gd name="T10" fmla="*/ 0 w 880"/>
                  <a:gd name="T11" fmla="*/ 1 h 934"/>
                  <a:gd name="T12" fmla="*/ 1 w 880"/>
                  <a:gd name="T13" fmla="*/ 1 h 934"/>
                  <a:gd name="T14" fmla="*/ 1 w 880"/>
                  <a:gd name="T15" fmla="*/ 1 h 934"/>
                  <a:gd name="T16" fmla="*/ 1 w 880"/>
                  <a:gd name="T17" fmla="*/ 0 h 934"/>
                  <a:gd name="T18" fmla="*/ 1 w 880"/>
                  <a:gd name="T19" fmla="*/ 1 h 934"/>
                  <a:gd name="T20" fmla="*/ 1 w 880"/>
                  <a:gd name="T21" fmla="*/ 1 h 934"/>
                  <a:gd name="T22" fmla="*/ 1 w 880"/>
                  <a:gd name="T23" fmla="*/ 1 h 934"/>
                  <a:gd name="T24" fmla="*/ 1 w 880"/>
                  <a:gd name="T25" fmla="*/ 1 h 934"/>
                  <a:gd name="T26" fmla="*/ 1 w 880"/>
                  <a:gd name="T27" fmla="*/ 1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77" name="Group 250"/>
            <p:cNvGrpSpPr>
              <a:grpSpLocks noChangeAspect="1"/>
            </p:cNvGrpSpPr>
            <p:nvPr/>
          </p:nvGrpSpPr>
          <p:grpSpPr bwMode="auto">
            <a:xfrm>
              <a:off x="1539875" y="5220059"/>
              <a:ext cx="257175" cy="247978"/>
              <a:chOff x="3440" y="1592"/>
              <a:chExt cx="601" cy="640"/>
            </a:xfrm>
          </p:grpSpPr>
          <p:grpSp>
            <p:nvGrpSpPr>
              <p:cNvPr id="520678" name="Group 251"/>
              <p:cNvGrpSpPr>
                <a:grpSpLocks noChangeAspect="1"/>
              </p:cNvGrpSpPr>
              <p:nvPr/>
            </p:nvGrpSpPr>
            <p:grpSpPr bwMode="auto">
              <a:xfrm>
                <a:off x="3440" y="1592"/>
                <a:ext cx="600" cy="640"/>
                <a:chOff x="2730" y="1779"/>
                <a:chExt cx="600" cy="640"/>
              </a:xfrm>
            </p:grpSpPr>
            <p:grpSp>
              <p:nvGrpSpPr>
                <p:cNvPr id="520679" name="Group 252"/>
                <p:cNvGrpSpPr>
                  <a:grpSpLocks noChangeAspect="1"/>
                </p:cNvGrpSpPr>
                <p:nvPr/>
              </p:nvGrpSpPr>
              <p:grpSpPr bwMode="auto">
                <a:xfrm>
                  <a:off x="2730" y="1779"/>
                  <a:ext cx="600" cy="640"/>
                  <a:chOff x="2580" y="1840"/>
                  <a:chExt cx="600" cy="640"/>
                </a:xfrm>
              </p:grpSpPr>
              <p:pic>
                <p:nvPicPr>
                  <p:cNvPr id="520680" name="Picture 253" descr="立方体_S_青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2580" y="1840"/>
                    <a:ext cx="600" cy="6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81" name="Picture 254" descr="立方体用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2586" y="2016"/>
                    <a:ext cx="440" cy="4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22" name="Freeform 255"/>
                <p:cNvSpPr>
                  <a:spLocks noChangeAspect="1"/>
                </p:cNvSpPr>
                <p:nvPr/>
              </p:nvSpPr>
              <p:spPr bwMode="auto">
                <a:xfrm>
                  <a:off x="2730" y="1781"/>
                  <a:ext cx="605" cy="635"/>
                </a:xfrm>
                <a:custGeom>
                  <a:avLst/>
                  <a:gdLst>
                    <a:gd name="T0" fmla="*/ 0 w 879"/>
                    <a:gd name="T1" fmla="*/ 1 h 934"/>
                    <a:gd name="T2" fmla="*/ 0 w 879"/>
                    <a:gd name="T3" fmla="*/ 1 h 934"/>
                    <a:gd name="T4" fmla="*/ 1 w 879"/>
                    <a:gd name="T5" fmla="*/ 0 h 934"/>
                    <a:gd name="T6" fmla="*/ 1 w 879"/>
                    <a:gd name="T7" fmla="*/ 1 h 934"/>
                    <a:gd name="T8" fmla="*/ 1 w 879"/>
                    <a:gd name="T9" fmla="*/ 1 h 934"/>
                    <a:gd name="T10" fmla="*/ 1 w 879"/>
                    <a:gd name="T11" fmla="*/ 1 h 934"/>
                    <a:gd name="T12" fmla="*/ 0 w 879"/>
                    <a:gd name="T13" fmla="*/ 1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20" name="Freeform 256"/>
              <p:cNvSpPr>
                <a:spLocks noChangeAspect="1"/>
              </p:cNvSpPr>
              <p:nvPr/>
            </p:nvSpPr>
            <p:spPr bwMode="auto">
              <a:xfrm>
                <a:off x="3440" y="1594"/>
                <a:ext cx="602" cy="635"/>
              </a:xfrm>
              <a:custGeom>
                <a:avLst/>
                <a:gdLst>
                  <a:gd name="T0" fmla="*/ 1 w 880"/>
                  <a:gd name="T1" fmla="*/ 1 h 934"/>
                  <a:gd name="T2" fmla="*/ 1 w 880"/>
                  <a:gd name="T3" fmla="*/ 1 h 934"/>
                  <a:gd name="T4" fmla="*/ 1 w 880"/>
                  <a:gd name="T5" fmla="*/ 1 h 934"/>
                  <a:gd name="T6" fmla="*/ 1 w 880"/>
                  <a:gd name="T7" fmla="*/ 1 h 934"/>
                  <a:gd name="T8" fmla="*/ 1 w 880"/>
                  <a:gd name="T9" fmla="*/ 1 h 934"/>
                  <a:gd name="T10" fmla="*/ 0 w 880"/>
                  <a:gd name="T11" fmla="*/ 1 h 934"/>
                  <a:gd name="T12" fmla="*/ 1 w 880"/>
                  <a:gd name="T13" fmla="*/ 1 h 934"/>
                  <a:gd name="T14" fmla="*/ 1 w 880"/>
                  <a:gd name="T15" fmla="*/ 1 h 934"/>
                  <a:gd name="T16" fmla="*/ 1 w 880"/>
                  <a:gd name="T17" fmla="*/ 0 h 934"/>
                  <a:gd name="T18" fmla="*/ 1 w 880"/>
                  <a:gd name="T19" fmla="*/ 1 h 934"/>
                  <a:gd name="T20" fmla="*/ 1 w 880"/>
                  <a:gd name="T21" fmla="*/ 1 h 934"/>
                  <a:gd name="T22" fmla="*/ 1 w 880"/>
                  <a:gd name="T23" fmla="*/ 1 h 934"/>
                  <a:gd name="T24" fmla="*/ 1 w 880"/>
                  <a:gd name="T25" fmla="*/ 1 h 934"/>
                  <a:gd name="T26" fmla="*/ 1 w 880"/>
                  <a:gd name="T27" fmla="*/ 1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84" name="Group 257"/>
            <p:cNvGrpSpPr>
              <a:grpSpLocks noChangeAspect="1"/>
            </p:cNvGrpSpPr>
            <p:nvPr/>
          </p:nvGrpSpPr>
          <p:grpSpPr bwMode="auto">
            <a:xfrm>
              <a:off x="2443163" y="5168457"/>
              <a:ext cx="257175" cy="247978"/>
              <a:chOff x="3440" y="1592"/>
              <a:chExt cx="601" cy="640"/>
            </a:xfrm>
          </p:grpSpPr>
          <p:grpSp>
            <p:nvGrpSpPr>
              <p:cNvPr id="520685" name="Group 258"/>
              <p:cNvGrpSpPr>
                <a:grpSpLocks noChangeAspect="1"/>
              </p:cNvGrpSpPr>
              <p:nvPr/>
            </p:nvGrpSpPr>
            <p:grpSpPr bwMode="auto">
              <a:xfrm>
                <a:off x="3440" y="1592"/>
                <a:ext cx="600" cy="640"/>
                <a:chOff x="2730" y="1779"/>
                <a:chExt cx="600" cy="640"/>
              </a:xfrm>
            </p:grpSpPr>
            <p:grpSp>
              <p:nvGrpSpPr>
                <p:cNvPr id="520686" name="Group 259"/>
                <p:cNvGrpSpPr>
                  <a:grpSpLocks noChangeAspect="1"/>
                </p:cNvGrpSpPr>
                <p:nvPr/>
              </p:nvGrpSpPr>
              <p:grpSpPr bwMode="auto">
                <a:xfrm>
                  <a:off x="2730" y="1779"/>
                  <a:ext cx="600" cy="640"/>
                  <a:chOff x="2580" y="1840"/>
                  <a:chExt cx="600" cy="640"/>
                </a:xfrm>
              </p:grpSpPr>
              <p:pic>
                <p:nvPicPr>
                  <p:cNvPr id="520687" name="Picture 260" descr="立方体_S_青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2580" y="1840"/>
                    <a:ext cx="600" cy="6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88" name="Picture 261" descr="立方体用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2586" y="2016"/>
                    <a:ext cx="440" cy="4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16" name="Freeform 262"/>
                <p:cNvSpPr>
                  <a:spLocks noChangeAspect="1"/>
                </p:cNvSpPr>
                <p:nvPr/>
              </p:nvSpPr>
              <p:spPr bwMode="auto">
                <a:xfrm>
                  <a:off x="2729" y="1784"/>
                  <a:ext cx="602" cy="632"/>
                </a:xfrm>
                <a:custGeom>
                  <a:avLst/>
                  <a:gdLst>
                    <a:gd name="T0" fmla="*/ 0 w 879"/>
                    <a:gd name="T1" fmla="*/ 1 h 934"/>
                    <a:gd name="T2" fmla="*/ 0 w 879"/>
                    <a:gd name="T3" fmla="*/ 1 h 934"/>
                    <a:gd name="T4" fmla="*/ 1 w 879"/>
                    <a:gd name="T5" fmla="*/ 0 h 934"/>
                    <a:gd name="T6" fmla="*/ 1 w 879"/>
                    <a:gd name="T7" fmla="*/ 1 h 934"/>
                    <a:gd name="T8" fmla="*/ 1 w 879"/>
                    <a:gd name="T9" fmla="*/ 1 h 934"/>
                    <a:gd name="T10" fmla="*/ 1 w 879"/>
                    <a:gd name="T11" fmla="*/ 1 h 934"/>
                    <a:gd name="T12" fmla="*/ 0 w 879"/>
                    <a:gd name="T13" fmla="*/ 1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14" name="Freeform 263"/>
              <p:cNvSpPr>
                <a:spLocks noChangeAspect="1"/>
              </p:cNvSpPr>
              <p:nvPr/>
            </p:nvSpPr>
            <p:spPr bwMode="auto">
              <a:xfrm>
                <a:off x="3439" y="1597"/>
                <a:ext cx="602" cy="632"/>
              </a:xfrm>
              <a:custGeom>
                <a:avLst/>
                <a:gdLst>
                  <a:gd name="T0" fmla="*/ 1 w 880"/>
                  <a:gd name="T1" fmla="*/ 1 h 934"/>
                  <a:gd name="T2" fmla="*/ 1 w 880"/>
                  <a:gd name="T3" fmla="*/ 1 h 934"/>
                  <a:gd name="T4" fmla="*/ 1 w 880"/>
                  <a:gd name="T5" fmla="*/ 1 h 934"/>
                  <a:gd name="T6" fmla="*/ 1 w 880"/>
                  <a:gd name="T7" fmla="*/ 1 h 934"/>
                  <a:gd name="T8" fmla="*/ 1 w 880"/>
                  <a:gd name="T9" fmla="*/ 1 h 934"/>
                  <a:gd name="T10" fmla="*/ 0 w 880"/>
                  <a:gd name="T11" fmla="*/ 1 h 934"/>
                  <a:gd name="T12" fmla="*/ 1 w 880"/>
                  <a:gd name="T13" fmla="*/ 1 h 934"/>
                  <a:gd name="T14" fmla="*/ 1 w 880"/>
                  <a:gd name="T15" fmla="*/ 1 h 934"/>
                  <a:gd name="T16" fmla="*/ 1 w 880"/>
                  <a:gd name="T17" fmla="*/ 0 h 934"/>
                  <a:gd name="T18" fmla="*/ 1 w 880"/>
                  <a:gd name="T19" fmla="*/ 1 h 934"/>
                  <a:gd name="T20" fmla="*/ 1 w 880"/>
                  <a:gd name="T21" fmla="*/ 1 h 934"/>
                  <a:gd name="T22" fmla="*/ 1 w 880"/>
                  <a:gd name="T23" fmla="*/ 1 h 934"/>
                  <a:gd name="T24" fmla="*/ 1 w 880"/>
                  <a:gd name="T25" fmla="*/ 1 h 934"/>
                  <a:gd name="T26" fmla="*/ 1 w 880"/>
                  <a:gd name="T27" fmla="*/ 1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05" name="Text Box 93"/>
            <p:cNvSpPr txBox="1">
              <a:spLocks noChangeArrowheads="1"/>
            </p:cNvSpPr>
            <p:nvPr/>
          </p:nvSpPr>
          <p:spPr bwMode="auto">
            <a:xfrm>
              <a:off x="2728282" y="4867323"/>
              <a:ext cx="380980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LB</a:t>
              </a:r>
            </a:p>
          </p:txBody>
        </p:sp>
        <p:grpSp>
          <p:nvGrpSpPr>
            <p:cNvPr id="520692" name="Group 265"/>
            <p:cNvGrpSpPr>
              <a:grpSpLocks noChangeAspect="1"/>
            </p:cNvGrpSpPr>
            <p:nvPr/>
          </p:nvGrpSpPr>
          <p:grpSpPr bwMode="auto">
            <a:xfrm>
              <a:off x="1376363" y="4888944"/>
              <a:ext cx="263525" cy="213576"/>
              <a:chOff x="2266" y="1904"/>
              <a:chExt cx="641" cy="572"/>
            </a:xfrm>
          </p:grpSpPr>
          <p:grpSp>
            <p:nvGrpSpPr>
              <p:cNvPr id="520693" name="Group 266"/>
              <p:cNvGrpSpPr>
                <a:grpSpLocks noChangeAspect="1"/>
              </p:cNvGrpSpPr>
              <p:nvPr/>
            </p:nvGrpSpPr>
            <p:grpSpPr bwMode="auto">
              <a:xfrm>
                <a:off x="2266" y="1905"/>
                <a:ext cx="641" cy="571"/>
                <a:chOff x="2696" y="1874"/>
                <a:chExt cx="641" cy="571"/>
              </a:xfrm>
            </p:grpSpPr>
            <p:grpSp>
              <p:nvGrpSpPr>
                <p:cNvPr id="520694" name="Group 267"/>
                <p:cNvGrpSpPr>
                  <a:grpSpLocks noChangeAspect="1"/>
                </p:cNvGrpSpPr>
                <p:nvPr/>
              </p:nvGrpSpPr>
              <p:grpSpPr bwMode="auto">
                <a:xfrm>
                  <a:off x="2696" y="1875"/>
                  <a:ext cx="640" cy="568"/>
                  <a:chOff x="2560" y="1876"/>
                  <a:chExt cx="640" cy="568"/>
                </a:xfrm>
              </p:grpSpPr>
              <p:pic>
                <p:nvPicPr>
                  <p:cNvPr id="520695" name="Picture 268" descr="六角柱_S_青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2560" y="1876"/>
                    <a:ext cx="640" cy="5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96" name="Picture 269" descr="六角柱用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2626" y="2038"/>
                    <a:ext cx="394" cy="3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10" name="Freeform 270"/>
                <p:cNvSpPr>
                  <a:spLocks noChangeAspect="1"/>
                </p:cNvSpPr>
                <p:nvPr/>
              </p:nvSpPr>
              <p:spPr bwMode="auto">
                <a:xfrm>
                  <a:off x="2698" y="1874"/>
                  <a:ext cx="638" cy="572"/>
                </a:xfrm>
                <a:custGeom>
                  <a:avLst/>
                  <a:gdLst>
                    <a:gd name="T0" fmla="*/ 1 w 999"/>
                    <a:gd name="T1" fmla="*/ 1 h 888"/>
                    <a:gd name="T2" fmla="*/ 0 w 999"/>
                    <a:gd name="T3" fmla="*/ 1 h 888"/>
                    <a:gd name="T4" fmla="*/ 1 w 999"/>
                    <a:gd name="T5" fmla="*/ 1 h 888"/>
                    <a:gd name="T6" fmla="*/ 1 w 999"/>
                    <a:gd name="T7" fmla="*/ 0 h 888"/>
                    <a:gd name="T8" fmla="*/ 1 w 999"/>
                    <a:gd name="T9" fmla="*/ 1 h 888"/>
                    <a:gd name="T10" fmla="*/ 1 w 999"/>
                    <a:gd name="T11" fmla="*/ 1 h 888"/>
                    <a:gd name="T12" fmla="*/ 1 w 999"/>
                    <a:gd name="T13" fmla="*/ 1 h 888"/>
                    <a:gd name="T14" fmla="*/ 1 w 999"/>
                    <a:gd name="T15" fmla="*/ 1 h 888"/>
                    <a:gd name="T16" fmla="*/ 1 w 999"/>
                    <a:gd name="T17" fmla="*/ 1 h 8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9"/>
                    <a:gd name="T28" fmla="*/ 0 h 888"/>
                    <a:gd name="T29" fmla="*/ 999 w 999"/>
                    <a:gd name="T30" fmla="*/ 888 h 88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9" h="888">
                      <a:moveTo>
                        <a:pt x="198" y="849"/>
                      </a:moveTo>
                      <a:lnTo>
                        <a:pt x="0" y="477"/>
                      </a:lnTo>
                      <a:lnTo>
                        <a:pt x="199" y="142"/>
                      </a:lnTo>
                      <a:lnTo>
                        <a:pt x="405" y="0"/>
                      </a:lnTo>
                      <a:lnTo>
                        <a:pt x="801" y="40"/>
                      </a:lnTo>
                      <a:lnTo>
                        <a:pt x="999" y="412"/>
                      </a:lnTo>
                      <a:lnTo>
                        <a:pt x="802" y="742"/>
                      </a:lnTo>
                      <a:lnTo>
                        <a:pt x="595" y="888"/>
                      </a:lnTo>
                      <a:lnTo>
                        <a:pt x="198" y="849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08" name="Freeform 271"/>
              <p:cNvSpPr>
                <a:spLocks noChangeAspect="1"/>
              </p:cNvSpPr>
              <p:nvPr/>
            </p:nvSpPr>
            <p:spPr bwMode="auto">
              <a:xfrm>
                <a:off x="2256" y="1905"/>
                <a:ext cx="650" cy="572"/>
              </a:xfrm>
              <a:custGeom>
                <a:avLst/>
                <a:gdLst>
                  <a:gd name="T0" fmla="*/ 1 w 999"/>
                  <a:gd name="T1" fmla="*/ 1 h 888"/>
                  <a:gd name="T2" fmla="*/ 1 w 999"/>
                  <a:gd name="T3" fmla="*/ 1 h 888"/>
                  <a:gd name="T4" fmla="*/ 1 w 999"/>
                  <a:gd name="T5" fmla="*/ 1 h 888"/>
                  <a:gd name="T6" fmla="*/ 1 w 999"/>
                  <a:gd name="T7" fmla="*/ 1 h 888"/>
                  <a:gd name="T8" fmla="*/ 0 w 999"/>
                  <a:gd name="T9" fmla="*/ 1 h 888"/>
                  <a:gd name="T10" fmla="*/ 1 w 999"/>
                  <a:gd name="T11" fmla="*/ 1 h 888"/>
                  <a:gd name="T12" fmla="*/ 1 w 999"/>
                  <a:gd name="T13" fmla="*/ 1 h 888"/>
                  <a:gd name="T14" fmla="*/ 1 w 999"/>
                  <a:gd name="T15" fmla="*/ 1 h 888"/>
                  <a:gd name="T16" fmla="*/ 1 w 999"/>
                  <a:gd name="T17" fmla="*/ 0 h 888"/>
                  <a:gd name="T18" fmla="*/ 1 w 999"/>
                  <a:gd name="T19" fmla="*/ 1 h 888"/>
                  <a:gd name="T20" fmla="*/ 1 w 999"/>
                  <a:gd name="T21" fmla="*/ 1 h 888"/>
                  <a:gd name="T22" fmla="*/ 1 w 999"/>
                  <a:gd name="T23" fmla="*/ 1 h 888"/>
                  <a:gd name="T24" fmla="*/ 1 w 999"/>
                  <a:gd name="T25" fmla="*/ 1 h 888"/>
                  <a:gd name="T26" fmla="*/ 1 w 999"/>
                  <a:gd name="T27" fmla="*/ 1 h 888"/>
                  <a:gd name="T28" fmla="*/ 1 w 999"/>
                  <a:gd name="T29" fmla="*/ 1 h 888"/>
                  <a:gd name="T30" fmla="*/ 1 w 999"/>
                  <a:gd name="T31" fmla="*/ 1 h 888"/>
                  <a:gd name="T32" fmla="*/ 1 w 999"/>
                  <a:gd name="T33" fmla="*/ 1 h 888"/>
                  <a:gd name="T34" fmla="*/ 1 w 999"/>
                  <a:gd name="T35" fmla="*/ 1 h 888"/>
                  <a:gd name="T36" fmla="*/ 1 w 999"/>
                  <a:gd name="T37" fmla="*/ 1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99"/>
                  <a:gd name="T58" fmla="*/ 0 h 888"/>
                  <a:gd name="T59" fmla="*/ 999 w 999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99" h="888">
                    <a:moveTo>
                      <a:pt x="595" y="888"/>
                    </a:moveTo>
                    <a:lnTo>
                      <a:pt x="409" y="870"/>
                    </a:lnTo>
                    <a:lnTo>
                      <a:pt x="198" y="849"/>
                    </a:lnTo>
                    <a:lnTo>
                      <a:pt x="96" y="661"/>
                    </a:lnTo>
                    <a:lnTo>
                      <a:pt x="0" y="477"/>
                    </a:lnTo>
                    <a:lnTo>
                      <a:pt x="108" y="291"/>
                    </a:lnTo>
                    <a:lnTo>
                      <a:pt x="199" y="142"/>
                    </a:lnTo>
                    <a:lnTo>
                      <a:pt x="304" y="69"/>
                    </a:lnTo>
                    <a:lnTo>
                      <a:pt x="405" y="0"/>
                    </a:lnTo>
                    <a:lnTo>
                      <a:pt x="603" y="18"/>
                    </a:lnTo>
                    <a:lnTo>
                      <a:pt x="801" y="40"/>
                    </a:lnTo>
                    <a:lnTo>
                      <a:pt x="900" y="223"/>
                    </a:lnTo>
                    <a:lnTo>
                      <a:pt x="999" y="412"/>
                    </a:lnTo>
                    <a:lnTo>
                      <a:pt x="889" y="598"/>
                    </a:lnTo>
                    <a:lnTo>
                      <a:pt x="802" y="742"/>
                    </a:lnTo>
                    <a:lnTo>
                      <a:pt x="709" y="808"/>
                    </a:lnTo>
                    <a:lnTo>
                      <a:pt x="709" y="694"/>
                    </a:lnTo>
                    <a:lnTo>
                      <a:pt x="699" y="366"/>
                    </a:lnTo>
                    <a:lnTo>
                      <a:pt x="429" y="166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9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AutoShape 71"/>
          <p:cNvSpPr>
            <a:spLocks noChangeArrowheads="1"/>
          </p:cNvSpPr>
          <p:nvPr/>
        </p:nvSpPr>
        <p:spPr bwMode="auto">
          <a:xfrm>
            <a:off x="5060954" y="3700464"/>
            <a:ext cx="2809875" cy="2011363"/>
          </a:xfrm>
          <a:prstGeom prst="triangle">
            <a:avLst>
              <a:gd name="adj" fmla="val 50042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grpSp>
        <p:nvGrpSpPr>
          <p:cNvPr id="659459" name="Group 3"/>
          <p:cNvGrpSpPr>
            <a:grpSpLocks/>
          </p:cNvGrpSpPr>
          <p:nvPr/>
        </p:nvGrpSpPr>
        <p:grpSpPr bwMode="auto">
          <a:xfrm>
            <a:off x="4481517" y="5087939"/>
            <a:ext cx="3538537" cy="1439863"/>
            <a:chOff x="3175" y="2693"/>
            <a:chExt cx="2229" cy="907"/>
          </a:xfrm>
        </p:grpSpPr>
        <p:sp>
          <p:nvSpPr>
            <p:cNvPr id="626692" name="AutoShape 4"/>
            <p:cNvSpPr>
              <a:spLocks noChangeArrowheads="1"/>
            </p:cNvSpPr>
            <p:nvPr/>
          </p:nvSpPr>
          <p:spPr bwMode="auto">
            <a:xfrm>
              <a:off x="3175" y="2886"/>
              <a:ext cx="2229" cy="422"/>
            </a:xfrm>
            <a:prstGeom prst="parallelogram">
              <a:avLst>
                <a:gd name="adj" fmla="val 136305"/>
              </a:avLst>
            </a:prstGeom>
            <a:gradFill rotWithShape="1">
              <a:gsLst>
                <a:gs pos="0">
                  <a:srgbClr val="FFFF99">
                    <a:alpha val="80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626693" name="Line 5"/>
            <p:cNvSpPr>
              <a:spLocks noChangeShapeType="1"/>
            </p:cNvSpPr>
            <p:nvPr/>
          </p:nvSpPr>
          <p:spPr bwMode="auto">
            <a:xfrm>
              <a:off x="3904" y="3214"/>
              <a:ext cx="4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694" name="Line 6"/>
            <p:cNvSpPr>
              <a:spLocks noChangeShapeType="1"/>
            </p:cNvSpPr>
            <p:nvPr/>
          </p:nvSpPr>
          <p:spPr bwMode="auto">
            <a:xfrm flipV="1">
              <a:off x="3493" y="2804"/>
              <a:ext cx="743" cy="5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695" name="Line 7"/>
            <p:cNvSpPr>
              <a:spLocks noChangeShapeType="1"/>
            </p:cNvSpPr>
            <p:nvPr/>
          </p:nvSpPr>
          <p:spPr bwMode="auto">
            <a:xfrm flipH="1">
              <a:off x="4189" y="2991"/>
              <a:ext cx="378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696" name="Line 8"/>
            <p:cNvSpPr>
              <a:spLocks noChangeShapeType="1"/>
            </p:cNvSpPr>
            <p:nvPr/>
          </p:nvSpPr>
          <p:spPr bwMode="auto">
            <a:xfrm flipH="1" flipV="1">
              <a:off x="4113" y="3003"/>
              <a:ext cx="307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697" name="Line 9"/>
            <p:cNvSpPr>
              <a:spLocks noChangeShapeType="1"/>
            </p:cNvSpPr>
            <p:nvPr/>
          </p:nvSpPr>
          <p:spPr bwMode="auto">
            <a:xfrm flipV="1">
              <a:off x="3753" y="3015"/>
              <a:ext cx="10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466" name="Picture 2447" descr="r120a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4" y="2693"/>
              <a:ext cx="51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699" name="Line 11"/>
            <p:cNvSpPr>
              <a:spLocks noChangeShapeType="1"/>
            </p:cNvSpPr>
            <p:nvPr/>
          </p:nvSpPr>
          <p:spPr bwMode="auto">
            <a:xfrm flipV="1">
              <a:off x="4556" y="2853"/>
              <a:ext cx="492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468" name="Picture 2447" descr="r120a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7" y="2706"/>
              <a:ext cx="51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69" name="Picture 13" descr="it_0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3355"/>
              <a:ext cx="2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70" name="Picture 14" descr="IMG_0001_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8" y="2706"/>
              <a:ext cx="72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71" name="Picture 15" descr="IMG_0001_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1" y="2895"/>
              <a:ext cx="72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72" name="Picture 16" descr="IMG_0001_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3" y="2701"/>
              <a:ext cx="72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73" name="Picture 17" descr="IMG_0001_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76" y="2890"/>
              <a:ext cx="72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6706" name="Text Box 18"/>
          <p:cNvSpPr txBox="1">
            <a:spLocks noChangeArrowheads="1"/>
          </p:cNvSpPr>
          <p:nvPr/>
        </p:nvSpPr>
        <p:spPr bwMode="auto">
          <a:xfrm>
            <a:off x="554042" y="765175"/>
            <a:ext cx="2849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</a:t>
            </a:r>
            <a:r>
              <a:rPr lang="ru-RU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Существующая сеть</a:t>
            </a:r>
            <a:r>
              <a:rPr lang="en-US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altLang="ja-JP" sz="2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6711" name="Text Box 23"/>
          <p:cNvSpPr txBox="1">
            <a:spLocks noChangeArrowheads="1"/>
          </p:cNvSpPr>
          <p:nvPr/>
        </p:nvSpPr>
        <p:spPr bwMode="auto">
          <a:xfrm>
            <a:off x="5319713" y="6077905"/>
            <a:ext cx="2190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400" dirty="0"/>
              <a:t>P-Flow </a:t>
            </a:r>
            <a:r>
              <a:rPr lang="ru-RU" altLang="ja-JP" sz="1400" dirty="0" smtClean="0"/>
              <a:t>физическая сеть</a:t>
            </a:r>
            <a:endParaRPr lang="en-US" altLang="ja-JP" sz="1400" dirty="0"/>
          </a:p>
        </p:txBody>
      </p:sp>
      <p:sp>
        <p:nvSpPr>
          <p:cNvPr id="626712" name="AutoShape 24"/>
          <p:cNvSpPr>
            <a:spLocks noChangeArrowheads="1"/>
          </p:cNvSpPr>
          <p:nvPr/>
        </p:nvSpPr>
        <p:spPr bwMode="auto">
          <a:xfrm>
            <a:off x="4719639" y="3417888"/>
            <a:ext cx="3328987" cy="669925"/>
          </a:xfrm>
          <a:prstGeom prst="parallelogram">
            <a:avLst>
              <a:gd name="adj" fmla="val 124230"/>
            </a:avLst>
          </a:prstGeom>
          <a:gradFill rotWithShape="1">
            <a:gsLst>
              <a:gs pos="0">
                <a:schemeClr val="bg1"/>
              </a:gs>
              <a:gs pos="100000">
                <a:srgbClr val="CCFF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659477" name="図 290" descr="PFC_14_256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0538" y="3556002"/>
            <a:ext cx="4238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78" name="図 290" descr="PFC_14_256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3400" y="3570289"/>
            <a:ext cx="3635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79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6350" y="3016252"/>
            <a:ext cx="3190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16" name="Line 28"/>
          <p:cNvSpPr>
            <a:spLocks noChangeShapeType="1"/>
          </p:cNvSpPr>
          <p:nvPr/>
        </p:nvSpPr>
        <p:spPr bwMode="auto">
          <a:xfrm flipV="1">
            <a:off x="5097463" y="3741737"/>
            <a:ext cx="646112" cy="45085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17" name="Line 29"/>
          <p:cNvSpPr>
            <a:spLocks noChangeShapeType="1"/>
          </p:cNvSpPr>
          <p:nvPr/>
        </p:nvSpPr>
        <p:spPr bwMode="auto">
          <a:xfrm flipV="1">
            <a:off x="5824538" y="3240089"/>
            <a:ext cx="590550" cy="411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18" name="Line 30"/>
          <p:cNvSpPr>
            <a:spLocks noChangeShapeType="1"/>
          </p:cNvSpPr>
          <p:nvPr/>
        </p:nvSpPr>
        <p:spPr bwMode="auto">
          <a:xfrm>
            <a:off x="6616703" y="3716339"/>
            <a:ext cx="32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pic>
        <p:nvPicPr>
          <p:cNvPr id="65948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1738" y="3584576"/>
            <a:ext cx="3603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84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4767" y="3008315"/>
            <a:ext cx="3190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21" name="Line 33"/>
          <p:cNvSpPr>
            <a:spLocks noChangeShapeType="1"/>
          </p:cNvSpPr>
          <p:nvPr/>
        </p:nvSpPr>
        <p:spPr bwMode="auto">
          <a:xfrm flipV="1">
            <a:off x="7138988" y="3251201"/>
            <a:ext cx="603250" cy="461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22" name="Line 34"/>
          <p:cNvSpPr>
            <a:spLocks noChangeShapeType="1"/>
          </p:cNvSpPr>
          <p:nvPr/>
        </p:nvSpPr>
        <p:spPr bwMode="auto">
          <a:xfrm>
            <a:off x="5900742" y="3713163"/>
            <a:ext cx="4333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pic>
        <p:nvPicPr>
          <p:cNvPr id="659487" name="図 534" descr="PFC_blue_256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40304" y="4113215"/>
            <a:ext cx="252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24" name="Text Box 36"/>
          <p:cNvSpPr txBox="1">
            <a:spLocks noChangeArrowheads="1"/>
          </p:cNvSpPr>
          <p:nvPr/>
        </p:nvSpPr>
        <p:spPr bwMode="auto">
          <a:xfrm>
            <a:off x="5365800" y="3814619"/>
            <a:ext cx="2806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ja-JP" sz="1100" dirty="0" smtClean="0">
                <a:latin typeface="+mn-lt"/>
              </a:rPr>
              <a:t>Виртуальная пользовательская сеть</a:t>
            </a:r>
            <a:r>
              <a:rPr lang="en-US" altLang="ja-JP" sz="1100" dirty="0" smtClean="0">
                <a:latin typeface="+mn-lt"/>
              </a:rPr>
              <a:t> </a:t>
            </a:r>
            <a:r>
              <a:rPr lang="en-US" altLang="ja-JP" sz="1100" dirty="0">
                <a:latin typeface="+mn-lt"/>
              </a:rPr>
              <a:t>(VTN)</a:t>
            </a:r>
          </a:p>
        </p:txBody>
      </p:sp>
      <p:sp>
        <p:nvSpPr>
          <p:cNvPr id="626725" name="AutoShape 37"/>
          <p:cNvSpPr>
            <a:spLocks noChangeArrowheads="1"/>
          </p:cNvSpPr>
          <p:nvPr/>
        </p:nvSpPr>
        <p:spPr bwMode="auto">
          <a:xfrm>
            <a:off x="7437438" y="5664202"/>
            <a:ext cx="330200" cy="230188"/>
          </a:xfrm>
          <a:prstGeom prst="leftArrow">
            <a:avLst>
              <a:gd name="adj1" fmla="val 50000"/>
              <a:gd name="adj2" fmla="val 3586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626726" name="Line 38"/>
          <p:cNvSpPr>
            <a:spLocks noChangeShapeType="1"/>
          </p:cNvSpPr>
          <p:nvPr/>
        </p:nvSpPr>
        <p:spPr bwMode="auto">
          <a:xfrm flipV="1">
            <a:off x="6864354" y="5881690"/>
            <a:ext cx="1414463" cy="98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27" name="Line 39"/>
          <p:cNvSpPr>
            <a:spLocks noChangeShapeType="1"/>
          </p:cNvSpPr>
          <p:nvPr/>
        </p:nvSpPr>
        <p:spPr bwMode="auto">
          <a:xfrm>
            <a:off x="7424742" y="5553077"/>
            <a:ext cx="695325" cy="2079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28" name="Line 40"/>
          <p:cNvSpPr>
            <a:spLocks noChangeShapeType="1"/>
          </p:cNvSpPr>
          <p:nvPr/>
        </p:nvSpPr>
        <p:spPr bwMode="auto">
          <a:xfrm flipH="1">
            <a:off x="5851529" y="4849815"/>
            <a:ext cx="2182813" cy="5969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29" name="Line 41"/>
          <p:cNvSpPr>
            <a:spLocks noChangeShapeType="1"/>
          </p:cNvSpPr>
          <p:nvPr/>
        </p:nvSpPr>
        <p:spPr bwMode="auto">
          <a:xfrm flipH="1">
            <a:off x="5397500" y="4872041"/>
            <a:ext cx="2705100" cy="9731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30" name="Line 42"/>
          <p:cNvSpPr>
            <a:spLocks noChangeShapeType="1"/>
          </p:cNvSpPr>
          <p:nvPr/>
        </p:nvSpPr>
        <p:spPr bwMode="auto">
          <a:xfrm flipH="1">
            <a:off x="6967542" y="4845051"/>
            <a:ext cx="1241425" cy="717551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31" name="Line 43"/>
          <p:cNvSpPr>
            <a:spLocks noChangeShapeType="1"/>
          </p:cNvSpPr>
          <p:nvPr/>
        </p:nvSpPr>
        <p:spPr bwMode="auto">
          <a:xfrm flipH="1">
            <a:off x="6723063" y="4881565"/>
            <a:ext cx="1509712" cy="10334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32" name="Line 44"/>
          <p:cNvSpPr>
            <a:spLocks noChangeShapeType="1"/>
          </p:cNvSpPr>
          <p:nvPr/>
        </p:nvSpPr>
        <p:spPr bwMode="auto">
          <a:xfrm>
            <a:off x="8280400" y="4905375"/>
            <a:ext cx="50800" cy="825500"/>
          </a:xfrm>
          <a:prstGeom prst="line">
            <a:avLst/>
          </a:prstGeom>
          <a:noFill/>
          <a:ln w="28575">
            <a:solidFill>
              <a:srgbClr val="3333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33" name="Rectangle 45"/>
          <p:cNvSpPr>
            <a:spLocks noChangeArrowheads="1"/>
          </p:cNvSpPr>
          <p:nvPr/>
        </p:nvSpPr>
        <p:spPr bwMode="auto">
          <a:xfrm>
            <a:off x="4725988" y="1258889"/>
            <a:ext cx="4208462" cy="14017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626734" name="Text Box 46"/>
          <p:cNvSpPr txBox="1">
            <a:spLocks noChangeArrowheads="1"/>
          </p:cNvSpPr>
          <p:nvPr/>
        </p:nvSpPr>
        <p:spPr bwMode="auto">
          <a:xfrm>
            <a:off x="4711701" y="1281116"/>
            <a:ext cx="2626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400" u="sng" dirty="0" smtClean="0"/>
              <a:t>Конфигурирование </a:t>
            </a:r>
            <a:r>
              <a:rPr lang="en-US" altLang="ja-JP" sz="1400" u="sng" dirty="0" smtClean="0"/>
              <a:t>SDN </a:t>
            </a:r>
            <a:r>
              <a:rPr lang="ru-RU" altLang="ja-JP" sz="1400" u="sng" dirty="0" smtClean="0"/>
              <a:t>сети</a:t>
            </a:r>
            <a:endParaRPr lang="en-US" altLang="ja-JP" sz="1400" u="sng" dirty="0"/>
          </a:p>
        </p:txBody>
      </p:sp>
      <p:sp>
        <p:nvSpPr>
          <p:cNvPr id="626735" name="Text Box 47"/>
          <p:cNvSpPr txBox="1">
            <a:spLocks noChangeArrowheads="1"/>
          </p:cNvSpPr>
          <p:nvPr/>
        </p:nvSpPr>
        <p:spPr bwMode="auto">
          <a:xfrm>
            <a:off x="4868867" y="1586919"/>
            <a:ext cx="39401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Пользователь задаёт только логические соединения сети и прописывает их в контроллере. Контроллер генерирует таблицу потоков, которая реализует заданную конфигурацию виртуальной логической сети, и автоматически разворачивает её в физической сети</a:t>
            </a:r>
            <a:r>
              <a:rPr lang="en-US" altLang="ja-JP" sz="1000" dirty="0" smtClean="0">
                <a:solidFill>
                  <a:schemeClr val="accent2"/>
                </a:solidFill>
              </a:rPr>
              <a:t>.</a:t>
            </a:r>
            <a:endParaRPr lang="en-US" altLang="ja-JP" sz="1000" dirty="0">
              <a:solidFill>
                <a:schemeClr val="accent2"/>
              </a:solidFill>
            </a:endParaRPr>
          </a:p>
        </p:txBody>
      </p:sp>
      <p:pic>
        <p:nvPicPr>
          <p:cNvPr id="659500" name="Picture 31" descr="j019538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24863" y="3484564"/>
            <a:ext cx="6016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37" name="AutoShape 49"/>
          <p:cNvSpPr>
            <a:spLocks noChangeArrowheads="1"/>
          </p:cNvSpPr>
          <p:nvPr/>
        </p:nvSpPr>
        <p:spPr bwMode="auto">
          <a:xfrm rot="1930394">
            <a:off x="7777163" y="4037015"/>
            <a:ext cx="406400" cy="266700"/>
          </a:xfrm>
          <a:prstGeom prst="rightArrow">
            <a:avLst>
              <a:gd name="adj1" fmla="val 50000"/>
              <a:gd name="adj2" fmla="val 380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grpSp>
        <p:nvGrpSpPr>
          <p:cNvPr id="659502" name="Group 18"/>
          <p:cNvGrpSpPr>
            <a:grpSpLocks noChangeAspect="1"/>
          </p:cNvGrpSpPr>
          <p:nvPr/>
        </p:nvGrpSpPr>
        <p:grpSpPr bwMode="auto">
          <a:xfrm>
            <a:off x="7981950" y="4198940"/>
            <a:ext cx="819150" cy="701675"/>
            <a:chOff x="3060" y="1877"/>
            <a:chExt cx="761" cy="712"/>
          </a:xfrm>
        </p:grpSpPr>
        <p:grpSp>
          <p:nvGrpSpPr>
            <p:cNvPr id="659503" name="Group 19"/>
            <p:cNvGrpSpPr>
              <a:grpSpLocks noChangeAspect="1"/>
            </p:cNvGrpSpPr>
            <p:nvPr/>
          </p:nvGrpSpPr>
          <p:grpSpPr bwMode="auto">
            <a:xfrm>
              <a:off x="3060" y="1877"/>
              <a:ext cx="761" cy="712"/>
              <a:chOff x="2946" y="1800"/>
              <a:chExt cx="761" cy="712"/>
            </a:xfrm>
          </p:grpSpPr>
          <p:grpSp>
            <p:nvGrpSpPr>
              <p:cNvPr id="659504" name="Group 20"/>
              <p:cNvGrpSpPr>
                <a:grpSpLocks noChangeAspect="1"/>
              </p:cNvGrpSpPr>
              <p:nvPr/>
            </p:nvGrpSpPr>
            <p:grpSpPr bwMode="auto">
              <a:xfrm>
                <a:off x="2947" y="1800"/>
                <a:ext cx="760" cy="712"/>
                <a:chOff x="2500" y="1804"/>
                <a:chExt cx="760" cy="712"/>
              </a:xfrm>
            </p:grpSpPr>
            <p:pic>
              <p:nvPicPr>
                <p:cNvPr id="659505" name="Picture 21" descr="四角錐_S_緑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500" y="1804"/>
                  <a:ext cx="760" cy="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9506" name="Picture 22" descr="四角錐用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639" y="2117"/>
                  <a:ext cx="374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26743" name="Freeform 23"/>
              <p:cNvSpPr>
                <a:spLocks noChangeAspect="1"/>
              </p:cNvSpPr>
              <p:nvPr/>
            </p:nvSpPr>
            <p:spPr bwMode="auto">
              <a:xfrm>
                <a:off x="2946" y="1802"/>
                <a:ext cx="760" cy="709"/>
              </a:xfrm>
              <a:custGeom>
                <a:avLst/>
                <a:gdLst>
                  <a:gd name="T0" fmla="*/ 100 w 993"/>
                  <a:gd name="T1" fmla="*/ 0 h 926"/>
                  <a:gd name="T2" fmla="*/ 0 w 993"/>
                  <a:gd name="T3" fmla="*/ 172 h 926"/>
                  <a:gd name="T4" fmla="*/ 145 w 993"/>
                  <a:gd name="T5" fmla="*/ 187 h 926"/>
                  <a:gd name="T6" fmla="*/ 200 w 993"/>
                  <a:gd name="T7" fmla="*/ 149 h 926"/>
                  <a:gd name="T8" fmla="*/ 100 w 993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926"/>
                  <a:gd name="T17" fmla="*/ 993 w 993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926">
                    <a:moveTo>
                      <a:pt x="498" y="0"/>
                    </a:moveTo>
                    <a:lnTo>
                      <a:pt x="0" y="854"/>
                    </a:lnTo>
                    <a:lnTo>
                      <a:pt x="721" y="926"/>
                    </a:lnTo>
                    <a:lnTo>
                      <a:pt x="993" y="735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 dirty="0">
                  <a:latin typeface="+mn-lt"/>
                </a:endParaRPr>
              </a:p>
            </p:txBody>
          </p:sp>
        </p:grpSp>
        <p:sp>
          <p:nvSpPr>
            <p:cNvPr id="626744" name="Freeform 24"/>
            <p:cNvSpPr>
              <a:spLocks noChangeAspect="1"/>
            </p:cNvSpPr>
            <p:nvPr/>
          </p:nvSpPr>
          <p:spPr bwMode="auto">
            <a:xfrm>
              <a:off x="3060" y="1879"/>
              <a:ext cx="760" cy="709"/>
            </a:xfrm>
            <a:custGeom>
              <a:avLst/>
              <a:gdLst>
                <a:gd name="T0" fmla="*/ 126 w 993"/>
                <a:gd name="T1" fmla="*/ 108 h 926"/>
                <a:gd name="T2" fmla="*/ 100 w 993"/>
                <a:gd name="T3" fmla="*/ 0 h 926"/>
                <a:gd name="T4" fmla="*/ 41 w 993"/>
                <a:gd name="T5" fmla="*/ 101 h 926"/>
                <a:gd name="T6" fmla="*/ 0 w 993"/>
                <a:gd name="T7" fmla="*/ 172 h 926"/>
                <a:gd name="T8" fmla="*/ 73 w 993"/>
                <a:gd name="T9" fmla="*/ 179 h 926"/>
                <a:gd name="T10" fmla="*/ 145 w 993"/>
                <a:gd name="T11" fmla="*/ 187 h 926"/>
                <a:gd name="T12" fmla="*/ 174 w 993"/>
                <a:gd name="T13" fmla="*/ 166 h 926"/>
                <a:gd name="T14" fmla="*/ 200 w 993"/>
                <a:gd name="T15" fmla="*/ 149 h 926"/>
                <a:gd name="T16" fmla="*/ 158 w 993"/>
                <a:gd name="T17" fmla="*/ 86 h 9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3"/>
                <a:gd name="T28" fmla="*/ 0 h 926"/>
                <a:gd name="T29" fmla="*/ 993 w 993"/>
                <a:gd name="T30" fmla="*/ 926 h 9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3" h="926">
                  <a:moveTo>
                    <a:pt x="626" y="534"/>
                  </a:moveTo>
                  <a:lnTo>
                    <a:pt x="498" y="0"/>
                  </a:lnTo>
                  <a:lnTo>
                    <a:pt x="206" y="497"/>
                  </a:lnTo>
                  <a:lnTo>
                    <a:pt x="0" y="854"/>
                  </a:lnTo>
                  <a:lnTo>
                    <a:pt x="365" y="891"/>
                  </a:lnTo>
                  <a:lnTo>
                    <a:pt x="721" y="926"/>
                  </a:lnTo>
                  <a:lnTo>
                    <a:pt x="865" y="825"/>
                  </a:lnTo>
                  <a:lnTo>
                    <a:pt x="993" y="735"/>
                  </a:lnTo>
                  <a:lnTo>
                    <a:pt x="785" y="425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</p:grpSp>
      <p:sp>
        <p:nvSpPr>
          <p:cNvPr id="626745" name="Text Box 57"/>
          <p:cNvSpPr txBox="1">
            <a:spLocks noChangeArrowheads="1"/>
          </p:cNvSpPr>
          <p:nvPr/>
        </p:nvSpPr>
        <p:spPr bwMode="gray">
          <a:xfrm>
            <a:off x="3827467" y="4148142"/>
            <a:ext cx="3841983" cy="9511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lIns="288000" tIns="90000" rIns="288000" bIns="90000">
            <a:spAutoFit/>
          </a:bodyPr>
          <a:lstStyle/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Контроллер автоматически создаёт конфигурацию </a:t>
            </a:r>
          </a:p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логической сети поверх физической. Контроллер </a:t>
            </a:r>
            <a:br>
              <a:rPr lang="ru-RU" altLang="ja-JP" sz="1000" dirty="0" smtClean="0">
                <a:solidFill>
                  <a:schemeClr val="accent2"/>
                </a:solidFill>
              </a:rPr>
            </a:br>
            <a:r>
              <a:rPr lang="ru-RU" altLang="ja-JP" sz="1000" dirty="0" smtClean="0">
                <a:solidFill>
                  <a:schemeClr val="accent2"/>
                </a:solidFill>
              </a:rPr>
              <a:t>также автоматически контролирует перенаправление</a:t>
            </a:r>
          </a:p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трафика при сбоях в сети и перераспределяет трафик </a:t>
            </a:r>
          </a:p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при добавлении дополнительных коммутаторов</a:t>
            </a:r>
            <a:r>
              <a:rPr lang="en-US" altLang="ja-JP" sz="1000" dirty="0" smtClean="0">
                <a:solidFill>
                  <a:schemeClr val="accent2"/>
                </a:solidFill>
              </a:rPr>
              <a:t>.</a:t>
            </a:r>
            <a:endParaRPr lang="en-US" altLang="ja-JP" sz="1000" dirty="0">
              <a:solidFill>
                <a:schemeClr val="accent2"/>
              </a:solidFill>
            </a:endParaRPr>
          </a:p>
        </p:txBody>
      </p:sp>
      <p:sp>
        <p:nvSpPr>
          <p:cNvPr id="626746" name="Text Box 58"/>
          <p:cNvSpPr txBox="1">
            <a:spLocks noChangeArrowheads="1"/>
          </p:cNvSpPr>
          <p:nvPr/>
        </p:nvSpPr>
        <p:spPr bwMode="auto">
          <a:xfrm>
            <a:off x="7370765" y="5932490"/>
            <a:ext cx="9797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400" dirty="0" smtClean="0"/>
              <a:t>Добавить</a:t>
            </a:r>
            <a:endParaRPr lang="en-US" altLang="ja-JP" sz="1400" dirty="0"/>
          </a:p>
        </p:txBody>
      </p:sp>
      <p:sp>
        <p:nvSpPr>
          <p:cNvPr id="626747" name="AutoShape 59"/>
          <p:cNvSpPr>
            <a:spLocks noChangeArrowheads="1"/>
          </p:cNvSpPr>
          <p:nvPr/>
        </p:nvSpPr>
        <p:spPr bwMode="auto">
          <a:xfrm>
            <a:off x="7858129" y="3467102"/>
            <a:ext cx="519113" cy="444500"/>
          </a:xfrm>
          <a:prstGeom prst="leftArrow">
            <a:avLst>
              <a:gd name="adj1" fmla="val 49722"/>
              <a:gd name="adj2" fmla="val 5505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626748" name="Text Box 60"/>
          <p:cNvSpPr txBox="1">
            <a:spLocks noChangeArrowheads="1"/>
          </p:cNvSpPr>
          <p:nvPr/>
        </p:nvSpPr>
        <p:spPr bwMode="auto">
          <a:xfrm>
            <a:off x="7817906" y="2963210"/>
            <a:ext cx="1346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200" dirty="0" smtClean="0">
                <a:solidFill>
                  <a:srgbClr val="3333FF"/>
                </a:solidFill>
              </a:rPr>
              <a:t>Логическая сеть</a:t>
            </a:r>
            <a:endParaRPr lang="en-US" altLang="ja-JP" sz="1200" dirty="0">
              <a:solidFill>
                <a:srgbClr val="3333FF"/>
              </a:solidFill>
            </a:endParaRPr>
          </a:p>
          <a:p>
            <a:pPr algn="l"/>
            <a:r>
              <a:rPr lang="ru-RU" altLang="ja-JP" sz="1200" dirty="0" smtClean="0">
                <a:solidFill>
                  <a:srgbClr val="3333FF"/>
                </a:solidFill>
              </a:rPr>
              <a:t>Только дизайн</a:t>
            </a:r>
            <a:endParaRPr lang="en-US" altLang="ja-JP" sz="1200" dirty="0">
              <a:solidFill>
                <a:srgbClr val="3333FF"/>
              </a:solidFill>
            </a:endParaRPr>
          </a:p>
        </p:txBody>
      </p:sp>
      <p:grpSp>
        <p:nvGrpSpPr>
          <p:cNvPr id="659513" name="Group 62"/>
          <p:cNvGrpSpPr>
            <a:grpSpLocks/>
          </p:cNvGrpSpPr>
          <p:nvPr/>
        </p:nvGrpSpPr>
        <p:grpSpPr bwMode="auto">
          <a:xfrm>
            <a:off x="271467" y="4667251"/>
            <a:ext cx="3843337" cy="1809751"/>
            <a:chOff x="1488" y="960"/>
            <a:chExt cx="2421" cy="1140"/>
          </a:xfrm>
        </p:grpSpPr>
        <p:sp>
          <p:nvSpPr>
            <p:cNvPr id="626751" name="AutoShape 63"/>
            <p:cNvSpPr>
              <a:spLocks noChangeArrowheads="1"/>
            </p:cNvSpPr>
            <p:nvPr/>
          </p:nvSpPr>
          <p:spPr bwMode="auto">
            <a:xfrm>
              <a:off x="1488" y="1272"/>
              <a:ext cx="2421" cy="576"/>
            </a:xfrm>
            <a:prstGeom prst="parallelogram">
              <a:avLst>
                <a:gd name="adj" fmla="val 141836"/>
              </a:avLst>
            </a:prstGeom>
            <a:gradFill rotWithShape="1">
              <a:gsLst>
                <a:gs pos="0">
                  <a:srgbClr val="FFFF99">
                    <a:alpha val="80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626752" name="Line 64"/>
            <p:cNvSpPr>
              <a:spLocks noChangeShapeType="1"/>
            </p:cNvSpPr>
            <p:nvPr/>
          </p:nvSpPr>
          <p:spPr bwMode="gray">
            <a:xfrm flipV="1">
              <a:off x="3120" y="1104"/>
              <a:ext cx="309" cy="24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753" name="Line 65"/>
            <p:cNvSpPr>
              <a:spLocks noChangeShapeType="1"/>
            </p:cNvSpPr>
            <p:nvPr/>
          </p:nvSpPr>
          <p:spPr bwMode="gray">
            <a:xfrm flipV="1">
              <a:off x="1797" y="1032"/>
              <a:ext cx="1296" cy="91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17" name="Picture 66" descr="it_0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3" y="1896"/>
              <a:ext cx="24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18" name="Picture 2447" descr="r120a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33" y="960"/>
              <a:ext cx="51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19" name="Picture 2447" descr="r120a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1" y="962"/>
              <a:ext cx="51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20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44" y="1296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758" name="Line 70"/>
            <p:cNvSpPr>
              <a:spLocks noChangeShapeType="1"/>
            </p:cNvSpPr>
            <p:nvPr/>
          </p:nvSpPr>
          <p:spPr bwMode="gray">
            <a:xfrm flipV="1">
              <a:off x="2688" y="1344"/>
              <a:ext cx="240" cy="19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759" name="Line 71"/>
            <p:cNvSpPr>
              <a:spLocks noChangeShapeType="1"/>
            </p:cNvSpPr>
            <p:nvPr/>
          </p:nvSpPr>
          <p:spPr bwMode="gray">
            <a:xfrm flipV="1">
              <a:off x="2112" y="1536"/>
              <a:ext cx="624" cy="19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23" name="Picture 3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16" y="1680"/>
              <a:ext cx="19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761" name="Line 73"/>
            <p:cNvSpPr>
              <a:spLocks noChangeShapeType="1"/>
            </p:cNvSpPr>
            <p:nvPr/>
          </p:nvSpPr>
          <p:spPr bwMode="gray">
            <a:xfrm flipV="1">
              <a:off x="2736" y="1344"/>
              <a:ext cx="384" cy="19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25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92" y="1488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26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24" y="1296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27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784" y="1296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765" name="Line 77"/>
            <p:cNvSpPr>
              <a:spLocks noChangeShapeType="1"/>
            </p:cNvSpPr>
            <p:nvPr/>
          </p:nvSpPr>
          <p:spPr bwMode="gray">
            <a:xfrm flipV="1">
              <a:off x="2400" y="1296"/>
              <a:ext cx="48" cy="24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29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56" y="1488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30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04" y="1296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6768" name="Rectangle 80"/>
          <p:cNvSpPr>
            <a:spLocks noChangeArrowheads="1"/>
          </p:cNvSpPr>
          <p:nvPr/>
        </p:nvSpPr>
        <p:spPr bwMode="auto">
          <a:xfrm>
            <a:off x="341317" y="1271589"/>
            <a:ext cx="3913187" cy="1401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626769" name="AutoShape 81"/>
          <p:cNvSpPr>
            <a:spLocks noChangeArrowheads="1"/>
          </p:cNvSpPr>
          <p:nvPr/>
        </p:nvSpPr>
        <p:spPr bwMode="auto">
          <a:xfrm>
            <a:off x="1206500" y="3933825"/>
            <a:ext cx="96838" cy="1924051"/>
          </a:xfrm>
          <a:prstGeom prst="downArrow">
            <a:avLst>
              <a:gd name="adj1" fmla="val 50000"/>
              <a:gd name="adj2" fmla="val 496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l"/>
            <a:endParaRPr lang="ru-RU"/>
          </a:p>
        </p:txBody>
      </p:sp>
      <p:sp>
        <p:nvSpPr>
          <p:cNvPr id="626770" name="AutoShape 82"/>
          <p:cNvSpPr>
            <a:spLocks noChangeArrowheads="1"/>
          </p:cNvSpPr>
          <p:nvPr/>
        </p:nvSpPr>
        <p:spPr bwMode="auto">
          <a:xfrm>
            <a:off x="1022350" y="4457702"/>
            <a:ext cx="452438" cy="427039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1000" dirty="0">
                <a:latin typeface="+mn-lt"/>
              </a:rPr>
              <a:t>Config</a:t>
            </a:r>
          </a:p>
          <a:p>
            <a:pPr>
              <a:defRPr/>
            </a:pPr>
            <a:r>
              <a:rPr lang="en-US" altLang="ja-JP" sz="1000" dirty="0">
                <a:latin typeface="+mn-lt"/>
              </a:rPr>
              <a:t>Sw1</a:t>
            </a:r>
          </a:p>
        </p:txBody>
      </p:sp>
      <p:sp>
        <p:nvSpPr>
          <p:cNvPr id="626771" name="AutoShape 83"/>
          <p:cNvSpPr>
            <a:spLocks noChangeArrowheads="1"/>
          </p:cNvSpPr>
          <p:nvPr/>
        </p:nvSpPr>
        <p:spPr bwMode="auto">
          <a:xfrm>
            <a:off x="1676400" y="3429000"/>
            <a:ext cx="76200" cy="2057400"/>
          </a:xfrm>
          <a:prstGeom prst="downArrow">
            <a:avLst>
              <a:gd name="adj1" fmla="val 50000"/>
              <a:gd name="adj2" fmla="val 6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l"/>
            <a:endParaRPr lang="ru-RU"/>
          </a:p>
        </p:txBody>
      </p:sp>
      <p:sp>
        <p:nvSpPr>
          <p:cNvPr id="626772" name="AutoShape 84"/>
          <p:cNvSpPr>
            <a:spLocks noChangeArrowheads="1"/>
          </p:cNvSpPr>
          <p:nvPr/>
        </p:nvSpPr>
        <p:spPr bwMode="auto">
          <a:xfrm>
            <a:off x="1519242" y="4037015"/>
            <a:ext cx="452437" cy="42703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1000" dirty="0">
                <a:latin typeface="+mn-lt"/>
              </a:rPr>
              <a:t>Config</a:t>
            </a:r>
          </a:p>
          <a:p>
            <a:pPr>
              <a:defRPr/>
            </a:pPr>
            <a:r>
              <a:rPr lang="en-US" altLang="ja-JP" sz="1000" dirty="0">
                <a:latin typeface="+mn-lt"/>
              </a:rPr>
              <a:t>Sw2</a:t>
            </a:r>
          </a:p>
        </p:txBody>
      </p:sp>
      <p:sp>
        <p:nvSpPr>
          <p:cNvPr id="626773" name="Text Box 85"/>
          <p:cNvSpPr txBox="1">
            <a:spLocks noChangeArrowheads="1"/>
          </p:cNvSpPr>
          <p:nvPr/>
        </p:nvSpPr>
        <p:spPr bwMode="auto">
          <a:xfrm>
            <a:off x="333377" y="1295402"/>
            <a:ext cx="39179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400" u="sng" dirty="0" smtClean="0"/>
              <a:t>Техника разработки конфигурации сущ. сети</a:t>
            </a:r>
            <a:endParaRPr lang="en-US" altLang="ja-JP" sz="1400" u="sng" dirty="0"/>
          </a:p>
        </p:txBody>
      </p:sp>
      <p:sp>
        <p:nvSpPr>
          <p:cNvPr id="626774" name="Text Box 86"/>
          <p:cNvSpPr txBox="1">
            <a:spLocks noChangeArrowheads="1"/>
          </p:cNvSpPr>
          <p:nvPr/>
        </p:nvSpPr>
        <p:spPr bwMode="auto">
          <a:xfrm>
            <a:off x="608013" y="1570039"/>
            <a:ext cx="36390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/>
              <a:t>IP </a:t>
            </a:r>
            <a:r>
              <a:rPr lang="ru-RU" altLang="ja-JP" sz="1000" dirty="0" smtClean="0"/>
              <a:t>адреса и </a:t>
            </a:r>
            <a:r>
              <a:rPr lang="en-US" altLang="ja-JP" sz="1000" dirty="0" smtClean="0"/>
              <a:t>VLAN </a:t>
            </a:r>
            <a:r>
              <a:rPr lang="ru-RU" altLang="ja-JP" sz="1000" dirty="0" smtClean="0"/>
              <a:t>назначаются в соответствие </a:t>
            </a:r>
            <a:r>
              <a:rPr lang="ru-RU" altLang="ja-JP" sz="1000" dirty="0"/>
              <a:t>с </a:t>
            </a:r>
            <a:endParaRPr lang="ru-RU" altLang="ja-JP" sz="1000" dirty="0" smtClean="0"/>
          </a:p>
          <a:p>
            <a:pPr algn="l"/>
            <a:r>
              <a:rPr lang="ru-RU" altLang="ja-JP" sz="1000" dirty="0" smtClean="0"/>
              <a:t>топологией </a:t>
            </a:r>
            <a:r>
              <a:rPr lang="ru-RU" altLang="ja-JP" sz="1000" dirty="0"/>
              <a:t>физической </a:t>
            </a:r>
            <a:r>
              <a:rPr lang="ru-RU" altLang="ja-JP" sz="1000" dirty="0" smtClean="0"/>
              <a:t>сети</a:t>
            </a:r>
            <a:r>
              <a:rPr lang="en-US" altLang="ja-JP" sz="1000" dirty="0" smtClean="0"/>
              <a:t>.</a:t>
            </a:r>
            <a:endParaRPr lang="en-US" altLang="ja-JP" sz="1000" dirty="0"/>
          </a:p>
          <a:p>
            <a:pPr algn="l"/>
            <a:r>
              <a:rPr lang="ru-RU" altLang="ja-JP" sz="1000" dirty="0" smtClean="0"/>
              <a:t>Конфигурация каждого отдельного коммутатора </a:t>
            </a:r>
          </a:p>
          <a:p>
            <a:pPr algn="l"/>
            <a:r>
              <a:rPr lang="ru-RU" altLang="ja-JP" sz="1000" dirty="0" smtClean="0"/>
              <a:t>Создаётся с учётом сетевого окружения и затем </a:t>
            </a:r>
          </a:p>
          <a:p>
            <a:pPr algn="l"/>
            <a:r>
              <a:rPr lang="ru-RU" altLang="ja-JP" sz="1000" dirty="0" smtClean="0"/>
              <a:t>загружается в каждый коммутатор</a:t>
            </a:r>
            <a:r>
              <a:rPr lang="en-US" altLang="ja-JP" sz="1000" dirty="0" smtClean="0"/>
              <a:t>.</a:t>
            </a:r>
            <a:endParaRPr lang="en-US" altLang="ja-JP" sz="1000" dirty="0"/>
          </a:p>
        </p:txBody>
      </p:sp>
      <p:sp>
        <p:nvSpPr>
          <p:cNvPr id="626775" name="Line 87"/>
          <p:cNvSpPr>
            <a:spLocks noChangeShapeType="1"/>
          </p:cNvSpPr>
          <p:nvPr/>
        </p:nvSpPr>
        <p:spPr bwMode="auto">
          <a:xfrm>
            <a:off x="533404" y="5181602"/>
            <a:ext cx="669925" cy="666751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76" name="Line 88"/>
          <p:cNvSpPr>
            <a:spLocks noChangeShapeType="1"/>
          </p:cNvSpPr>
          <p:nvPr/>
        </p:nvSpPr>
        <p:spPr bwMode="auto">
          <a:xfrm>
            <a:off x="533404" y="5181602"/>
            <a:ext cx="1120775" cy="3063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77" name="Line 89"/>
          <p:cNvSpPr>
            <a:spLocks noChangeShapeType="1"/>
          </p:cNvSpPr>
          <p:nvPr/>
        </p:nvSpPr>
        <p:spPr bwMode="auto">
          <a:xfrm flipH="1">
            <a:off x="609600" y="4800602"/>
            <a:ext cx="457200" cy="234951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78" name="Line 90"/>
          <p:cNvSpPr>
            <a:spLocks noChangeShapeType="1"/>
          </p:cNvSpPr>
          <p:nvPr/>
        </p:nvSpPr>
        <p:spPr bwMode="auto">
          <a:xfrm flipH="1">
            <a:off x="609604" y="4151315"/>
            <a:ext cx="917575" cy="8778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79" name="Line 91"/>
          <p:cNvSpPr>
            <a:spLocks noChangeShapeType="1"/>
          </p:cNvSpPr>
          <p:nvPr/>
        </p:nvSpPr>
        <p:spPr bwMode="auto">
          <a:xfrm>
            <a:off x="533400" y="5181600"/>
            <a:ext cx="182880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81" name="AutoShape 93"/>
          <p:cNvSpPr>
            <a:spLocks noChangeArrowheads="1"/>
          </p:cNvSpPr>
          <p:nvPr/>
        </p:nvSpPr>
        <p:spPr bwMode="auto">
          <a:xfrm>
            <a:off x="2209800" y="3810000"/>
            <a:ext cx="76200" cy="1447800"/>
          </a:xfrm>
          <a:prstGeom prst="downArrow">
            <a:avLst>
              <a:gd name="adj1" fmla="val 50000"/>
              <a:gd name="adj2" fmla="val 4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l"/>
            <a:endParaRPr lang="ru-RU"/>
          </a:p>
        </p:txBody>
      </p:sp>
      <p:sp>
        <p:nvSpPr>
          <p:cNvPr id="626782" name="AutoShape 94"/>
          <p:cNvSpPr>
            <a:spLocks noChangeArrowheads="1"/>
          </p:cNvSpPr>
          <p:nvPr/>
        </p:nvSpPr>
        <p:spPr bwMode="auto">
          <a:xfrm>
            <a:off x="2057400" y="4343402"/>
            <a:ext cx="452438" cy="427039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1000" dirty="0">
                <a:latin typeface="+mn-lt"/>
              </a:rPr>
              <a:t>Config</a:t>
            </a:r>
          </a:p>
          <a:p>
            <a:pPr>
              <a:defRPr/>
            </a:pPr>
            <a:r>
              <a:rPr lang="en-US" altLang="ja-JP" sz="1000" dirty="0">
                <a:latin typeface="+mn-lt"/>
              </a:rPr>
              <a:t>Sw3</a:t>
            </a:r>
          </a:p>
        </p:txBody>
      </p:sp>
      <p:sp>
        <p:nvSpPr>
          <p:cNvPr id="626783" name="Line 95"/>
          <p:cNvSpPr>
            <a:spLocks noChangeShapeType="1"/>
          </p:cNvSpPr>
          <p:nvPr/>
        </p:nvSpPr>
        <p:spPr bwMode="auto">
          <a:xfrm flipH="1">
            <a:off x="609600" y="4572000"/>
            <a:ext cx="1524000" cy="4572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84" name="Line 96"/>
          <p:cNvSpPr>
            <a:spLocks noChangeShapeType="1"/>
          </p:cNvSpPr>
          <p:nvPr/>
        </p:nvSpPr>
        <p:spPr bwMode="auto">
          <a:xfrm>
            <a:off x="533400" y="5181600"/>
            <a:ext cx="2286000" cy="152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85" name="Line 97"/>
          <p:cNvSpPr>
            <a:spLocks noChangeShapeType="1"/>
          </p:cNvSpPr>
          <p:nvPr/>
        </p:nvSpPr>
        <p:spPr bwMode="auto">
          <a:xfrm>
            <a:off x="533400" y="5181600"/>
            <a:ext cx="1524000" cy="152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pic>
        <p:nvPicPr>
          <p:cNvPr id="659548" name="Picture 31" descr="j019538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85738" y="4922841"/>
            <a:ext cx="533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87" name="AutoShape 99"/>
          <p:cNvSpPr>
            <a:spLocks noChangeArrowheads="1"/>
          </p:cNvSpPr>
          <p:nvPr/>
        </p:nvSpPr>
        <p:spPr bwMode="gray">
          <a:xfrm>
            <a:off x="3048000" y="3962400"/>
            <a:ext cx="990600" cy="533400"/>
          </a:xfrm>
          <a:prstGeom prst="wedgeRoundRectCallout">
            <a:avLst>
              <a:gd name="adj1" fmla="val -49519"/>
              <a:gd name="adj2" fmla="val 107440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  <a:alpha val="50000"/>
              </a:srgbClr>
            </a:prstShdw>
          </a:effectLst>
        </p:spPr>
        <p:txBody>
          <a:bodyPr lIns="288000" tIns="90000" rIns="288000" bIns="90000" anchor="ctr"/>
          <a:lstStyle/>
          <a:p>
            <a:pPr algn="l"/>
            <a:endParaRPr lang="ru-RU" sz="1200">
              <a:solidFill>
                <a:schemeClr val="accent2"/>
              </a:solidFill>
            </a:endParaRPr>
          </a:p>
        </p:txBody>
      </p:sp>
      <p:sp>
        <p:nvSpPr>
          <p:cNvPr id="626788" name="Rectangle 100"/>
          <p:cNvSpPr>
            <a:spLocks noChangeArrowheads="1"/>
          </p:cNvSpPr>
          <p:nvPr/>
        </p:nvSpPr>
        <p:spPr bwMode="gray">
          <a:xfrm>
            <a:off x="2843217" y="3933825"/>
            <a:ext cx="1506537" cy="48953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288000" tIns="90000" rIns="288000" bIns="90000">
            <a:spAutoFit/>
          </a:bodyPr>
          <a:lstStyle/>
          <a:p>
            <a:pPr algn="l"/>
            <a:r>
              <a:rPr lang="en-US" altLang="ja-JP" sz="1000" dirty="0">
                <a:solidFill>
                  <a:schemeClr val="accent2"/>
                </a:solidFill>
              </a:rPr>
              <a:t>1. IP </a:t>
            </a:r>
            <a:r>
              <a:rPr lang="ru-RU" altLang="ja-JP" sz="1000" dirty="0" smtClean="0">
                <a:solidFill>
                  <a:schemeClr val="accent2"/>
                </a:solidFill>
              </a:rPr>
              <a:t>адрес дизайн</a:t>
            </a:r>
            <a:r>
              <a:rPr lang="ja-JP" altLang="en-US" sz="1000" dirty="0">
                <a:solidFill>
                  <a:schemeClr val="accent2"/>
                </a:solidFill>
              </a:rPr>
              <a:t>　</a:t>
            </a:r>
          </a:p>
        </p:txBody>
      </p:sp>
      <p:sp>
        <p:nvSpPr>
          <p:cNvPr id="626789" name="AutoShape 101"/>
          <p:cNvSpPr>
            <a:spLocks noChangeArrowheads="1"/>
          </p:cNvSpPr>
          <p:nvPr/>
        </p:nvSpPr>
        <p:spPr bwMode="gray">
          <a:xfrm>
            <a:off x="3048000" y="5562600"/>
            <a:ext cx="914400" cy="533400"/>
          </a:xfrm>
          <a:prstGeom prst="wedgeRoundRectCallout">
            <a:avLst>
              <a:gd name="adj1" fmla="val -85940"/>
              <a:gd name="adj2" fmla="val -37204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  <a:alpha val="50000"/>
              </a:srgbClr>
            </a:prstShdw>
          </a:effectLst>
        </p:spPr>
        <p:txBody>
          <a:bodyPr lIns="288000" tIns="90000" rIns="288000" bIns="90000" anchor="ctr"/>
          <a:lstStyle/>
          <a:p>
            <a:pPr algn="l"/>
            <a:endParaRPr lang="ru-RU" sz="1200">
              <a:solidFill>
                <a:schemeClr val="accent2"/>
              </a:solidFill>
            </a:endParaRPr>
          </a:p>
        </p:txBody>
      </p:sp>
      <p:sp>
        <p:nvSpPr>
          <p:cNvPr id="626790" name="Rectangle 102"/>
          <p:cNvSpPr>
            <a:spLocks noChangeArrowheads="1"/>
          </p:cNvSpPr>
          <p:nvPr/>
        </p:nvSpPr>
        <p:spPr bwMode="gray">
          <a:xfrm>
            <a:off x="2895600" y="5562600"/>
            <a:ext cx="1371600" cy="48953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288000" tIns="90000" rIns="288000" bIns="90000">
            <a:spAutoFit/>
          </a:bodyPr>
          <a:lstStyle/>
          <a:p>
            <a:pPr algn="l"/>
            <a:r>
              <a:rPr lang="en-US" altLang="ja-JP" sz="1000" dirty="0">
                <a:solidFill>
                  <a:schemeClr val="accent2"/>
                </a:solidFill>
              </a:rPr>
              <a:t>2. VLAN</a:t>
            </a:r>
          </a:p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дизайн</a:t>
            </a:r>
            <a:r>
              <a:rPr lang="ja-JP" altLang="en-US" sz="1000" dirty="0">
                <a:solidFill>
                  <a:schemeClr val="accent2"/>
                </a:solidFill>
              </a:rPr>
              <a:t>　</a:t>
            </a:r>
          </a:p>
        </p:txBody>
      </p:sp>
      <p:sp>
        <p:nvSpPr>
          <p:cNvPr id="626791" name="AutoShape 103"/>
          <p:cNvSpPr>
            <a:spLocks noChangeArrowheads="1"/>
          </p:cNvSpPr>
          <p:nvPr/>
        </p:nvSpPr>
        <p:spPr bwMode="gray">
          <a:xfrm>
            <a:off x="87635" y="5395437"/>
            <a:ext cx="1019175" cy="887651"/>
          </a:xfrm>
          <a:prstGeom prst="wedgeRoundRectCallout">
            <a:avLst>
              <a:gd name="adj1" fmla="val -5727"/>
              <a:gd name="adj2" fmla="val -94347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  <a:alpha val="50000"/>
              </a:srgbClr>
            </a:prstShdw>
          </a:effectLst>
        </p:spPr>
        <p:txBody>
          <a:bodyPr lIns="288000" tIns="90000" rIns="288000" bIns="90000" anchor="ctr"/>
          <a:lstStyle/>
          <a:p>
            <a:pPr algn="l"/>
            <a:endParaRPr lang="ru-RU" sz="1200">
              <a:solidFill>
                <a:schemeClr val="accent2"/>
              </a:solidFill>
            </a:endParaRPr>
          </a:p>
        </p:txBody>
      </p:sp>
      <p:sp>
        <p:nvSpPr>
          <p:cNvPr id="626792" name="Rectangle 104"/>
          <p:cNvSpPr>
            <a:spLocks noChangeArrowheads="1"/>
          </p:cNvSpPr>
          <p:nvPr/>
        </p:nvSpPr>
        <p:spPr bwMode="gray">
          <a:xfrm>
            <a:off x="-89694" y="5304298"/>
            <a:ext cx="1627188" cy="79731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288000" tIns="90000" rIns="288000" bIns="90000">
            <a:spAutoFit/>
          </a:bodyPr>
          <a:lstStyle/>
          <a:p>
            <a:pPr algn="l"/>
            <a:r>
              <a:rPr lang="en-US" altLang="ja-JP" sz="800" b="1" dirty="0">
                <a:solidFill>
                  <a:schemeClr val="accent2"/>
                </a:solidFill>
              </a:rPr>
              <a:t>3. </a:t>
            </a:r>
            <a:r>
              <a:rPr lang="ru-RU" altLang="ja-JP" sz="800" b="1" dirty="0" smtClean="0">
                <a:solidFill>
                  <a:schemeClr val="accent2"/>
                </a:solidFill>
              </a:rPr>
              <a:t>Логическая конфигурация соответствует физической топологии</a:t>
            </a:r>
            <a:r>
              <a:rPr lang="ja-JP" altLang="en-US" sz="800" b="1" dirty="0">
                <a:solidFill>
                  <a:schemeClr val="accent2"/>
                </a:solidFill>
              </a:rPr>
              <a:t>　</a:t>
            </a:r>
          </a:p>
        </p:txBody>
      </p:sp>
      <p:grpSp>
        <p:nvGrpSpPr>
          <p:cNvPr id="659555" name="Group 105"/>
          <p:cNvGrpSpPr>
            <a:grpSpLocks/>
          </p:cNvGrpSpPr>
          <p:nvPr/>
        </p:nvGrpSpPr>
        <p:grpSpPr bwMode="auto">
          <a:xfrm>
            <a:off x="609604" y="2743201"/>
            <a:ext cx="3027363" cy="1543051"/>
            <a:chOff x="3216" y="1680"/>
            <a:chExt cx="1907" cy="972"/>
          </a:xfrm>
        </p:grpSpPr>
        <p:pic>
          <p:nvPicPr>
            <p:cNvPr id="659556" name="Picture 8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654" y="1924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57" name="Picture 8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87" y="2260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58" name="Picture 72" descr="Layer 2 Remote Switch.ai, December 30, 200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64" y="2026"/>
              <a:ext cx="3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59" name="Picture 72" descr="Layer 2 Remote Switch.ai, December 30, 200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90" y="1919"/>
              <a:ext cx="3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60" name="Picture 72" descr="Layer 2 Remote Switch.ai, December 30, 200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08" y="2256"/>
              <a:ext cx="3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799" name="Oval 111"/>
            <p:cNvSpPr>
              <a:spLocks noChangeArrowheads="1"/>
            </p:cNvSpPr>
            <p:nvPr/>
          </p:nvSpPr>
          <p:spPr bwMode="auto">
            <a:xfrm>
              <a:off x="3339" y="2177"/>
              <a:ext cx="507" cy="300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626800" name="Oval 112"/>
            <p:cNvSpPr>
              <a:spLocks noChangeArrowheads="1"/>
            </p:cNvSpPr>
            <p:nvPr/>
          </p:nvSpPr>
          <p:spPr bwMode="auto">
            <a:xfrm>
              <a:off x="3522" y="1860"/>
              <a:ext cx="829" cy="300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626801" name="Oval 113"/>
            <p:cNvSpPr>
              <a:spLocks noChangeArrowheads="1"/>
            </p:cNvSpPr>
            <p:nvPr/>
          </p:nvSpPr>
          <p:spPr bwMode="auto">
            <a:xfrm rot="-2143835">
              <a:off x="4183" y="2044"/>
              <a:ext cx="720" cy="300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626802" name="Line 114"/>
            <p:cNvSpPr>
              <a:spLocks noChangeShapeType="1"/>
            </p:cNvSpPr>
            <p:nvPr/>
          </p:nvSpPr>
          <p:spPr bwMode="gray">
            <a:xfrm flipV="1">
              <a:off x="3408" y="1968"/>
              <a:ext cx="432" cy="52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65" name="Picture 115" descr="it_0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2448"/>
              <a:ext cx="24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804" name="Line 116"/>
            <p:cNvSpPr>
              <a:spLocks noChangeShapeType="1"/>
            </p:cNvSpPr>
            <p:nvPr/>
          </p:nvSpPr>
          <p:spPr bwMode="gray">
            <a:xfrm flipV="1">
              <a:off x="3552" y="2304"/>
              <a:ext cx="864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805" name="Line 117"/>
            <p:cNvSpPr>
              <a:spLocks noChangeShapeType="1"/>
            </p:cNvSpPr>
            <p:nvPr/>
          </p:nvSpPr>
          <p:spPr bwMode="gray">
            <a:xfrm flipV="1">
              <a:off x="4119" y="1728"/>
              <a:ext cx="197" cy="24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68" name="Picture 2447" descr="r120a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45" y="1683"/>
              <a:ext cx="51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807" name="Line 119"/>
            <p:cNvSpPr>
              <a:spLocks noChangeShapeType="1"/>
            </p:cNvSpPr>
            <p:nvPr/>
          </p:nvSpPr>
          <p:spPr bwMode="gray">
            <a:xfrm flipV="1">
              <a:off x="3840" y="1968"/>
              <a:ext cx="288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808" name="Line 120"/>
            <p:cNvSpPr>
              <a:spLocks noChangeShapeType="1"/>
            </p:cNvSpPr>
            <p:nvPr/>
          </p:nvSpPr>
          <p:spPr bwMode="gray">
            <a:xfrm flipV="1">
              <a:off x="4416" y="1776"/>
              <a:ext cx="432" cy="52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71" name="Picture 2447" descr="r120a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8" y="1680"/>
              <a:ext cx="51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810" name="Line 122"/>
            <p:cNvSpPr>
              <a:spLocks noChangeShapeType="1"/>
            </p:cNvSpPr>
            <p:nvPr/>
          </p:nvSpPr>
          <p:spPr bwMode="gray">
            <a:xfrm flipH="1" flipV="1">
              <a:off x="4128" y="1968"/>
              <a:ext cx="288" cy="33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811" name="Line 123"/>
            <p:cNvSpPr>
              <a:spLocks noChangeShapeType="1"/>
            </p:cNvSpPr>
            <p:nvPr/>
          </p:nvSpPr>
          <p:spPr bwMode="gray">
            <a:xfrm flipV="1">
              <a:off x="3936" y="2064"/>
              <a:ext cx="672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812" name="Line 124"/>
            <p:cNvSpPr>
              <a:spLocks noChangeShapeType="1"/>
            </p:cNvSpPr>
            <p:nvPr/>
          </p:nvSpPr>
          <p:spPr bwMode="gray">
            <a:xfrm flipH="1" flipV="1">
              <a:off x="3840" y="1968"/>
              <a:ext cx="96" cy="9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</p:grpSp>
      <p:pic>
        <p:nvPicPr>
          <p:cNvPr id="659575" name="Picture 125" descr="IMG_0001_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565" y="5301208"/>
            <a:ext cx="13366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814" name="Rectangle 126"/>
          <p:cNvSpPr>
            <a:spLocks noChangeArrowheads="1"/>
          </p:cNvSpPr>
          <p:nvPr/>
        </p:nvSpPr>
        <p:spPr bwMode="auto">
          <a:xfrm>
            <a:off x="4" y="188916"/>
            <a:ext cx="8920163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r>
              <a:rPr lang="ru-RU" altLang="ja-JP" sz="2400" dirty="0">
                <a:solidFill>
                  <a:srgbClr val="FF0000"/>
                </a:solidFill>
              </a:rPr>
              <a:t>	</a:t>
            </a:r>
            <a:r>
              <a:rPr lang="ru-RU" altLang="ja-JP" sz="2400" dirty="0" smtClean="0">
                <a:solidFill>
                  <a:srgbClr val="FF0000"/>
                </a:solidFill>
              </a:rPr>
              <a:t>1.</a:t>
            </a:r>
            <a:r>
              <a:rPr lang="en-US" altLang="ja-JP" sz="2400" dirty="0" smtClean="0">
                <a:solidFill>
                  <a:srgbClr val="FF0000"/>
                </a:solidFill>
              </a:rPr>
              <a:t> SDN </a:t>
            </a:r>
            <a:r>
              <a:rPr lang="ru-RU" altLang="ja-JP" sz="2400" dirty="0" smtClean="0">
                <a:solidFill>
                  <a:srgbClr val="FF0000"/>
                </a:solidFill>
              </a:rPr>
              <a:t>упрощает конфигурирование сети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626817" name="AutoShape 129"/>
          <p:cNvSpPr>
            <a:spLocks noChangeArrowheads="1"/>
          </p:cNvSpPr>
          <p:nvPr/>
        </p:nvSpPr>
        <p:spPr bwMode="auto">
          <a:xfrm>
            <a:off x="4094167" y="2994026"/>
            <a:ext cx="809625" cy="1003300"/>
          </a:xfrm>
          <a:prstGeom prst="leftRightArrow">
            <a:avLst>
              <a:gd name="adj1" fmla="val 48417"/>
              <a:gd name="adj2" fmla="val 28037"/>
            </a:avLst>
          </a:prstGeom>
          <a:solidFill>
            <a:srgbClr val="99CC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-159862"/>
            <a:ext cx="8229600" cy="1143000"/>
          </a:xfrm>
        </p:spPr>
        <p:txBody>
          <a:bodyPr/>
          <a:lstStyle/>
          <a:p>
            <a:r>
              <a:rPr lang="ru-RU" altLang="ja-JP" sz="2800" dirty="0" smtClean="0">
                <a:solidFill>
                  <a:srgbClr val="FF0000"/>
                </a:solidFill>
              </a:rPr>
              <a:t>2.Масштабирование сетевой архитектуры.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17411" name="AutoShape 661"/>
          <p:cNvSpPr>
            <a:spLocks noChangeArrowheads="1"/>
          </p:cNvSpPr>
          <p:nvPr/>
        </p:nvSpPr>
        <p:spPr bwMode="auto">
          <a:xfrm>
            <a:off x="534988" y="1514477"/>
            <a:ext cx="2786062" cy="4832351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600" b="1">
              <a:ea typeface="ＭＳ Ｐゴシック" pitchFamily="50" charset="-128"/>
            </a:endParaRPr>
          </a:p>
        </p:txBody>
      </p:sp>
      <p:sp>
        <p:nvSpPr>
          <p:cNvPr id="17412" name="Rectangle 204"/>
          <p:cNvSpPr>
            <a:spLocks noChangeArrowheads="1"/>
          </p:cNvSpPr>
          <p:nvPr/>
        </p:nvSpPr>
        <p:spPr bwMode="auto">
          <a:xfrm>
            <a:off x="105040" y="695108"/>
            <a:ext cx="6135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defTabSz="987425">
              <a:buClr>
                <a:schemeClr val="folHlink"/>
              </a:buClr>
              <a:buFont typeface="Wingdings" pitchFamily="2" charset="2"/>
              <a:buChar char="n"/>
            </a:pPr>
            <a:r>
              <a:rPr lang="ru-RU" altLang="ja-JP" sz="1400" b="1" dirty="0" smtClean="0"/>
              <a:t>Снижает начальные инвестиции и позволяет масштабировать</a:t>
            </a:r>
            <a:br>
              <a:rPr lang="ru-RU" altLang="ja-JP" sz="1400" b="1" dirty="0" smtClean="0"/>
            </a:br>
            <a:r>
              <a:rPr lang="ru-RU" altLang="ja-JP" sz="1400" b="1" dirty="0" smtClean="0"/>
              <a:t> сеть точно в соответствие с потребностями</a:t>
            </a:r>
            <a:endParaRPr lang="en-US" altLang="ja-JP" sz="1400" b="1" dirty="0"/>
          </a:p>
        </p:txBody>
      </p:sp>
      <p:sp>
        <p:nvSpPr>
          <p:cNvPr id="17413" name="Rectangle 663"/>
          <p:cNvSpPr>
            <a:spLocks noChangeArrowheads="1"/>
          </p:cNvSpPr>
          <p:nvPr/>
        </p:nvSpPr>
        <p:spPr bwMode="auto">
          <a:xfrm>
            <a:off x="900117" y="1328739"/>
            <a:ext cx="2003425" cy="380480"/>
          </a:xfrm>
          <a:prstGeom prst="rect">
            <a:avLst/>
          </a:prstGeom>
          <a:solidFill>
            <a:srgbClr val="6699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ru-RU" altLang="ja-JP" sz="2000" dirty="0" smtClean="0">
                <a:solidFill>
                  <a:schemeClr val="bg1"/>
                </a:solidFill>
              </a:rPr>
              <a:t>Обычная сеть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17414" name="AutoShape 672"/>
          <p:cNvSpPr>
            <a:spLocks noChangeArrowheads="1"/>
          </p:cNvSpPr>
          <p:nvPr/>
        </p:nvSpPr>
        <p:spPr bwMode="auto">
          <a:xfrm>
            <a:off x="3321054" y="3213102"/>
            <a:ext cx="969963" cy="717551"/>
          </a:xfrm>
          <a:prstGeom prst="rightArrow">
            <a:avLst>
              <a:gd name="adj1" fmla="val 42327"/>
              <a:gd name="adj2" fmla="val 45375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87425"/>
            <a:endParaRPr lang="en-US" altLang="ja-JP" sz="1600"/>
          </a:p>
          <a:p>
            <a:pPr defTabSz="987425"/>
            <a:endParaRPr lang="en-US" altLang="ja-JP" sz="1600"/>
          </a:p>
          <a:p>
            <a:pPr defTabSz="987425"/>
            <a:endParaRPr lang="en-US" altLang="ja-JP" sz="1600"/>
          </a:p>
          <a:p>
            <a:pPr defTabSz="987425"/>
            <a:endParaRPr lang="en-US" altLang="ja-JP" sz="1600"/>
          </a:p>
          <a:p>
            <a:pPr defTabSz="987425"/>
            <a:endParaRPr lang="en-US" altLang="ja-JP" sz="1600"/>
          </a:p>
          <a:p>
            <a:pPr defTabSz="987425"/>
            <a:endParaRPr lang="en-US" altLang="ja-JP" sz="1600">
              <a:solidFill>
                <a:srgbClr val="FF0000"/>
              </a:solidFill>
            </a:endParaRPr>
          </a:p>
        </p:txBody>
      </p:sp>
      <p:sp>
        <p:nvSpPr>
          <p:cNvPr id="17415" name="Text Box 276"/>
          <p:cNvSpPr txBox="1">
            <a:spLocks noChangeArrowheads="1"/>
          </p:cNvSpPr>
          <p:nvPr/>
        </p:nvSpPr>
        <p:spPr bwMode="gray">
          <a:xfrm>
            <a:off x="799669" y="5786755"/>
            <a:ext cx="2143542" cy="539942"/>
          </a:xfrm>
          <a:prstGeom prst="rect">
            <a:avLst/>
          </a:prstGeom>
          <a:solidFill>
            <a:srgbClr val="C9E4FF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 lIns="72000" tIns="54000" rIns="72000" bIns="540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ja-JP" sz="1400" dirty="0" smtClean="0">
                <a:solidFill>
                  <a:schemeClr val="accent2"/>
                </a:solidFill>
              </a:rPr>
              <a:t>Высокие начальные инвестиции</a:t>
            </a:r>
            <a:endParaRPr lang="en-US" altLang="ja-JP" sz="1400" dirty="0">
              <a:solidFill>
                <a:schemeClr val="accent2"/>
              </a:solidFill>
            </a:endParaRPr>
          </a:p>
        </p:txBody>
      </p:sp>
      <p:sp>
        <p:nvSpPr>
          <p:cNvPr id="17416" name="AutoShape 811"/>
          <p:cNvSpPr>
            <a:spLocks noChangeArrowheads="1"/>
          </p:cNvSpPr>
          <p:nvPr/>
        </p:nvSpPr>
        <p:spPr bwMode="auto">
          <a:xfrm>
            <a:off x="584994" y="1751650"/>
            <a:ext cx="2724944" cy="52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defTabSz="987425"/>
            <a:r>
              <a:rPr lang="ru-RU" altLang="ja-JP" sz="1100" dirty="0" smtClean="0"/>
              <a:t>Сеть проектируется с учётом будущего расширения</a:t>
            </a:r>
            <a:endParaRPr lang="en-US" altLang="ja-JP" sz="1100" b="1" dirty="0"/>
          </a:p>
        </p:txBody>
      </p:sp>
      <p:sp>
        <p:nvSpPr>
          <p:cNvPr id="17417" name="AutoShape 662"/>
          <p:cNvSpPr>
            <a:spLocks noChangeArrowheads="1"/>
          </p:cNvSpPr>
          <p:nvPr/>
        </p:nvSpPr>
        <p:spPr bwMode="auto">
          <a:xfrm>
            <a:off x="4279904" y="1490663"/>
            <a:ext cx="3819525" cy="4914900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600" b="1">
              <a:ea typeface="ＭＳ Ｐゴシック" pitchFamily="50" charset="-128"/>
            </a:endParaRPr>
          </a:p>
        </p:txBody>
      </p:sp>
      <p:sp>
        <p:nvSpPr>
          <p:cNvPr id="17418" name="Rectangle 664"/>
          <p:cNvSpPr>
            <a:spLocks noChangeArrowheads="1"/>
          </p:cNvSpPr>
          <p:nvPr/>
        </p:nvSpPr>
        <p:spPr bwMode="auto">
          <a:xfrm>
            <a:off x="4510092" y="1341439"/>
            <a:ext cx="3375025" cy="38048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ru-RU" altLang="ja-JP" sz="2000" dirty="0" smtClean="0">
                <a:solidFill>
                  <a:schemeClr val="bg1"/>
                </a:solidFill>
              </a:rPr>
              <a:t>Сеть </a:t>
            </a:r>
            <a:r>
              <a:rPr lang="en-US" altLang="ja-JP" sz="2000" dirty="0" smtClean="0">
                <a:solidFill>
                  <a:schemeClr val="bg1"/>
                </a:solidFill>
              </a:rPr>
              <a:t>SDN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grpSp>
        <p:nvGrpSpPr>
          <p:cNvPr id="521227" name="Group 752"/>
          <p:cNvGrpSpPr>
            <a:grpSpLocks/>
          </p:cNvGrpSpPr>
          <p:nvPr/>
        </p:nvGrpSpPr>
        <p:grpSpPr bwMode="auto">
          <a:xfrm>
            <a:off x="5322892" y="2492377"/>
            <a:ext cx="1336675" cy="1290639"/>
            <a:chOff x="3856" y="2540"/>
            <a:chExt cx="1044" cy="1160"/>
          </a:xfrm>
        </p:grpSpPr>
        <p:grpSp>
          <p:nvGrpSpPr>
            <p:cNvPr id="521228" name="Group 753"/>
            <p:cNvGrpSpPr>
              <a:grpSpLocks/>
            </p:cNvGrpSpPr>
            <p:nvPr/>
          </p:nvGrpSpPr>
          <p:grpSpPr bwMode="auto">
            <a:xfrm>
              <a:off x="3856" y="2540"/>
              <a:ext cx="1044" cy="635"/>
              <a:chOff x="3583" y="499"/>
              <a:chExt cx="1044" cy="635"/>
            </a:xfrm>
          </p:grpSpPr>
          <p:sp>
            <p:nvSpPr>
              <p:cNvPr id="17586" name="AutoShape 646"/>
              <p:cNvSpPr>
                <a:spLocks noChangeArrowheads="1"/>
              </p:cNvSpPr>
              <p:nvPr/>
            </p:nvSpPr>
            <p:spPr bwMode="gray">
              <a:xfrm>
                <a:off x="3629" y="499"/>
                <a:ext cx="908" cy="635"/>
              </a:xfrm>
              <a:prstGeom prst="cloudCallout">
                <a:avLst>
                  <a:gd name="adj1" fmla="val 50329"/>
                  <a:gd name="adj2" fmla="val -15514"/>
                </a:avLst>
              </a:prstGeom>
              <a:solidFill>
                <a:srgbClr val="DBE2ED"/>
              </a:solidFill>
              <a:ln w="19050">
                <a:noFill/>
                <a:round/>
                <a:headEnd/>
                <a:tailEnd/>
              </a:ln>
              <a:effectLst>
                <a:prstShdw prst="shdw17" dist="17961" dir="13500000">
                  <a:srgbClr val="83888E">
                    <a:alpha val="50000"/>
                  </a:srgbClr>
                </a:prstShdw>
              </a:effectLst>
            </p:spPr>
            <p:txBody>
              <a:bodyPr lIns="72000" tIns="54000" rIns="72000" bIns="54000" anchor="ctr"/>
              <a:lstStyle/>
              <a:p>
                <a:endParaRPr lang="ja-JP" altLang="ja-JP" sz="1400"/>
              </a:p>
            </p:txBody>
          </p:sp>
          <p:sp>
            <p:nvSpPr>
              <p:cNvPr id="17587" name="Line 647"/>
              <p:cNvSpPr>
                <a:spLocks noChangeShapeType="1"/>
              </p:cNvSpPr>
              <p:nvPr/>
            </p:nvSpPr>
            <p:spPr bwMode="gray">
              <a:xfrm flipV="1">
                <a:off x="3810" y="635"/>
                <a:ext cx="227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54000" rIns="72000" bIns="54000" anchor="ctr"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17588" name="Line 653"/>
              <p:cNvSpPr>
                <a:spLocks noChangeShapeType="1"/>
              </p:cNvSpPr>
              <p:nvPr/>
            </p:nvSpPr>
            <p:spPr bwMode="gray">
              <a:xfrm flipH="1" flipV="1">
                <a:off x="4129" y="635"/>
                <a:ext cx="31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54000" rIns="72000" bIns="54000" anchor="ctr"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17589" name="Line 655"/>
              <p:cNvSpPr>
                <a:spLocks noChangeShapeType="1"/>
              </p:cNvSpPr>
              <p:nvPr/>
            </p:nvSpPr>
            <p:spPr bwMode="gray">
              <a:xfrm flipH="1" flipV="1">
                <a:off x="3810" y="861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54000" rIns="72000" bIns="54000" anchor="ctr"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  <p:pic>
            <p:nvPicPr>
              <p:cNvPr id="521233" name="Picture 65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810" y="590"/>
                <a:ext cx="499" cy="10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  <p:pic>
            <p:nvPicPr>
              <p:cNvPr id="521234" name="Picture 66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583" y="816"/>
                <a:ext cx="499" cy="10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  <p:pic>
            <p:nvPicPr>
              <p:cNvPr id="521235" name="Picture 66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128" y="816"/>
                <a:ext cx="499" cy="10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521236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0" y="3316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237" name="AutoShape 640"/>
            <p:cNvCxnSpPr>
              <a:cxnSpLocks noChangeShapeType="1"/>
            </p:cNvCxnSpPr>
            <p:nvPr/>
          </p:nvCxnSpPr>
          <p:spPr bwMode="gray">
            <a:xfrm flipH="1">
              <a:off x="4152" y="3146"/>
              <a:ext cx="6" cy="1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21238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6" y="3316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239" name="AutoShape 642"/>
            <p:cNvCxnSpPr>
              <a:cxnSpLocks noChangeShapeType="1"/>
            </p:cNvCxnSpPr>
            <p:nvPr/>
          </p:nvCxnSpPr>
          <p:spPr bwMode="gray">
            <a:xfrm>
              <a:off x="4566" y="3138"/>
              <a:ext cx="2" cy="1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21240" name="Group 26"/>
          <p:cNvGrpSpPr>
            <a:grpSpLocks/>
          </p:cNvGrpSpPr>
          <p:nvPr/>
        </p:nvGrpSpPr>
        <p:grpSpPr bwMode="auto">
          <a:xfrm>
            <a:off x="922342" y="2441578"/>
            <a:ext cx="947737" cy="1419225"/>
            <a:chOff x="757" y="2268"/>
            <a:chExt cx="740" cy="1419"/>
          </a:xfrm>
        </p:grpSpPr>
        <p:sp>
          <p:nvSpPr>
            <p:cNvPr id="17558" name="Line 27"/>
            <p:cNvSpPr>
              <a:spLocks noChangeShapeType="1"/>
            </p:cNvSpPr>
            <p:nvPr/>
          </p:nvSpPr>
          <p:spPr bwMode="auto">
            <a:xfrm>
              <a:off x="907" y="2812"/>
              <a:ext cx="0" cy="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59" name="Freeform 544"/>
            <p:cNvSpPr>
              <a:spLocks noChangeAspect="1"/>
            </p:cNvSpPr>
            <p:nvPr/>
          </p:nvSpPr>
          <p:spPr bwMode="auto">
            <a:xfrm>
              <a:off x="758" y="3044"/>
              <a:ext cx="355" cy="192"/>
            </a:xfrm>
            <a:custGeom>
              <a:avLst/>
              <a:gdLst>
                <a:gd name="T0" fmla="*/ 4 w 880"/>
                <a:gd name="T1" fmla="*/ 0 h 934"/>
                <a:gd name="T2" fmla="*/ 8 w 880"/>
                <a:gd name="T3" fmla="*/ 0 h 934"/>
                <a:gd name="T4" fmla="*/ 8 w 880"/>
                <a:gd name="T5" fmla="*/ 1 h 934"/>
                <a:gd name="T6" fmla="*/ 4 w 880"/>
                <a:gd name="T7" fmla="*/ 1 h 934"/>
                <a:gd name="T8" fmla="*/ 0 w 880"/>
                <a:gd name="T9" fmla="*/ 1 h 934"/>
                <a:gd name="T10" fmla="*/ 0 w 880"/>
                <a:gd name="T11" fmla="*/ 0 h 934"/>
                <a:gd name="T12" fmla="*/ 0 w 880"/>
                <a:gd name="T13" fmla="*/ 0 h 934"/>
                <a:gd name="T14" fmla="*/ 2 w 880"/>
                <a:gd name="T15" fmla="*/ 0 h 934"/>
                <a:gd name="T16" fmla="*/ 3 w 880"/>
                <a:gd name="T17" fmla="*/ 0 h 934"/>
                <a:gd name="T18" fmla="*/ 7 w 880"/>
                <a:gd name="T19" fmla="*/ 0 h 934"/>
                <a:gd name="T20" fmla="*/ 11 w 880"/>
                <a:gd name="T21" fmla="*/ 0 h 934"/>
                <a:gd name="T22" fmla="*/ 11 w 880"/>
                <a:gd name="T23" fmla="*/ 0 h 934"/>
                <a:gd name="T24" fmla="*/ 11 w 880"/>
                <a:gd name="T25" fmla="*/ 1 h 934"/>
                <a:gd name="T26" fmla="*/ 9 w 880"/>
                <a:gd name="T27" fmla="*/ 1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60" name="Freeform 544"/>
            <p:cNvSpPr>
              <a:spLocks noChangeAspect="1"/>
            </p:cNvSpPr>
            <p:nvPr/>
          </p:nvSpPr>
          <p:spPr bwMode="auto">
            <a:xfrm>
              <a:off x="1142" y="3028"/>
              <a:ext cx="355" cy="192"/>
            </a:xfrm>
            <a:custGeom>
              <a:avLst/>
              <a:gdLst>
                <a:gd name="T0" fmla="*/ 4 w 880"/>
                <a:gd name="T1" fmla="*/ 0 h 934"/>
                <a:gd name="T2" fmla="*/ 8 w 880"/>
                <a:gd name="T3" fmla="*/ 0 h 934"/>
                <a:gd name="T4" fmla="*/ 8 w 880"/>
                <a:gd name="T5" fmla="*/ 1 h 934"/>
                <a:gd name="T6" fmla="*/ 4 w 880"/>
                <a:gd name="T7" fmla="*/ 1 h 934"/>
                <a:gd name="T8" fmla="*/ 0 w 880"/>
                <a:gd name="T9" fmla="*/ 1 h 934"/>
                <a:gd name="T10" fmla="*/ 0 w 880"/>
                <a:gd name="T11" fmla="*/ 0 h 934"/>
                <a:gd name="T12" fmla="*/ 0 w 880"/>
                <a:gd name="T13" fmla="*/ 0 h 934"/>
                <a:gd name="T14" fmla="*/ 2 w 880"/>
                <a:gd name="T15" fmla="*/ 0 h 934"/>
                <a:gd name="T16" fmla="*/ 3 w 880"/>
                <a:gd name="T17" fmla="*/ 0 h 934"/>
                <a:gd name="T18" fmla="*/ 7 w 880"/>
                <a:gd name="T19" fmla="*/ 0 h 934"/>
                <a:gd name="T20" fmla="*/ 11 w 880"/>
                <a:gd name="T21" fmla="*/ 0 h 934"/>
                <a:gd name="T22" fmla="*/ 11 w 880"/>
                <a:gd name="T23" fmla="*/ 0 h 934"/>
                <a:gd name="T24" fmla="*/ 11 w 880"/>
                <a:gd name="T25" fmla="*/ 1 h 934"/>
                <a:gd name="T26" fmla="*/ 9 w 880"/>
                <a:gd name="T27" fmla="*/ 1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pic>
          <p:nvPicPr>
            <p:cNvPr id="521244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" y="3303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62" name="Line 31"/>
            <p:cNvSpPr>
              <a:spLocks noChangeShapeType="1"/>
            </p:cNvSpPr>
            <p:nvPr/>
          </p:nvSpPr>
          <p:spPr bwMode="auto">
            <a:xfrm>
              <a:off x="1134" y="2268"/>
              <a:ext cx="0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63" name="Line 32"/>
            <p:cNvSpPr>
              <a:spLocks noChangeShapeType="1"/>
            </p:cNvSpPr>
            <p:nvPr/>
          </p:nvSpPr>
          <p:spPr bwMode="auto">
            <a:xfrm>
              <a:off x="1302" y="2812"/>
              <a:ext cx="0" cy="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pic>
          <p:nvPicPr>
            <p:cNvPr id="521247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9" y="3303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1248" name="Group 539"/>
            <p:cNvGrpSpPr>
              <a:grpSpLocks noChangeAspect="1"/>
            </p:cNvGrpSpPr>
            <p:nvPr/>
          </p:nvGrpSpPr>
          <p:grpSpPr bwMode="auto">
            <a:xfrm>
              <a:off x="757" y="3043"/>
              <a:ext cx="355" cy="195"/>
              <a:chOff x="2730" y="1778"/>
              <a:chExt cx="600" cy="640"/>
            </a:xfrm>
          </p:grpSpPr>
          <p:grpSp>
            <p:nvGrpSpPr>
              <p:cNvPr id="521249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1250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251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578" name="Freeform 543"/>
              <p:cNvSpPr>
                <a:spLocks noChangeAspect="1"/>
              </p:cNvSpPr>
              <p:nvPr/>
            </p:nvSpPr>
            <p:spPr bwMode="auto">
              <a:xfrm>
                <a:off x="2730" y="1782"/>
                <a:ext cx="599" cy="636"/>
              </a:xfrm>
              <a:custGeom>
                <a:avLst/>
                <a:gdLst>
                  <a:gd name="T0" fmla="*/ 0 w 879"/>
                  <a:gd name="T1" fmla="*/ 86 h 934"/>
                  <a:gd name="T2" fmla="*/ 0 w 879"/>
                  <a:gd name="T3" fmla="*/ 16 h 934"/>
                  <a:gd name="T4" fmla="*/ 25 w 879"/>
                  <a:gd name="T5" fmla="*/ 0 h 934"/>
                  <a:gd name="T6" fmla="*/ 88 w 879"/>
                  <a:gd name="T7" fmla="*/ 7 h 934"/>
                  <a:gd name="T8" fmla="*/ 88 w 879"/>
                  <a:gd name="T9" fmla="*/ 75 h 934"/>
                  <a:gd name="T10" fmla="*/ 64 w 879"/>
                  <a:gd name="T11" fmla="*/ 92 h 934"/>
                  <a:gd name="T12" fmla="*/ 0 w 879"/>
                  <a:gd name="T13" fmla="*/ 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1253" name="Group 539"/>
            <p:cNvGrpSpPr>
              <a:grpSpLocks noChangeAspect="1"/>
            </p:cNvGrpSpPr>
            <p:nvPr/>
          </p:nvGrpSpPr>
          <p:grpSpPr bwMode="auto">
            <a:xfrm>
              <a:off x="1141" y="3027"/>
              <a:ext cx="355" cy="195"/>
              <a:chOff x="2730" y="1778"/>
              <a:chExt cx="600" cy="640"/>
            </a:xfrm>
          </p:grpSpPr>
          <p:grpSp>
            <p:nvGrpSpPr>
              <p:cNvPr id="521254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1255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256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574" name="Freeform 543"/>
              <p:cNvSpPr>
                <a:spLocks noChangeAspect="1"/>
              </p:cNvSpPr>
              <p:nvPr/>
            </p:nvSpPr>
            <p:spPr bwMode="auto">
              <a:xfrm>
                <a:off x="2730" y="1782"/>
                <a:ext cx="599" cy="636"/>
              </a:xfrm>
              <a:custGeom>
                <a:avLst/>
                <a:gdLst>
                  <a:gd name="T0" fmla="*/ 0 w 879"/>
                  <a:gd name="T1" fmla="*/ 86 h 934"/>
                  <a:gd name="T2" fmla="*/ 0 w 879"/>
                  <a:gd name="T3" fmla="*/ 16 h 934"/>
                  <a:gd name="T4" fmla="*/ 25 w 879"/>
                  <a:gd name="T5" fmla="*/ 0 h 934"/>
                  <a:gd name="T6" fmla="*/ 88 w 879"/>
                  <a:gd name="T7" fmla="*/ 7 h 934"/>
                  <a:gd name="T8" fmla="*/ 88 w 879"/>
                  <a:gd name="T9" fmla="*/ 75 h 934"/>
                  <a:gd name="T10" fmla="*/ 64 w 879"/>
                  <a:gd name="T11" fmla="*/ 92 h 934"/>
                  <a:gd name="T12" fmla="*/ 0 w 879"/>
                  <a:gd name="T13" fmla="*/ 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567" name="Freeform 544"/>
            <p:cNvSpPr>
              <a:spLocks noChangeAspect="1"/>
            </p:cNvSpPr>
            <p:nvPr/>
          </p:nvSpPr>
          <p:spPr bwMode="auto">
            <a:xfrm>
              <a:off x="814" y="2722"/>
              <a:ext cx="676" cy="194"/>
            </a:xfrm>
            <a:custGeom>
              <a:avLst/>
              <a:gdLst>
                <a:gd name="T0" fmla="*/ 57 w 880"/>
                <a:gd name="T1" fmla="*/ 0 h 934"/>
                <a:gd name="T2" fmla="*/ 103 w 880"/>
                <a:gd name="T3" fmla="*/ 0 h 934"/>
                <a:gd name="T4" fmla="*/ 103 w 880"/>
                <a:gd name="T5" fmla="*/ 1 h 934"/>
                <a:gd name="T6" fmla="*/ 54 w 880"/>
                <a:gd name="T7" fmla="*/ 1 h 934"/>
                <a:gd name="T8" fmla="*/ 1 w 880"/>
                <a:gd name="T9" fmla="*/ 1 h 934"/>
                <a:gd name="T10" fmla="*/ 0 w 880"/>
                <a:gd name="T11" fmla="*/ 0 h 934"/>
                <a:gd name="T12" fmla="*/ 1 w 880"/>
                <a:gd name="T13" fmla="*/ 0 h 934"/>
                <a:gd name="T14" fmla="*/ 21 w 880"/>
                <a:gd name="T15" fmla="*/ 0 h 934"/>
                <a:gd name="T16" fmla="*/ 40 w 880"/>
                <a:gd name="T17" fmla="*/ 0 h 934"/>
                <a:gd name="T18" fmla="*/ 88 w 880"/>
                <a:gd name="T19" fmla="*/ 0 h 934"/>
                <a:gd name="T20" fmla="*/ 142 w 880"/>
                <a:gd name="T21" fmla="*/ 0 h 934"/>
                <a:gd name="T22" fmla="*/ 142 w 880"/>
                <a:gd name="T23" fmla="*/ 0 h 934"/>
                <a:gd name="T24" fmla="*/ 142 w 880"/>
                <a:gd name="T25" fmla="*/ 1 h 934"/>
                <a:gd name="T26" fmla="*/ 124 w 880"/>
                <a:gd name="T27" fmla="*/ 1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grpSp>
          <p:nvGrpSpPr>
            <p:cNvPr id="521259" name="Group 539"/>
            <p:cNvGrpSpPr>
              <a:grpSpLocks noChangeAspect="1"/>
            </p:cNvGrpSpPr>
            <p:nvPr/>
          </p:nvGrpSpPr>
          <p:grpSpPr bwMode="auto">
            <a:xfrm>
              <a:off x="813" y="2721"/>
              <a:ext cx="675" cy="195"/>
              <a:chOff x="2730" y="1778"/>
              <a:chExt cx="600" cy="640"/>
            </a:xfrm>
          </p:grpSpPr>
          <p:grpSp>
            <p:nvGrpSpPr>
              <p:cNvPr id="521260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1261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262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570" name="Freeform 543"/>
              <p:cNvSpPr>
                <a:spLocks noChangeAspect="1"/>
              </p:cNvSpPr>
              <p:nvPr/>
            </p:nvSpPr>
            <p:spPr bwMode="auto">
              <a:xfrm>
                <a:off x="2731" y="1781"/>
                <a:ext cx="599" cy="636"/>
              </a:xfrm>
              <a:custGeom>
                <a:avLst/>
                <a:gdLst>
                  <a:gd name="T0" fmla="*/ 0 w 879"/>
                  <a:gd name="T1" fmla="*/ 86 h 934"/>
                  <a:gd name="T2" fmla="*/ 0 w 879"/>
                  <a:gd name="T3" fmla="*/ 16 h 934"/>
                  <a:gd name="T4" fmla="*/ 25 w 879"/>
                  <a:gd name="T5" fmla="*/ 0 h 934"/>
                  <a:gd name="T6" fmla="*/ 88 w 879"/>
                  <a:gd name="T7" fmla="*/ 7 h 934"/>
                  <a:gd name="T8" fmla="*/ 88 w 879"/>
                  <a:gd name="T9" fmla="*/ 75 h 934"/>
                  <a:gd name="T10" fmla="*/ 64 w 879"/>
                  <a:gd name="T11" fmla="*/ 92 h 934"/>
                  <a:gd name="T12" fmla="*/ 0 w 879"/>
                  <a:gd name="T13" fmla="*/ 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521264" name="Group 538"/>
          <p:cNvGrpSpPr>
            <a:grpSpLocks noChangeAspect="1"/>
          </p:cNvGrpSpPr>
          <p:nvPr/>
        </p:nvGrpSpPr>
        <p:grpSpPr bwMode="auto">
          <a:xfrm>
            <a:off x="1057275" y="2395540"/>
            <a:ext cx="1798638" cy="407987"/>
            <a:chOff x="3440" y="1592"/>
            <a:chExt cx="601" cy="640"/>
          </a:xfrm>
        </p:grpSpPr>
        <p:grpSp>
          <p:nvGrpSpPr>
            <p:cNvPr id="521265" name="Group 539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521266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1267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268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555" name="Freeform 543"/>
              <p:cNvSpPr>
                <a:spLocks noChangeAspect="1"/>
              </p:cNvSpPr>
              <p:nvPr/>
            </p:nvSpPr>
            <p:spPr bwMode="auto">
              <a:xfrm>
                <a:off x="2731" y="1780"/>
                <a:ext cx="599" cy="635"/>
              </a:xfrm>
              <a:custGeom>
                <a:avLst/>
                <a:gdLst>
                  <a:gd name="T0" fmla="*/ 0 w 879"/>
                  <a:gd name="T1" fmla="*/ 86 h 934"/>
                  <a:gd name="T2" fmla="*/ 0 w 879"/>
                  <a:gd name="T3" fmla="*/ 16 h 934"/>
                  <a:gd name="T4" fmla="*/ 25 w 879"/>
                  <a:gd name="T5" fmla="*/ 0 h 934"/>
                  <a:gd name="T6" fmla="*/ 88 w 879"/>
                  <a:gd name="T7" fmla="*/ 7 h 934"/>
                  <a:gd name="T8" fmla="*/ 88 w 879"/>
                  <a:gd name="T9" fmla="*/ 75 h 934"/>
                  <a:gd name="T10" fmla="*/ 64 w 879"/>
                  <a:gd name="T11" fmla="*/ 92 h 934"/>
                  <a:gd name="T12" fmla="*/ 0 w 879"/>
                  <a:gd name="T13" fmla="*/ 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553" name="Freeform 544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35 w 880"/>
                <a:gd name="T1" fmla="*/ 20 h 934"/>
                <a:gd name="T2" fmla="*/ 64 w 880"/>
                <a:gd name="T3" fmla="*/ 57 h 934"/>
                <a:gd name="T4" fmla="*/ 64 w 880"/>
                <a:gd name="T5" fmla="*/ 92 h 934"/>
                <a:gd name="T6" fmla="*/ 33 w 880"/>
                <a:gd name="T7" fmla="*/ 89 h 934"/>
                <a:gd name="T8" fmla="*/ 1 w 880"/>
                <a:gd name="T9" fmla="*/ 86 h 934"/>
                <a:gd name="T10" fmla="*/ 0 w 880"/>
                <a:gd name="T11" fmla="*/ 51 h 934"/>
                <a:gd name="T12" fmla="*/ 1 w 880"/>
                <a:gd name="T13" fmla="*/ 16 h 934"/>
                <a:gd name="T14" fmla="*/ 14 w 880"/>
                <a:gd name="T15" fmla="*/ 8 h 934"/>
                <a:gd name="T16" fmla="*/ 25 w 880"/>
                <a:gd name="T17" fmla="*/ 0 h 934"/>
                <a:gd name="T18" fmla="*/ 55 w 880"/>
                <a:gd name="T19" fmla="*/ 3 h 934"/>
                <a:gd name="T20" fmla="*/ 89 w 880"/>
                <a:gd name="T21" fmla="*/ 7 h 934"/>
                <a:gd name="T22" fmla="*/ 89 w 880"/>
                <a:gd name="T23" fmla="*/ 41 h 934"/>
                <a:gd name="T24" fmla="*/ 89 w 880"/>
                <a:gd name="T25" fmla="*/ 75 h 934"/>
                <a:gd name="T26" fmla="*/ 78 w 880"/>
                <a:gd name="T27" fmla="*/ 83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7423" name="AutoShape 57"/>
          <p:cNvSpPr>
            <a:spLocks noChangeArrowheads="1"/>
          </p:cNvSpPr>
          <p:nvPr/>
        </p:nvSpPr>
        <p:spPr bwMode="auto">
          <a:xfrm>
            <a:off x="4427538" y="1773239"/>
            <a:ext cx="3600450" cy="623575"/>
          </a:xfrm>
          <a:prstGeom prst="roundRect">
            <a:avLst>
              <a:gd name="adj" fmla="val 16667"/>
            </a:avLst>
          </a:prstGeom>
          <a:solidFill>
            <a:srgbClr val="FFE5F2"/>
          </a:solidFill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anchor="ctr"/>
          <a:lstStyle/>
          <a:p>
            <a:pPr defTabSz="987425"/>
            <a:r>
              <a:rPr lang="ru-RU" altLang="ja-JP" sz="1100" dirty="0" smtClean="0">
                <a:solidFill>
                  <a:srgbClr val="FF0066"/>
                </a:solidFill>
              </a:rPr>
              <a:t>Сеть проектируется с учётом текущих требований, что снижает начальные инвестиции</a:t>
            </a:r>
            <a:endParaRPr lang="en-US" altLang="ja-JP" sz="1100" dirty="0">
              <a:solidFill>
                <a:srgbClr val="FF0066"/>
              </a:solidFill>
            </a:endParaRPr>
          </a:p>
        </p:txBody>
      </p:sp>
      <p:grpSp>
        <p:nvGrpSpPr>
          <p:cNvPr id="521272" name="Group 765"/>
          <p:cNvGrpSpPr>
            <a:grpSpLocks/>
          </p:cNvGrpSpPr>
          <p:nvPr/>
        </p:nvGrpSpPr>
        <p:grpSpPr bwMode="auto">
          <a:xfrm>
            <a:off x="4889504" y="5673725"/>
            <a:ext cx="1755775" cy="603251"/>
            <a:chOff x="4391" y="2612"/>
            <a:chExt cx="1372" cy="570"/>
          </a:xfrm>
        </p:grpSpPr>
        <p:pic>
          <p:nvPicPr>
            <p:cNvPr id="521273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1" y="2790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274" name="AutoShape 638"/>
            <p:cNvCxnSpPr>
              <a:cxnSpLocks noChangeShapeType="1"/>
            </p:cNvCxnSpPr>
            <p:nvPr/>
          </p:nvCxnSpPr>
          <p:spPr bwMode="gray">
            <a:xfrm>
              <a:off x="4491" y="2644"/>
              <a:ext cx="2" cy="1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21275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9" y="2798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276" name="AutoShape 644"/>
            <p:cNvCxnSpPr>
              <a:cxnSpLocks noChangeShapeType="1"/>
            </p:cNvCxnSpPr>
            <p:nvPr/>
          </p:nvCxnSpPr>
          <p:spPr bwMode="gray">
            <a:xfrm>
              <a:off x="5659" y="2612"/>
              <a:ext cx="2" cy="1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7425" name="AutoShape 646"/>
          <p:cNvSpPr>
            <a:spLocks noChangeArrowheads="1"/>
          </p:cNvSpPr>
          <p:nvPr/>
        </p:nvSpPr>
        <p:spPr bwMode="gray">
          <a:xfrm>
            <a:off x="4525963" y="4557715"/>
            <a:ext cx="3378200" cy="1192212"/>
          </a:xfrm>
          <a:prstGeom prst="cloudCallout">
            <a:avLst>
              <a:gd name="adj1" fmla="val -20537"/>
              <a:gd name="adj2" fmla="val 2065"/>
            </a:avLst>
          </a:prstGeom>
          <a:solidFill>
            <a:srgbClr val="DBE2ED"/>
          </a:solidFill>
          <a:ln w="19050">
            <a:noFill/>
            <a:round/>
            <a:headEnd/>
            <a:tailEnd/>
          </a:ln>
          <a:effectLst>
            <a:prstShdw prst="shdw17" dist="17961" dir="13500000">
              <a:srgbClr val="83888E">
                <a:alpha val="50000"/>
              </a:srgbClr>
            </a:prstShdw>
          </a:effectLst>
        </p:spPr>
        <p:txBody>
          <a:bodyPr lIns="72000" tIns="54000" rIns="72000" bIns="54000" anchor="ctr"/>
          <a:lstStyle/>
          <a:p>
            <a:endParaRPr lang="ja-JP" altLang="ja-JP" sz="1400"/>
          </a:p>
        </p:txBody>
      </p:sp>
      <p:grpSp>
        <p:nvGrpSpPr>
          <p:cNvPr id="521278" name="Group 65"/>
          <p:cNvGrpSpPr>
            <a:grpSpLocks/>
          </p:cNvGrpSpPr>
          <p:nvPr/>
        </p:nvGrpSpPr>
        <p:grpSpPr bwMode="auto">
          <a:xfrm>
            <a:off x="5157792" y="4683127"/>
            <a:ext cx="2058987" cy="912813"/>
            <a:chOff x="0" y="2994"/>
            <a:chExt cx="1608" cy="864"/>
          </a:xfrm>
        </p:grpSpPr>
        <p:sp>
          <p:nvSpPr>
            <p:cNvPr id="17531" name="Line 647"/>
            <p:cNvSpPr>
              <a:spLocks noChangeShapeType="1"/>
            </p:cNvSpPr>
            <p:nvPr/>
          </p:nvSpPr>
          <p:spPr bwMode="gray">
            <a:xfrm flipV="1">
              <a:off x="231" y="3356"/>
              <a:ext cx="315" cy="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2" name="Line 648"/>
            <p:cNvSpPr>
              <a:spLocks noChangeShapeType="1"/>
            </p:cNvSpPr>
            <p:nvPr/>
          </p:nvSpPr>
          <p:spPr bwMode="gray">
            <a:xfrm flipV="1">
              <a:off x="1214" y="3436"/>
              <a:ext cx="102" cy="3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3" name="Line 649"/>
            <p:cNvSpPr>
              <a:spLocks noChangeShapeType="1"/>
            </p:cNvSpPr>
            <p:nvPr/>
          </p:nvSpPr>
          <p:spPr bwMode="gray">
            <a:xfrm flipH="1" flipV="1">
              <a:off x="515" y="3060"/>
              <a:ext cx="651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4" name="Line 650"/>
            <p:cNvSpPr>
              <a:spLocks noChangeShapeType="1"/>
            </p:cNvSpPr>
            <p:nvPr/>
          </p:nvSpPr>
          <p:spPr bwMode="gray">
            <a:xfrm flipH="1" flipV="1">
              <a:off x="403" y="3092"/>
              <a:ext cx="850" cy="3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5" name="Line 651"/>
            <p:cNvSpPr>
              <a:spLocks noChangeShapeType="1"/>
            </p:cNvSpPr>
            <p:nvPr/>
          </p:nvSpPr>
          <p:spPr bwMode="gray">
            <a:xfrm flipH="1" flipV="1">
              <a:off x="219" y="3068"/>
              <a:ext cx="161" cy="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6" name="Line 652"/>
            <p:cNvSpPr>
              <a:spLocks noChangeShapeType="1"/>
            </p:cNvSpPr>
            <p:nvPr/>
          </p:nvSpPr>
          <p:spPr bwMode="gray">
            <a:xfrm flipH="1" flipV="1">
              <a:off x="1379" y="3101"/>
              <a:ext cx="99" cy="3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7" name="Line 653"/>
            <p:cNvSpPr>
              <a:spLocks noChangeShapeType="1"/>
            </p:cNvSpPr>
            <p:nvPr/>
          </p:nvSpPr>
          <p:spPr bwMode="gray">
            <a:xfrm flipH="1" flipV="1">
              <a:off x="590" y="3356"/>
              <a:ext cx="528" cy="4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8" name="Line 654"/>
            <p:cNvSpPr>
              <a:spLocks noChangeShapeType="1"/>
            </p:cNvSpPr>
            <p:nvPr/>
          </p:nvSpPr>
          <p:spPr bwMode="gray">
            <a:xfrm flipV="1">
              <a:off x="422" y="3428"/>
              <a:ext cx="837" cy="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9" name="Line 655"/>
            <p:cNvSpPr>
              <a:spLocks noChangeShapeType="1"/>
            </p:cNvSpPr>
            <p:nvPr/>
          </p:nvSpPr>
          <p:spPr bwMode="gray">
            <a:xfrm flipH="1">
              <a:off x="563" y="3780"/>
              <a:ext cx="443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pic>
          <p:nvPicPr>
            <p:cNvPr id="521288" name="Picture 65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0" y="3005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89" name="Picture 65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1011" y="2994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0" name="Picture 65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1082" y="3362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1" name="Picture 65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134" y="3295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2" name="Picture 66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75" y="3746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3" name="Picture 66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835" y="3706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4" name="Picture 65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590" y="3175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5" name="Picture 65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544" y="3538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</p:grpSp>
      <p:pic>
        <p:nvPicPr>
          <p:cNvPr id="521296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117" y="5902325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297" name="AutoShape 640"/>
          <p:cNvCxnSpPr>
            <a:cxnSpLocks noChangeShapeType="1"/>
          </p:cNvCxnSpPr>
          <p:nvPr/>
        </p:nvCxnSpPr>
        <p:spPr bwMode="gray">
          <a:xfrm flipH="1">
            <a:off x="5476875" y="5722940"/>
            <a:ext cx="7938" cy="1793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1298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517" y="5902325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299" name="AutoShape 642"/>
          <p:cNvCxnSpPr>
            <a:cxnSpLocks noChangeShapeType="1"/>
          </p:cNvCxnSpPr>
          <p:nvPr/>
        </p:nvCxnSpPr>
        <p:spPr bwMode="gray">
          <a:xfrm>
            <a:off x="6007100" y="5713413"/>
            <a:ext cx="1588" cy="188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7431" name="Line 89"/>
          <p:cNvSpPr>
            <a:spLocks noChangeShapeType="1"/>
          </p:cNvSpPr>
          <p:nvPr/>
        </p:nvSpPr>
        <p:spPr bwMode="auto">
          <a:xfrm>
            <a:off x="1054100" y="4894266"/>
            <a:ext cx="0" cy="769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32" name="Freeform 544"/>
          <p:cNvSpPr>
            <a:spLocks noChangeAspect="1"/>
          </p:cNvSpPr>
          <p:nvPr/>
        </p:nvSpPr>
        <p:spPr bwMode="auto">
          <a:xfrm>
            <a:off x="863604" y="5126041"/>
            <a:ext cx="454025" cy="192087"/>
          </a:xfrm>
          <a:custGeom>
            <a:avLst/>
            <a:gdLst>
              <a:gd name="T0" fmla="*/ 5675 w 880"/>
              <a:gd name="T1" fmla="*/ 206 h 934"/>
              <a:gd name="T2" fmla="*/ 9803 w 880"/>
              <a:gd name="T3" fmla="*/ 411 h 934"/>
              <a:gd name="T4" fmla="*/ 9803 w 880"/>
              <a:gd name="T5" fmla="*/ 823 h 934"/>
              <a:gd name="T6" fmla="*/ 5159 w 880"/>
              <a:gd name="T7" fmla="*/ 823 h 934"/>
              <a:gd name="T8" fmla="*/ 0 w 880"/>
              <a:gd name="T9" fmla="*/ 823 h 934"/>
              <a:gd name="T10" fmla="*/ 0 w 880"/>
              <a:gd name="T11" fmla="*/ 411 h 934"/>
              <a:gd name="T12" fmla="*/ 0 w 880"/>
              <a:gd name="T13" fmla="*/ 206 h 934"/>
              <a:gd name="T14" fmla="*/ 2064 w 880"/>
              <a:gd name="T15" fmla="*/ 0 h 934"/>
              <a:gd name="T16" fmla="*/ 4128 w 880"/>
              <a:gd name="T17" fmla="*/ 0 h 934"/>
              <a:gd name="T18" fmla="*/ 8771 w 880"/>
              <a:gd name="T19" fmla="*/ 0 h 934"/>
              <a:gd name="T20" fmla="*/ 13930 w 880"/>
              <a:gd name="T21" fmla="*/ 0 h 934"/>
              <a:gd name="T22" fmla="*/ 13930 w 880"/>
              <a:gd name="T23" fmla="*/ 411 h 934"/>
              <a:gd name="T24" fmla="*/ 13930 w 880"/>
              <a:gd name="T25" fmla="*/ 617 h 934"/>
              <a:gd name="T26" fmla="*/ 11867 w 880"/>
              <a:gd name="T27" fmla="*/ 823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33" name="Freeform 544"/>
          <p:cNvSpPr>
            <a:spLocks noChangeAspect="1"/>
          </p:cNvSpPr>
          <p:nvPr/>
        </p:nvSpPr>
        <p:spPr bwMode="auto">
          <a:xfrm>
            <a:off x="1355729" y="5110166"/>
            <a:ext cx="454025" cy="192087"/>
          </a:xfrm>
          <a:custGeom>
            <a:avLst/>
            <a:gdLst>
              <a:gd name="T0" fmla="*/ 5675 w 880"/>
              <a:gd name="T1" fmla="*/ 206 h 934"/>
              <a:gd name="T2" fmla="*/ 9803 w 880"/>
              <a:gd name="T3" fmla="*/ 411 h 934"/>
              <a:gd name="T4" fmla="*/ 9803 w 880"/>
              <a:gd name="T5" fmla="*/ 823 h 934"/>
              <a:gd name="T6" fmla="*/ 5159 w 880"/>
              <a:gd name="T7" fmla="*/ 823 h 934"/>
              <a:gd name="T8" fmla="*/ 0 w 880"/>
              <a:gd name="T9" fmla="*/ 823 h 934"/>
              <a:gd name="T10" fmla="*/ 0 w 880"/>
              <a:gd name="T11" fmla="*/ 411 h 934"/>
              <a:gd name="T12" fmla="*/ 0 w 880"/>
              <a:gd name="T13" fmla="*/ 206 h 934"/>
              <a:gd name="T14" fmla="*/ 2064 w 880"/>
              <a:gd name="T15" fmla="*/ 0 h 934"/>
              <a:gd name="T16" fmla="*/ 4128 w 880"/>
              <a:gd name="T17" fmla="*/ 0 h 934"/>
              <a:gd name="T18" fmla="*/ 8771 w 880"/>
              <a:gd name="T19" fmla="*/ 0 h 934"/>
              <a:gd name="T20" fmla="*/ 13930 w 880"/>
              <a:gd name="T21" fmla="*/ 0 h 934"/>
              <a:gd name="T22" fmla="*/ 13930 w 880"/>
              <a:gd name="T23" fmla="*/ 411 h 934"/>
              <a:gd name="T24" fmla="*/ 13930 w 880"/>
              <a:gd name="T25" fmla="*/ 617 h 934"/>
              <a:gd name="T26" fmla="*/ 11867 w 880"/>
              <a:gd name="T27" fmla="*/ 823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1303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38" y="5384803"/>
            <a:ext cx="260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5" name="Line 93"/>
          <p:cNvSpPr>
            <a:spLocks noChangeShapeType="1"/>
          </p:cNvSpPr>
          <p:nvPr/>
        </p:nvSpPr>
        <p:spPr bwMode="auto">
          <a:xfrm>
            <a:off x="1344613" y="4349753"/>
            <a:ext cx="0" cy="544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36" name="Line 94"/>
          <p:cNvSpPr>
            <a:spLocks noChangeShapeType="1"/>
          </p:cNvSpPr>
          <p:nvPr/>
        </p:nvSpPr>
        <p:spPr bwMode="auto">
          <a:xfrm>
            <a:off x="1560513" y="4894266"/>
            <a:ext cx="0" cy="769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1306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767" y="5384803"/>
            <a:ext cx="261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1307" name="Group 539"/>
          <p:cNvGrpSpPr>
            <a:grpSpLocks noChangeAspect="1"/>
          </p:cNvGrpSpPr>
          <p:nvPr/>
        </p:nvGrpSpPr>
        <p:grpSpPr bwMode="auto">
          <a:xfrm>
            <a:off x="862017" y="5124453"/>
            <a:ext cx="454025" cy="195263"/>
            <a:chOff x="2730" y="1778"/>
            <a:chExt cx="600" cy="640"/>
          </a:xfrm>
        </p:grpSpPr>
        <p:grpSp>
          <p:nvGrpSpPr>
            <p:cNvPr id="521308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09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10" name="Picture 542" descr="立方体用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28" name="Freeform 543"/>
            <p:cNvSpPr>
              <a:spLocks noChangeAspect="1"/>
            </p:cNvSpPr>
            <p:nvPr/>
          </p:nvSpPr>
          <p:spPr bwMode="auto">
            <a:xfrm>
              <a:off x="2730" y="1783"/>
              <a:ext cx="600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1312" name="Group 539"/>
          <p:cNvGrpSpPr>
            <a:grpSpLocks noChangeAspect="1"/>
          </p:cNvGrpSpPr>
          <p:nvPr/>
        </p:nvGrpSpPr>
        <p:grpSpPr bwMode="auto">
          <a:xfrm>
            <a:off x="1354142" y="5108578"/>
            <a:ext cx="454025" cy="195263"/>
            <a:chOff x="2730" y="1778"/>
            <a:chExt cx="600" cy="640"/>
          </a:xfrm>
        </p:grpSpPr>
        <p:grpSp>
          <p:nvGrpSpPr>
            <p:cNvPr id="521313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14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15" name="Picture 542" descr="立方体用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24" name="Freeform 543"/>
            <p:cNvSpPr>
              <a:spLocks noChangeAspect="1"/>
            </p:cNvSpPr>
            <p:nvPr/>
          </p:nvSpPr>
          <p:spPr bwMode="auto">
            <a:xfrm>
              <a:off x="2730" y="1783"/>
              <a:ext cx="600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7440" name="Freeform 544"/>
          <p:cNvSpPr>
            <a:spLocks noChangeAspect="1"/>
          </p:cNvSpPr>
          <p:nvPr/>
        </p:nvSpPr>
        <p:spPr bwMode="auto">
          <a:xfrm>
            <a:off x="935042" y="4803777"/>
            <a:ext cx="865187" cy="193675"/>
          </a:xfrm>
          <a:custGeom>
            <a:avLst/>
            <a:gdLst>
              <a:gd name="T0" fmla="*/ 72754 w 880"/>
              <a:gd name="T1" fmla="*/ 207 h 934"/>
              <a:gd name="T2" fmla="*/ 131744 w 880"/>
              <a:gd name="T3" fmla="*/ 415 h 934"/>
              <a:gd name="T4" fmla="*/ 131744 w 880"/>
              <a:gd name="T5" fmla="*/ 829 h 934"/>
              <a:gd name="T6" fmla="*/ 68822 w 880"/>
              <a:gd name="T7" fmla="*/ 829 h 934"/>
              <a:gd name="T8" fmla="*/ 983 w 880"/>
              <a:gd name="T9" fmla="*/ 829 h 934"/>
              <a:gd name="T10" fmla="*/ 0 w 880"/>
              <a:gd name="T11" fmla="*/ 415 h 934"/>
              <a:gd name="T12" fmla="*/ 983 w 880"/>
              <a:gd name="T13" fmla="*/ 207 h 934"/>
              <a:gd name="T14" fmla="*/ 27529 w 880"/>
              <a:gd name="T15" fmla="*/ 0 h 934"/>
              <a:gd name="T16" fmla="*/ 51125 w 880"/>
              <a:gd name="T17" fmla="*/ 0 h 934"/>
              <a:gd name="T18" fmla="*/ 113064 w 880"/>
              <a:gd name="T19" fmla="*/ 0 h 934"/>
              <a:gd name="T20" fmla="*/ 181886 w 880"/>
              <a:gd name="T21" fmla="*/ 0 h 934"/>
              <a:gd name="T22" fmla="*/ 181886 w 880"/>
              <a:gd name="T23" fmla="*/ 415 h 934"/>
              <a:gd name="T24" fmla="*/ 181886 w 880"/>
              <a:gd name="T25" fmla="*/ 622 h 934"/>
              <a:gd name="T26" fmla="*/ 159273 w 880"/>
              <a:gd name="T27" fmla="*/ 829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1318" name="Group 539"/>
          <p:cNvGrpSpPr>
            <a:grpSpLocks noChangeAspect="1"/>
          </p:cNvGrpSpPr>
          <p:nvPr/>
        </p:nvGrpSpPr>
        <p:grpSpPr bwMode="auto">
          <a:xfrm>
            <a:off x="933450" y="4802190"/>
            <a:ext cx="865188" cy="195263"/>
            <a:chOff x="2730" y="1778"/>
            <a:chExt cx="600" cy="640"/>
          </a:xfrm>
        </p:grpSpPr>
        <p:grpSp>
          <p:nvGrpSpPr>
            <p:cNvPr id="521319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20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21" name="Picture 542" descr="立方体用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20" name="Freeform 543"/>
            <p:cNvSpPr>
              <a:spLocks noChangeAspect="1"/>
            </p:cNvSpPr>
            <p:nvPr/>
          </p:nvSpPr>
          <p:spPr bwMode="auto">
            <a:xfrm>
              <a:off x="2731" y="1783"/>
              <a:ext cx="599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7442" name="Line 113"/>
          <p:cNvSpPr>
            <a:spLocks noChangeShapeType="1"/>
          </p:cNvSpPr>
          <p:nvPr/>
        </p:nvSpPr>
        <p:spPr bwMode="auto">
          <a:xfrm>
            <a:off x="2058988" y="4894266"/>
            <a:ext cx="0" cy="769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43" name="Freeform 544"/>
          <p:cNvSpPr>
            <a:spLocks noChangeAspect="1"/>
          </p:cNvSpPr>
          <p:nvPr/>
        </p:nvSpPr>
        <p:spPr bwMode="auto">
          <a:xfrm>
            <a:off x="1868492" y="5126041"/>
            <a:ext cx="454025" cy="192087"/>
          </a:xfrm>
          <a:custGeom>
            <a:avLst/>
            <a:gdLst>
              <a:gd name="T0" fmla="*/ 5675 w 880"/>
              <a:gd name="T1" fmla="*/ 206 h 934"/>
              <a:gd name="T2" fmla="*/ 9803 w 880"/>
              <a:gd name="T3" fmla="*/ 411 h 934"/>
              <a:gd name="T4" fmla="*/ 9803 w 880"/>
              <a:gd name="T5" fmla="*/ 823 h 934"/>
              <a:gd name="T6" fmla="*/ 5159 w 880"/>
              <a:gd name="T7" fmla="*/ 823 h 934"/>
              <a:gd name="T8" fmla="*/ 0 w 880"/>
              <a:gd name="T9" fmla="*/ 823 h 934"/>
              <a:gd name="T10" fmla="*/ 0 w 880"/>
              <a:gd name="T11" fmla="*/ 411 h 934"/>
              <a:gd name="T12" fmla="*/ 0 w 880"/>
              <a:gd name="T13" fmla="*/ 206 h 934"/>
              <a:gd name="T14" fmla="*/ 2064 w 880"/>
              <a:gd name="T15" fmla="*/ 0 h 934"/>
              <a:gd name="T16" fmla="*/ 4128 w 880"/>
              <a:gd name="T17" fmla="*/ 0 h 934"/>
              <a:gd name="T18" fmla="*/ 8771 w 880"/>
              <a:gd name="T19" fmla="*/ 0 h 934"/>
              <a:gd name="T20" fmla="*/ 13930 w 880"/>
              <a:gd name="T21" fmla="*/ 0 h 934"/>
              <a:gd name="T22" fmla="*/ 13930 w 880"/>
              <a:gd name="T23" fmla="*/ 411 h 934"/>
              <a:gd name="T24" fmla="*/ 13930 w 880"/>
              <a:gd name="T25" fmla="*/ 617 h 934"/>
              <a:gd name="T26" fmla="*/ 11867 w 880"/>
              <a:gd name="T27" fmla="*/ 823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44" name="Freeform 544"/>
          <p:cNvSpPr>
            <a:spLocks noChangeAspect="1"/>
          </p:cNvSpPr>
          <p:nvPr/>
        </p:nvSpPr>
        <p:spPr bwMode="auto">
          <a:xfrm>
            <a:off x="2360617" y="5110166"/>
            <a:ext cx="454025" cy="192087"/>
          </a:xfrm>
          <a:custGeom>
            <a:avLst/>
            <a:gdLst>
              <a:gd name="T0" fmla="*/ 5675 w 880"/>
              <a:gd name="T1" fmla="*/ 206 h 934"/>
              <a:gd name="T2" fmla="*/ 9803 w 880"/>
              <a:gd name="T3" fmla="*/ 411 h 934"/>
              <a:gd name="T4" fmla="*/ 9803 w 880"/>
              <a:gd name="T5" fmla="*/ 823 h 934"/>
              <a:gd name="T6" fmla="*/ 5159 w 880"/>
              <a:gd name="T7" fmla="*/ 823 h 934"/>
              <a:gd name="T8" fmla="*/ 0 w 880"/>
              <a:gd name="T9" fmla="*/ 823 h 934"/>
              <a:gd name="T10" fmla="*/ 0 w 880"/>
              <a:gd name="T11" fmla="*/ 411 h 934"/>
              <a:gd name="T12" fmla="*/ 0 w 880"/>
              <a:gd name="T13" fmla="*/ 206 h 934"/>
              <a:gd name="T14" fmla="*/ 2064 w 880"/>
              <a:gd name="T15" fmla="*/ 0 h 934"/>
              <a:gd name="T16" fmla="*/ 4128 w 880"/>
              <a:gd name="T17" fmla="*/ 0 h 934"/>
              <a:gd name="T18" fmla="*/ 8771 w 880"/>
              <a:gd name="T19" fmla="*/ 0 h 934"/>
              <a:gd name="T20" fmla="*/ 13930 w 880"/>
              <a:gd name="T21" fmla="*/ 0 h 934"/>
              <a:gd name="T22" fmla="*/ 13930 w 880"/>
              <a:gd name="T23" fmla="*/ 411 h 934"/>
              <a:gd name="T24" fmla="*/ 13930 w 880"/>
              <a:gd name="T25" fmla="*/ 617 h 934"/>
              <a:gd name="T26" fmla="*/ 11867 w 880"/>
              <a:gd name="T27" fmla="*/ 823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1326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825" y="5384803"/>
            <a:ext cx="260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6" name="Line 117"/>
          <p:cNvSpPr>
            <a:spLocks noChangeShapeType="1"/>
          </p:cNvSpPr>
          <p:nvPr/>
        </p:nvSpPr>
        <p:spPr bwMode="auto">
          <a:xfrm>
            <a:off x="2349500" y="4349753"/>
            <a:ext cx="0" cy="544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47" name="Line 118"/>
          <p:cNvSpPr>
            <a:spLocks noChangeShapeType="1"/>
          </p:cNvSpPr>
          <p:nvPr/>
        </p:nvSpPr>
        <p:spPr bwMode="auto">
          <a:xfrm>
            <a:off x="2565400" y="4894266"/>
            <a:ext cx="0" cy="769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1329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6650" y="5384803"/>
            <a:ext cx="261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1330" name="Group 539"/>
          <p:cNvGrpSpPr>
            <a:grpSpLocks noChangeAspect="1"/>
          </p:cNvGrpSpPr>
          <p:nvPr/>
        </p:nvGrpSpPr>
        <p:grpSpPr bwMode="auto">
          <a:xfrm>
            <a:off x="1866900" y="5124453"/>
            <a:ext cx="454025" cy="195263"/>
            <a:chOff x="2730" y="1778"/>
            <a:chExt cx="600" cy="640"/>
          </a:xfrm>
        </p:grpSpPr>
        <p:grpSp>
          <p:nvGrpSpPr>
            <p:cNvPr id="521331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32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33" name="Picture 542" descr="立方体用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16" name="Freeform 543"/>
            <p:cNvSpPr>
              <a:spLocks noChangeAspect="1"/>
            </p:cNvSpPr>
            <p:nvPr/>
          </p:nvSpPr>
          <p:spPr bwMode="auto">
            <a:xfrm>
              <a:off x="2730" y="1783"/>
              <a:ext cx="600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1335" name="Group 539"/>
          <p:cNvGrpSpPr>
            <a:grpSpLocks noChangeAspect="1"/>
          </p:cNvGrpSpPr>
          <p:nvPr/>
        </p:nvGrpSpPr>
        <p:grpSpPr bwMode="auto">
          <a:xfrm>
            <a:off x="2359027" y="5108578"/>
            <a:ext cx="454025" cy="195263"/>
            <a:chOff x="2730" y="1778"/>
            <a:chExt cx="600" cy="640"/>
          </a:xfrm>
        </p:grpSpPr>
        <p:grpSp>
          <p:nvGrpSpPr>
            <p:cNvPr id="521336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37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38" name="Picture 542" descr="立方体用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12" name="Freeform 543"/>
            <p:cNvSpPr>
              <a:spLocks noChangeAspect="1"/>
            </p:cNvSpPr>
            <p:nvPr/>
          </p:nvSpPr>
          <p:spPr bwMode="auto">
            <a:xfrm>
              <a:off x="2730" y="1783"/>
              <a:ext cx="600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7451" name="Freeform 544"/>
          <p:cNvSpPr>
            <a:spLocks noChangeAspect="1"/>
          </p:cNvSpPr>
          <p:nvPr/>
        </p:nvSpPr>
        <p:spPr bwMode="auto">
          <a:xfrm>
            <a:off x="1939925" y="4803777"/>
            <a:ext cx="865188" cy="193675"/>
          </a:xfrm>
          <a:custGeom>
            <a:avLst/>
            <a:gdLst>
              <a:gd name="T0" fmla="*/ 72754 w 880"/>
              <a:gd name="T1" fmla="*/ 207 h 934"/>
              <a:gd name="T2" fmla="*/ 131745 w 880"/>
              <a:gd name="T3" fmla="*/ 415 h 934"/>
              <a:gd name="T4" fmla="*/ 131745 w 880"/>
              <a:gd name="T5" fmla="*/ 829 h 934"/>
              <a:gd name="T6" fmla="*/ 68822 w 880"/>
              <a:gd name="T7" fmla="*/ 829 h 934"/>
              <a:gd name="T8" fmla="*/ 983 w 880"/>
              <a:gd name="T9" fmla="*/ 829 h 934"/>
              <a:gd name="T10" fmla="*/ 0 w 880"/>
              <a:gd name="T11" fmla="*/ 415 h 934"/>
              <a:gd name="T12" fmla="*/ 983 w 880"/>
              <a:gd name="T13" fmla="*/ 207 h 934"/>
              <a:gd name="T14" fmla="*/ 27529 w 880"/>
              <a:gd name="T15" fmla="*/ 0 h 934"/>
              <a:gd name="T16" fmla="*/ 51125 w 880"/>
              <a:gd name="T17" fmla="*/ 0 h 934"/>
              <a:gd name="T18" fmla="*/ 113064 w 880"/>
              <a:gd name="T19" fmla="*/ 0 h 934"/>
              <a:gd name="T20" fmla="*/ 181886 w 880"/>
              <a:gd name="T21" fmla="*/ 0 h 934"/>
              <a:gd name="T22" fmla="*/ 181886 w 880"/>
              <a:gd name="T23" fmla="*/ 415 h 934"/>
              <a:gd name="T24" fmla="*/ 181886 w 880"/>
              <a:gd name="T25" fmla="*/ 622 h 934"/>
              <a:gd name="T26" fmla="*/ 159273 w 880"/>
              <a:gd name="T27" fmla="*/ 829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1341" name="Group 539"/>
          <p:cNvGrpSpPr>
            <a:grpSpLocks noChangeAspect="1"/>
          </p:cNvGrpSpPr>
          <p:nvPr/>
        </p:nvGrpSpPr>
        <p:grpSpPr bwMode="auto">
          <a:xfrm>
            <a:off x="1938342" y="4802190"/>
            <a:ext cx="865187" cy="195263"/>
            <a:chOff x="2730" y="1778"/>
            <a:chExt cx="600" cy="640"/>
          </a:xfrm>
        </p:grpSpPr>
        <p:grpSp>
          <p:nvGrpSpPr>
            <p:cNvPr id="521342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43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44" name="Picture 542" descr="立方体用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08" name="Freeform 543"/>
            <p:cNvSpPr>
              <a:spLocks noChangeAspect="1"/>
            </p:cNvSpPr>
            <p:nvPr/>
          </p:nvSpPr>
          <p:spPr bwMode="auto">
            <a:xfrm>
              <a:off x="2731" y="1783"/>
              <a:ext cx="599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1346" name="Group 538"/>
          <p:cNvGrpSpPr>
            <a:grpSpLocks noChangeAspect="1"/>
          </p:cNvGrpSpPr>
          <p:nvPr/>
        </p:nvGrpSpPr>
        <p:grpSpPr bwMode="auto">
          <a:xfrm>
            <a:off x="996950" y="4303713"/>
            <a:ext cx="1798638" cy="407987"/>
            <a:chOff x="3440" y="1592"/>
            <a:chExt cx="601" cy="640"/>
          </a:xfrm>
        </p:grpSpPr>
        <p:grpSp>
          <p:nvGrpSpPr>
            <p:cNvPr id="521347" name="Group 539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521348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1349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350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504" name="Freeform 543"/>
              <p:cNvSpPr>
                <a:spLocks noChangeAspect="1"/>
              </p:cNvSpPr>
              <p:nvPr/>
            </p:nvSpPr>
            <p:spPr bwMode="auto">
              <a:xfrm>
                <a:off x="2731" y="1780"/>
                <a:ext cx="599" cy="635"/>
              </a:xfrm>
              <a:custGeom>
                <a:avLst/>
                <a:gdLst>
                  <a:gd name="T0" fmla="*/ 0 w 879"/>
                  <a:gd name="T1" fmla="*/ 86 h 934"/>
                  <a:gd name="T2" fmla="*/ 0 w 879"/>
                  <a:gd name="T3" fmla="*/ 16 h 934"/>
                  <a:gd name="T4" fmla="*/ 25 w 879"/>
                  <a:gd name="T5" fmla="*/ 0 h 934"/>
                  <a:gd name="T6" fmla="*/ 88 w 879"/>
                  <a:gd name="T7" fmla="*/ 7 h 934"/>
                  <a:gd name="T8" fmla="*/ 88 w 879"/>
                  <a:gd name="T9" fmla="*/ 75 h 934"/>
                  <a:gd name="T10" fmla="*/ 64 w 879"/>
                  <a:gd name="T11" fmla="*/ 92 h 934"/>
                  <a:gd name="T12" fmla="*/ 0 w 879"/>
                  <a:gd name="T13" fmla="*/ 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502" name="Freeform 544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35 w 880"/>
                <a:gd name="T1" fmla="*/ 20 h 934"/>
                <a:gd name="T2" fmla="*/ 64 w 880"/>
                <a:gd name="T3" fmla="*/ 57 h 934"/>
                <a:gd name="T4" fmla="*/ 64 w 880"/>
                <a:gd name="T5" fmla="*/ 92 h 934"/>
                <a:gd name="T6" fmla="*/ 33 w 880"/>
                <a:gd name="T7" fmla="*/ 89 h 934"/>
                <a:gd name="T8" fmla="*/ 1 w 880"/>
                <a:gd name="T9" fmla="*/ 86 h 934"/>
                <a:gd name="T10" fmla="*/ 0 w 880"/>
                <a:gd name="T11" fmla="*/ 51 h 934"/>
                <a:gd name="T12" fmla="*/ 1 w 880"/>
                <a:gd name="T13" fmla="*/ 16 h 934"/>
                <a:gd name="T14" fmla="*/ 14 w 880"/>
                <a:gd name="T15" fmla="*/ 8 h 934"/>
                <a:gd name="T16" fmla="*/ 25 w 880"/>
                <a:gd name="T17" fmla="*/ 0 h 934"/>
                <a:gd name="T18" fmla="*/ 55 w 880"/>
                <a:gd name="T19" fmla="*/ 3 h 934"/>
                <a:gd name="T20" fmla="*/ 89 w 880"/>
                <a:gd name="T21" fmla="*/ 7 h 934"/>
                <a:gd name="T22" fmla="*/ 89 w 880"/>
                <a:gd name="T23" fmla="*/ 41 h 934"/>
                <a:gd name="T24" fmla="*/ 89 w 880"/>
                <a:gd name="T25" fmla="*/ 75 h 934"/>
                <a:gd name="T26" fmla="*/ 78 w 880"/>
                <a:gd name="T27" fmla="*/ 83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1353" name="Group 62"/>
          <p:cNvGrpSpPr>
            <a:grpSpLocks noChangeAspect="1"/>
          </p:cNvGrpSpPr>
          <p:nvPr/>
        </p:nvGrpSpPr>
        <p:grpSpPr bwMode="auto">
          <a:xfrm>
            <a:off x="5807075" y="2757489"/>
            <a:ext cx="306388" cy="258763"/>
            <a:chOff x="2649" y="1095"/>
            <a:chExt cx="1848" cy="1965"/>
          </a:xfrm>
        </p:grpSpPr>
        <p:grpSp>
          <p:nvGrpSpPr>
            <p:cNvPr id="521354" name="Group 63"/>
            <p:cNvGrpSpPr>
              <a:grpSpLocks noChangeAspect="1"/>
            </p:cNvGrpSpPr>
            <p:nvPr/>
          </p:nvGrpSpPr>
          <p:grpSpPr bwMode="auto">
            <a:xfrm>
              <a:off x="2650" y="1095"/>
              <a:ext cx="1845" cy="1965"/>
              <a:chOff x="2126" y="1164"/>
              <a:chExt cx="1845" cy="1965"/>
            </a:xfrm>
          </p:grpSpPr>
          <p:grpSp>
            <p:nvGrpSpPr>
              <p:cNvPr id="521355" name="Group 64"/>
              <p:cNvGrpSpPr>
                <a:grpSpLocks noChangeAspect="1"/>
              </p:cNvGrpSpPr>
              <p:nvPr/>
            </p:nvGrpSpPr>
            <p:grpSpPr bwMode="auto">
              <a:xfrm>
                <a:off x="2126" y="1164"/>
                <a:ext cx="1844" cy="1965"/>
                <a:chOff x="1840" y="1052"/>
                <a:chExt cx="2080" cy="2216"/>
              </a:xfrm>
            </p:grpSpPr>
            <p:pic>
              <p:nvPicPr>
                <p:cNvPr id="521356" name="Picture 65" descr="立方体_L_紫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840" y="1052"/>
                  <a:ext cx="2080" cy="2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357" name="Picture 66" descr="立方体用L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>
                  <a:off x="1855" y="1648"/>
                  <a:ext cx="1534" cy="1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498" name="Freeform 67"/>
              <p:cNvSpPr>
                <a:spLocks noChangeAspect="1"/>
              </p:cNvSpPr>
              <p:nvPr/>
            </p:nvSpPr>
            <p:spPr bwMode="auto">
              <a:xfrm>
                <a:off x="2125" y="1164"/>
                <a:ext cx="1848" cy="1965"/>
              </a:xfrm>
              <a:custGeom>
                <a:avLst/>
                <a:gdLst>
                  <a:gd name="T0" fmla="*/ 0 w 879"/>
                  <a:gd name="T1" fmla="*/ 16771 h 934"/>
                  <a:gd name="T2" fmla="*/ 0 w 879"/>
                  <a:gd name="T3" fmla="*/ 3258 h 934"/>
                  <a:gd name="T4" fmla="*/ 4754 w 879"/>
                  <a:gd name="T5" fmla="*/ 0 h 934"/>
                  <a:gd name="T6" fmla="*/ 17063 w 879"/>
                  <a:gd name="T7" fmla="*/ 1234 h 934"/>
                  <a:gd name="T8" fmla="*/ 17063 w 879"/>
                  <a:gd name="T9" fmla="*/ 14747 h 934"/>
                  <a:gd name="T10" fmla="*/ 12384 w 879"/>
                  <a:gd name="T11" fmla="*/ 18001 h 934"/>
                  <a:gd name="T12" fmla="*/ 0 w 879"/>
                  <a:gd name="T13" fmla="*/ 16771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496" name="Freeform 68"/>
            <p:cNvSpPr>
              <a:spLocks noChangeAspect="1"/>
            </p:cNvSpPr>
            <p:nvPr/>
          </p:nvSpPr>
          <p:spPr bwMode="auto">
            <a:xfrm>
              <a:off x="2649" y="1095"/>
              <a:ext cx="1848" cy="1965"/>
            </a:xfrm>
            <a:custGeom>
              <a:avLst/>
              <a:gdLst>
                <a:gd name="T0" fmla="*/ 6880 w 880"/>
                <a:gd name="T1" fmla="*/ 3889 h 934"/>
                <a:gd name="T2" fmla="*/ 12428 w 880"/>
                <a:gd name="T3" fmla="*/ 11239 h 934"/>
                <a:gd name="T4" fmla="*/ 12428 w 880"/>
                <a:gd name="T5" fmla="*/ 18001 h 934"/>
                <a:gd name="T6" fmla="*/ 6474 w 880"/>
                <a:gd name="T7" fmla="*/ 17420 h 934"/>
                <a:gd name="T8" fmla="*/ 17 w 880"/>
                <a:gd name="T9" fmla="*/ 16771 h 934"/>
                <a:gd name="T10" fmla="*/ 0 w 880"/>
                <a:gd name="T11" fmla="*/ 10062 h 934"/>
                <a:gd name="T12" fmla="*/ 17 w 880"/>
                <a:gd name="T13" fmla="*/ 3258 h 934"/>
                <a:gd name="T14" fmla="*/ 2526 w 880"/>
                <a:gd name="T15" fmla="*/ 1563 h 934"/>
                <a:gd name="T16" fmla="*/ 4790 w 880"/>
                <a:gd name="T17" fmla="*/ 0 h 934"/>
                <a:gd name="T18" fmla="*/ 10624 w 880"/>
                <a:gd name="T19" fmla="*/ 545 h 934"/>
                <a:gd name="T20" fmla="*/ 17115 w 880"/>
                <a:gd name="T21" fmla="*/ 1234 h 934"/>
                <a:gd name="T22" fmla="*/ 17115 w 880"/>
                <a:gd name="T23" fmla="*/ 8056 h 934"/>
                <a:gd name="T24" fmla="*/ 17115 w 880"/>
                <a:gd name="T25" fmla="*/ 14747 h 934"/>
                <a:gd name="T26" fmla="*/ 15011 w 880"/>
                <a:gd name="T27" fmla="*/ 16209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1360" name="Group 62"/>
          <p:cNvGrpSpPr>
            <a:grpSpLocks noChangeAspect="1"/>
          </p:cNvGrpSpPr>
          <p:nvPr/>
        </p:nvGrpSpPr>
        <p:grpSpPr bwMode="auto">
          <a:xfrm>
            <a:off x="5732463" y="4784727"/>
            <a:ext cx="836612" cy="703263"/>
            <a:chOff x="2649" y="1095"/>
            <a:chExt cx="1848" cy="1965"/>
          </a:xfrm>
        </p:grpSpPr>
        <p:grpSp>
          <p:nvGrpSpPr>
            <p:cNvPr id="521361" name="Group 63"/>
            <p:cNvGrpSpPr>
              <a:grpSpLocks noChangeAspect="1"/>
            </p:cNvGrpSpPr>
            <p:nvPr/>
          </p:nvGrpSpPr>
          <p:grpSpPr bwMode="auto">
            <a:xfrm>
              <a:off x="2650" y="1095"/>
              <a:ext cx="1845" cy="1965"/>
              <a:chOff x="2126" y="1164"/>
              <a:chExt cx="1845" cy="1965"/>
            </a:xfrm>
          </p:grpSpPr>
          <p:grpSp>
            <p:nvGrpSpPr>
              <p:cNvPr id="521362" name="Group 64"/>
              <p:cNvGrpSpPr>
                <a:grpSpLocks noChangeAspect="1"/>
              </p:cNvGrpSpPr>
              <p:nvPr/>
            </p:nvGrpSpPr>
            <p:grpSpPr bwMode="auto">
              <a:xfrm>
                <a:off x="2126" y="1164"/>
                <a:ext cx="1844" cy="1965"/>
                <a:chOff x="1840" y="1052"/>
                <a:chExt cx="2080" cy="2216"/>
              </a:xfrm>
            </p:grpSpPr>
            <p:pic>
              <p:nvPicPr>
                <p:cNvPr id="521363" name="Picture 65" descr="立方体_L_紫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840" y="1052"/>
                  <a:ext cx="2080" cy="2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364" name="Picture 66" descr="立方体用L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>
                  <a:off x="1855" y="1648"/>
                  <a:ext cx="1534" cy="1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492" name="Freeform 67"/>
              <p:cNvSpPr>
                <a:spLocks noChangeAspect="1"/>
              </p:cNvSpPr>
              <p:nvPr/>
            </p:nvSpPr>
            <p:spPr bwMode="auto">
              <a:xfrm>
                <a:off x="2125" y="1168"/>
                <a:ext cx="1841" cy="1956"/>
              </a:xfrm>
              <a:custGeom>
                <a:avLst/>
                <a:gdLst>
                  <a:gd name="T0" fmla="*/ 0 w 879"/>
                  <a:gd name="T1" fmla="*/ 16771 h 934"/>
                  <a:gd name="T2" fmla="*/ 0 w 879"/>
                  <a:gd name="T3" fmla="*/ 3258 h 934"/>
                  <a:gd name="T4" fmla="*/ 4754 w 879"/>
                  <a:gd name="T5" fmla="*/ 0 h 934"/>
                  <a:gd name="T6" fmla="*/ 17063 w 879"/>
                  <a:gd name="T7" fmla="*/ 1234 h 934"/>
                  <a:gd name="T8" fmla="*/ 17063 w 879"/>
                  <a:gd name="T9" fmla="*/ 14747 h 934"/>
                  <a:gd name="T10" fmla="*/ 12384 w 879"/>
                  <a:gd name="T11" fmla="*/ 18001 h 934"/>
                  <a:gd name="T12" fmla="*/ 0 w 879"/>
                  <a:gd name="T13" fmla="*/ 16771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490" name="Freeform 68"/>
            <p:cNvSpPr>
              <a:spLocks noChangeAspect="1"/>
            </p:cNvSpPr>
            <p:nvPr/>
          </p:nvSpPr>
          <p:spPr bwMode="auto">
            <a:xfrm>
              <a:off x="2649" y="1099"/>
              <a:ext cx="1848" cy="1956"/>
            </a:xfrm>
            <a:custGeom>
              <a:avLst/>
              <a:gdLst>
                <a:gd name="T0" fmla="*/ 6880 w 880"/>
                <a:gd name="T1" fmla="*/ 3889 h 934"/>
                <a:gd name="T2" fmla="*/ 12428 w 880"/>
                <a:gd name="T3" fmla="*/ 11239 h 934"/>
                <a:gd name="T4" fmla="*/ 12428 w 880"/>
                <a:gd name="T5" fmla="*/ 18001 h 934"/>
                <a:gd name="T6" fmla="*/ 6474 w 880"/>
                <a:gd name="T7" fmla="*/ 17420 h 934"/>
                <a:gd name="T8" fmla="*/ 17 w 880"/>
                <a:gd name="T9" fmla="*/ 16771 h 934"/>
                <a:gd name="T10" fmla="*/ 0 w 880"/>
                <a:gd name="T11" fmla="*/ 10062 h 934"/>
                <a:gd name="T12" fmla="*/ 17 w 880"/>
                <a:gd name="T13" fmla="*/ 3258 h 934"/>
                <a:gd name="T14" fmla="*/ 2526 w 880"/>
                <a:gd name="T15" fmla="*/ 1563 h 934"/>
                <a:gd name="T16" fmla="*/ 4790 w 880"/>
                <a:gd name="T17" fmla="*/ 0 h 934"/>
                <a:gd name="T18" fmla="*/ 10624 w 880"/>
                <a:gd name="T19" fmla="*/ 545 h 934"/>
                <a:gd name="T20" fmla="*/ 17115 w 880"/>
                <a:gd name="T21" fmla="*/ 1234 h 934"/>
                <a:gd name="T22" fmla="*/ 17115 w 880"/>
                <a:gd name="T23" fmla="*/ 8056 h 934"/>
                <a:gd name="T24" fmla="*/ 17115 w 880"/>
                <a:gd name="T25" fmla="*/ 14747 h 934"/>
                <a:gd name="T26" fmla="*/ 15011 w 880"/>
                <a:gd name="T27" fmla="*/ 16209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7456" name="AutoShape 157"/>
          <p:cNvSpPr>
            <a:spLocks noChangeArrowheads="1"/>
          </p:cNvSpPr>
          <p:nvPr/>
        </p:nvSpPr>
        <p:spPr bwMode="auto">
          <a:xfrm>
            <a:off x="1441450" y="3930653"/>
            <a:ext cx="914400" cy="2905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ru-RU"/>
          </a:p>
        </p:txBody>
      </p:sp>
      <p:sp>
        <p:nvSpPr>
          <p:cNvPr id="17457" name="AutoShape 158"/>
          <p:cNvSpPr>
            <a:spLocks noChangeArrowheads="1"/>
          </p:cNvSpPr>
          <p:nvPr/>
        </p:nvSpPr>
        <p:spPr bwMode="auto">
          <a:xfrm>
            <a:off x="5537200" y="4106863"/>
            <a:ext cx="914400" cy="2905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ru-RU"/>
          </a:p>
        </p:txBody>
      </p:sp>
      <p:grpSp>
        <p:nvGrpSpPr>
          <p:cNvPr id="521369" name="Group 765"/>
          <p:cNvGrpSpPr>
            <a:grpSpLocks/>
          </p:cNvGrpSpPr>
          <p:nvPr/>
        </p:nvGrpSpPr>
        <p:grpSpPr bwMode="auto">
          <a:xfrm>
            <a:off x="5105404" y="5713413"/>
            <a:ext cx="1755775" cy="603251"/>
            <a:chOff x="4391" y="2612"/>
            <a:chExt cx="1372" cy="570"/>
          </a:xfrm>
        </p:grpSpPr>
        <p:pic>
          <p:nvPicPr>
            <p:cNvPr id="521370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1" y="2790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371" name="AutoShape 638"/>
            <p:cNvCxnSpPr>
              <a:cxnSpLocks noChangeShapeType="1"/>
            </p:cNvCxnSpPr>
            <p:nvPr/>
          </p:nvCxnSpPr>
          <p:spPr bwMode="gray">
            <a:xfrm>
              <a:off x="4491" y="2644"/>
              <a:ext cx="2" cy="1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21372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9" y="2798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373" name="AutoShape 644"/>
            <p:cNvCxnSpPr>
              <a:cxnSpLocks noChangeShapeType="1"/>
            </p:cNvCxnSpPr>
            <p:nvPr/>
          </p:nvCxnSpPr>
          <p:spPr bwMode="gray">
            <a:xfrm>
              <a:off x="5659" y="2612"/>
              <a:ext cx="2" cy="1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521374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1013" y="5942013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375" name="AutoShape 640"/>
          <p:cNvCxnSpPr>
            <a:cxnSpLocks noChangeShapeType="1"/>
          </p:cNvCxnSpPr>
          <p:nvPr/>
        </p:nvCxnSpPr>
        <p:spPr bwMode="gray">
          <a:xfrm flipH="1">
            <a:off x="5692775" y="5762627"/>
            <a:ext cx="7938" cy="179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1376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5" y="5942013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377" name="AutoShape 642"/>
          <p:cNvCxnSpPr>
            <a:cxnSpLocks noChangeShapeType="1"/>
          </p:cNvCxnSpPr>
          <p:nvPr/>
        </p:nvCxnSpPr>
        <p:spPr bwMode="gray">
          <a:xfrm>
            <a:off x="6223000" y="5753102"/>
            <a:ext cx="1588" cy="188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1378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838" y="5368927"/>
            <a:ext cx="260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79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667" y="5368927"/>
            <a:ext cx="261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0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7725" y="5368927"/>
            <a:ext cx="260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1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2550" y="5368927"/>
            <a:ext cx="261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2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992" y="5803900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383" name="AutoShape 640"/>
          <p:cNvCxnSpPr>
            <a:cxnSpLocks noChangeShapeType="1"/>
          </p:cNvCxnSpPr>
          <p:nvPr/>
        </p:nvCxnSpPr>
        <p:spPr bwMode="gray">
          <a:xfrm flipH="1">
            <a:off x="7016750" y="5624513"/>
            <a:ext cx="7938" cy="1793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1384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92" y="5843588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385" name="AutoShape 640"/>
          <p:cNvCxnSpPr>
            <a:cxnSpLocks noChangeShapeType="1"/>
          </p:cNvCxnSpPr>
          <p:nvPr/>
        </p:nvCxnSpPr>
        <p:spPr bwMode="gray">
          <a:xfrm flipH="1">
            <a:off x="7232650" y="5664202"/>
            <a:ext cx="7938" cy="179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1386" name="Picture 17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03942" y="2916241"/>
            <a:ext cx="344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7" name="Picture 17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9725" y="2982915"/>
            <a:ext cx="3444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8" name="Picture 18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12042" y="4741866"/>
            <a:ext cx="344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9" name="Picture 18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61225" y="4962525"/>
            <a:ext cx="3444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90" name="Picture 18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35817" y="5160966"/>
            <a:ext cx="344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1391" name="Group 188"/>
          <p:cNvGrpSpPr>
            <a:grpSpLocks/>
          </p:cNvGrpSpPr>
          <p:nvPr/>
        </p:nvGrpSpPr>
        <p:grpSpPr bwMode="auto">
          <a:xfrm>
            <a:off x="4514850" y="4852989"/>
            <a:ext cx="850900" cy="831851"/>
            <a:chOff x="4821" y="2249"/>
            <a:chExt cx="536" cy="524"/>
          </a:xfrm>
        </p:grpSpPr>
        <p:pic>
          <p:nvPicPr>
            <p:cNvPr id="521392" name="Picture 18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40" y="2249"/>
              <a:ext cx="21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393" name="Picture 18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38" y="2334"/>
              <a:ext cx="21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394" name="Picture 18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43" y="2454"/>
              <a:ext cx="21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395" name="Picture 18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21" y="2556"/>
              <a:ext cx="21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1396" name="Picture 18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16742" y="5326066"/>
            <a:ext cx="344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80" name="Oval 803"/>
          <p:cNvSpPr>
            <a:spLocks noChangeArrowheads="1"/>
          </p:cNvSpPr>
          <p:nvPr/>
        </p:nvSpPr>
        <p:spPr bwMode="auto">
          <a:xfrm>
            <a:off x="6189662" y="3476740"/>
            <a:ext cx="2630488" cy="896824"/>
          </a:xfrm>
          <a:prstGeom prst="ellipse">
            <a:avLst/>
          </a:prstGeom>
          <a:solidFill>
            <a:srgbClr val="FFD9EC"/>
          </a:solidFill>
          <a:ln w="7620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pPr defTabSz="987425"/>
            <a:r>
              <a:rPr lang="ru-RU" altLang="ja-JP" sz="1200" dirty="0" smtClean="0">
                <a:solidFill>
                  <a:srgbClr val="3333FF"/>
                </a:solidFill>
              </a:rPr>
              <a:t>Плавное расширение </a:t>
            </a:r>
          </a:p>
          <a:p>
            <a:pPr defTabSz="987425"/>
            <a:r>
              <a:rPr lang="ru-RU" altLang="ja-JP" sz="1200" dirty="0" smtClean="0">
                <a:solidFill>
                  <a:srgbClr val="3333FF"/>
                </a:solidFill>
              </a:rPr>
              <a:t>сети за счёт механизма</a:t>
            </a:r>
          </a:p>
          <a:p>
            <a:pPr defTabSz="987425"/>
            <a:r>
              <a:rPr lang="ru-RU" altLang="ja-JP" sz="1200" dirty="0" smtClean="0">
                <a:solidFill>
                  <a:srgbClr val="3333FF"/>
                </a:solidFill>
              </a:rPr>
              <a:t> масштабирования</a:t>
            </a:r>
            <a:endParaRPr lang="en-US" altLang="ja-JP" sz="1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 bwMode="auto">
          <a:xfrm>
            <a:off x="0" y="3212976"/>
            <a:ext cx="4968044" cy="1656184"/>
          </a:xfrm>
          <a:prstGeom prst="roundRect">
            <a:avLst>
              <a:gd name="adj" fmla="val 6815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3167844" y="4293098"/>
            <a:ext cx="5949044" cy="2196244"/>
          </a:xfrm>
          <a:prstGeom prst="roundRect">
            <a:avLst>
              <a:gd name="adj" fmla="val 6815"/>
            </a:avLst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4860032" y="2600908"/>
            <a:ext cx="4104456" cy="1440160"/>
          </a:xfrm>
          <a:prstGeom prst="roundRect">
            <a:avLst>
              <a:gd name="adj" fmla="val 6815"/>
            </a:avLst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4824028" y="944724"/>
            <a:ext cx="4104456" cy="1440160"/>
          </a:xfrm>
          <a:prstGeom prst="roundRect">
            <a:avLst>
              <a:gd name="adj" fmla="val 6815"/>
            </a:avLst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420" y="133474"/>
            <a:ext cx="8492590" cy="461665"/>
          </a:xfrm>
          <a:prstGeom prst="rect">
            <a:avLst/>
          </a:prstGeom>
          <a:noFill/>
          <a:effectLst>
            <a:outerShdw blurRad="889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Clr>
                <a:schemeClr val="accent4"/>
              </a:buClr>
              <a:defRPr/>
            </a:pPr>
            <a:r>
              <a:rPr lang="ru-RU" sz="2400" b="1" dirty="0" smtClean="0">
                <a:latin typeface="Calibri" pitchFamily="34" charset="0"/>
                <a:ea typeface="HGP創英角ｺﾞｼｯｸUB"/>
              </a:rPr>
              <a:t>Масштабирование</a:t>
            </a:r>
            <a:r>
              <a:rPr lang="en-US" sz="2400" b="1" dirty="0" smtClean="0">
                <a:latin typeface="Calibri" pitchFamily="34" charset="0"/>
                <a:ea typeface="HGP創英角ｺﾞｼｯｸUB"/>
              </a:rPr>
              <a:t> – </a:t>
            </a:r>
            <a:r>
              <a:rPr lang="ru-RU" sz="2400" b="1" dirty="0" smtClean="0">
                <a:latin typeface="Calibri" pitchFamily="34" charset="0"/>
                <a:ea typeface="HGP創英角ｺﾞｼｯｸUB"/>
              </a:rPr>
              <a:t>отсутствие топологических ограничений</a:t>
            </a:r>
            <a:endParaRPr lang="en-US" sz="2400" b="1" dirty="0">
              <a:latin typeface="Calibri" pitchFamily="34" charset="0"/>
              <a:ea typeface="HGP創英角ｺﾞｼｯｸUB"/>
            </a:endParaRPr>
          </a:p>
        </p:txBody>
      </p:sp>
      <p:cxnSp>
        <p:nvCxnSpPr>
          <p:cNvPr id="23" name="直線コネクタ 108"/>
          <p:cNvCxnSpPr/>
          <p:nvPr/>
        </p:nvCxnSpPr>
        <p:spPr bwMode="auto">
          <a:xfrm flipV="1">
            <a:off x="4483104" y="5449889"/>
            <a:ext cx="1527175" cy="523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107"/>
          <p:cNvCxnSpPr/>
          <p:nvPr/>
        </p:nvCxnSpPr>
        <p:spPr bwMode="auto">
          <a:xfrm flipV="1">
            <a:off x="4483104" y="4478341"/>
            <a:ext cx="1527175" cy="522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157700" y="929329"/>
            <a:ext cx="4724400" cy="2283648"/>
          </a:xfrm>
          <a:prstGeom prst="rect">
            <a:avLst/>
          </a:prstGeom>
        </p:spPr>
        <p:txBody>
          <a:bodyPr/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P-Flow </a:t>
            </a:r>
            <a:r>
              <a:rPr kumimoji="1" lang="ru-RU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допускает любые физические конфигурации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. 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P-Flow </a:t>
            </a:r>
            <a:r>
              <a:rPr lang="ru-RU" altLang="ja-JP" sz="1400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исключает 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broadcast</a:t>
            </a:r>
            <a:r>
              <a:rPr kumimoji="1" lang="en-US" altLang="ja-JP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storms </a:t>
            </a:r>
            <a:r>
              <a:rPr kumimoji="1" lang="ru-RU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с помощью централизованного управления топологией даже при наличии петлевых соединений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1" lang="ru-RU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стекирование</a:t>
            </a:r>
            <a:r>
              <a:rPr kumimoji="1" lang="ru-RU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без специального шасси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8" name="テキスト ボックス 74"/>
          <p:cNvSpPr txBox="1">
            <a:spLocks noChangeArrowheads="1"/>
          </p:cNvSpPr>
          <p:nvPr/>
        </p:nvSpPr>
        <p:spPr bwMode="auto">
          <a:xfrm>
            <a:off x="6346150" y="1979613"/>
            <a:ext cx="890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a typeface="HGP創英角ｺﾞｼｯｸUB"/>
              </a:rPr>
              <a:t>square</a:t>
            </a:r>
            <a:endParaRPr lang="ja-JP" altLang="en-US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29" name="テキスト ボックス 75"/>
          <p:cNvSpPr txBox="1">
            <a:spLocks noChangeArrowheads="1"/>
          </p:cNvSpPr>
          <p:nvPr/>
        </p:nvSpPr>
        <p:spPr bwMode="auto">
          <a:xfrm>
            <a:off x="6115869" y="3529013"/>
            <a:ext cx="7491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a typeface="HGP創英角ｺﾞｼｯｸUB"/>
              </a:rPr>
              <a:t>mesh</a:t>
            </a:r>
            <a:endParaRPr lang="ja-JP" altLang="en-US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30" name="テキスト ボックス 82"/>
          <p:cNvSpPr txBox="1">
            <a:spLocks noChangeArrowheads="1"/>
          </p:cNvSpPr>
          <p:nvPr/>
        </p:nvSpPr>
        <p:spPr bwMode="auto">
          <a:xfrm>
            <a:off x="2130595" y="4498976"/>
            <a:ext cx="90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a typeface="HGP創英角ｺﾞｼｯｸUB"/>
              </a:rPr>
              <a:t>fat tree</a:t>
            </a:r>
            <a:endParaRPr lang="ja-JP" altLang="en-US" dirty="0">
              <a:solidFill>
                <a:srgbClr val="000000"/>
              </a:solidFill>
              <a:ea typeface="HGP創英角ｺﾞｼｯｸUB"/>
            </a:endParaRPr>
          </a:p>
        </p:txBody>
      </p:sp>
      <p:cxnSp>
        <p:nvCxnSpPr>
          <p:cNvPr id="31" name="直線コネクタ 143"/>
          <p:cNvCxnSpPr/>
          <p:nvPr/>
        </p:nvCxnSpPr>
        <p:spPr bwMode="auto">
          <a:xfrm rot="5400000">
            <a:off x="6205541" y="4919663"/>
            <a:ext cx="7937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145"/>
          <p:cNvCxnSpPr/>
          <p:nvPr/>
        </p:nvCxnSpPr>
        <p:spPr bwMode="auto">
          <a:xfrm rot="5400000">
            <a:off x="3661572" y="5420522"/>
            <a:ext cx="936625" cy="7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147"/>
          <p:cNvCxnSpPr/>
          <p:nvPr/>
        </p:nvCxnSpPr>
        <p:spPr bwMode="auto">
          <a:xfrm flipV="1">
            <a:off x="6272217" y="4522789"/>
            <a:ext cx="1527175" cy="523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148"/>
          <p:cNvCxnSpPr/>
          <p:nvPr/>
        </p:nvCxnSpPr>
        <p:spPr bwMode="auto">
          <a:xfrm>
            <a:off x="4414838" y="5046663"/>
            <a:ext cx="11160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149"/>
          <p:cNvCxnSpPr/>
          <p:nvPr/>
        </p:nvCxnSpPr>
        <p:spPr bwMode="auto">
          <a:xfrm>
            <a:off x="6575429" y="5386388"/>
            <a:ext cx="1223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152"/>
          <p:cNvCxnSpPr/>
          <p:nvPr/>
        </p:nvCxnSpPr>
        <p:spPr bwMode="auto">
          <a:xfrm>
            <a:off x="4775200" y="6035675"/>
            <a:ext cx="7445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153"/>
          <p:cNvCxnSpPr/>
          <p:nvPr/>
        </p:nvCxnSpPr>
        <p:spPr bwMode="auto">
          <a:xfrm>
            <a:off x="6602413" y="4522788"/>
            <a:ext cx="1225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162"/>
          <p:cNvCxnSpPr/>
          <p:nvPr/>
        </p:nvCxnSpPr>
        <p:spPr bwMode="auto">
          <a:xfrm rot="5400000">
            <a:off x="7587460" y="5023644"/>
            <a:ext cx="8556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163"/>
          <p:cNvSpPr txBox="1">
            <a:spLocks noChangeArrowheads="1"/>
          </p:cNvSpPr>
          <p:nvPr/>
        </p:nvSpPr>
        <p:spPr bwMode="auto">
          <a:xfrm>
            <a:off x="6333675" y="6154739"/>
            <a:ext cx="151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a typeface="HGP創英角ｺﾞｼｯｸUB"/>
              </a:rPr>
              <a:t>(Hyper) cube</a:t>
            </a:r>
            <a:endParaRPr lang="ja-JP" altLang="en-US" dirty="0">
              <a:solidFill>
                <a:srgbClr val="000000"/>
              </a:solidFill>
              <a:ea typeface="HGP創英角ｺﾞｼｯｸUB"/>
            </a:endParaRPr>
          </a:p>
        </p:txBody>
      </p:sp>
      <p:grpSp>
        <p:nvGrpSpPr>
          <p:cNvPr id="2" name="グループ化 79"/>
          <p:cNvGrpSpPr>
            <a:grpSpLocks/>
          </p:cNvGrpSpPr>
          <p:nvPr/>
        </p:nvGrpSpPr>
        <p:grpSpPr bwMode="auto">
          <a:xfrm>
            <a:off x="4894263" y="1127127"/>
            <a:ext cx="3852862" cy="1047751"/>
            <a:chOff x="4894660" y="1126719"/>
            <a:chExt cx="3853258" cy="1047574"/>
          </a:xfrm>
        </p:grpSpPr>
        <p:cxnSp>
          <p:nvCxnSpPr>
            <p:cNvPr id="41" name="直線コネクタ 14"/>
            <p:cNvCxnSpPr/>
            <p:nvPr/>
          </p:nvCxnSpPr>
          <p:spPr bwMode="auto">
            <a:xfrm>
              <a:off x="6110810" y="1440991"/>
              <a:ext cx="1224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15"/>
            <p:cNvCxnSpPr/>
            <p:nvPr/>
          </p:nvCxnSpPr>
          <p:spPr bwMode="auto">
            <a:xfrm>
              <a:off x="6110810" y="1952080"/>
              <a:ext cx="1224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17"/>
            <p:cNvCxnSpPr/>
            <p:nvPr/>
          </p:nvCxnSpPr>
          <p:spPr bwMode="auto">
            <a:xfrm rot="5400000">
              <a:off x="7824747" y="1616381"/>
              <a:ext cx="4079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18"/>
            <p:cNvCxnSpPr/>
            <p:nvPr/>
          </p:nvCxnSpPr>
          <p:spPr bwMode="auto">
            <a:xfrm rot="5400000">
              <a:off x="5440879" y="1564796"/>
              <a:ext cx="4729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4660" y="1126719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2331" y="1126719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2331" y="1740906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4660" y="1740906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グループ化 80"/>
          <p:cNvGrpSpPr>
            <a:grpSpLocks/>
          </p:cNvGrpSpPr>
          <p:nvPr/>
        </p:nvGrpSpPr>
        <p:grpSpPr bwMode="auto">
          <a:xfrm>
            <a:off x="4903788" y="2589213"/>
            <a:ext cx="3852862" cy="1046163"/>
            <a:chOff x="4903788" y="2588594"/>
            <a:chExt cx="3853258" cy="1047574"/>
          </a:xfrm>
        </p:grpSpPr>
        <p:cxnSp>
          <p:nvCxnSpPr>
            <p:cNvPr id="50" name="直線コネクタ 34"/>
            <p:cNvCxnSpPr/>
            <p:nvPr/>
          </p:nvCxnSpPr>
          <p:spPr bwMode="auto">
            <a:xfrm flipV="1">
              <a:off x="5938944" y="2882677"/>
              <a:ext cx="1730553" cy="5372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36"/>
            <p:cNvCxnSpPr/>
            <p:nvPr/>
          </p:nvCxnSpPr>
          <p:spPr bwMode="auto">
            <a:xfrm rot="10800000">
              <a:off x="6013564" y="2882677"/>
              <a:ext cx="1798823" cy="5372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21"/>
            <p:cNvCxnSpPr/>
            <p:nvPr/>
          </p:nvCxnSpPr>
          <p:spPr bwMode="auto">
            <a:xfrm>
              <a:off x="6167568" y="2882677"/>
              <a:ext cx="1224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22"/>
            <p:cNvCxnSpPr/>
            <p:nvPr/>
          </p:nvCxnSpPr>
          <p:spPr bwMode="auto">
            <a:xfrm>
              <a:off x="6167568" y="3429514"/>
              <a:ext cx="1224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23"/>
            <p:cNvCxnSpPr/>
            <p:nvPr/>
          </p:nvCxnSpPr>
          <p:spPr bwMode="auto">
            <a:xfrm rot="5400000">
              <a:off x="7864575" y="3097280"/>
              <a:ext cx="3274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24"/>
            <p:cNvCxnSpPr/>
            <p:nvPr/>
          </p:nvCxnSpPr>
          <p:spPr bwMode="auto">
            <a:xfrm rot="5400000">
              <a:off x="5553710" y="3063103"/>
              <a:ext cx="3608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3788" y="2588594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1459" y="2588594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1459" y="3202781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3788" y="3202781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グループ化 88"/>
          <p:cNvGrpSpPr>
            <a:grpSpLocks/>
          </p:cNvGrpSpPr>
          <p:nvPr/>
        </p:nvGrpSpPr>
        <p:grpSpPr bwMode="auto">
          <a:xfrm>
            <a:off x="39692" y="3284539"/>
            <a:ext cx="4892675" cy="1116012"/>
            <a:chOff x="39366" y="3464985"/>
            <a:chExt cx="4892674" cy="1116143"/>
          </a:xfrm>
        </p:grpSpPr>
        <p:cxnSp>
          <p:nvCxnSpPr>
            <p:cNvPr id="61" name="直線コネクタ 37"/>
            <p:cNvCxnSpPr/>
            <p:nvPr/>
          </p:nvCxnSpPr>
          <p:spPr bwMode="auto">
            <a:xfrm>
              <a:off x="2052316" y="3688848"/>
              <a:ext cx="12239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39"/>
            <p:cNvCxnSpPr/>
            <p:nvPr/>
          </p:nvCxnSpPr>
          <p:spPr bwMode="auto">
            <a:xfrm flipV="1">
              <a:off x="699766" y="3752356"/>
              <a:ext cx="3367086" cy="4969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40"/>
            <p:cNvCxnSpPr/>
            <p:nvPr/>
          </p:nvCxnSpPr>
          <p:spPr bwMode="auto">
            <a:xfrm rot="5400000">
              <a:off x="1075974" y="3592048"/>
              <a:ext cx="496946" cy="817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58"/>
            <p:cNvCxnSpPr/>
            <p:nvPr/>
          </p:nvCxnSpPr>
          <p:spPr bwMode="auto">
            <a:xfrm rot="16200000" flipV="1">
              <a:off x="1766541" y="3445993"/>
              <a:ext cx="409623" cy="1022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0"/>
            <p:cNvCxnSpPr/>
            <p:nvPr/>
          </p:nvCxnSpPr>
          <p:spPr bwMode="auto">
            <a:xfrm rot="5400000" flipH="1" flipV="1">
              <a:off x="2903190" y="3331693"/>
              <a:ext cx="409623" cy="12509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2"/>
            <p:cNvCxnSpPr/>
            <p:nvPr/>
          </p:nvCxnSpPr>
          <p:spPr bwMode="auto">
            <a:xfrm rot="10800000">
              <a:off x="1276028" y="3752356"/>
              <a:ext cx="3125787" cy="4969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4"/>
            <p:cNvCxnSpPr/>
            <p:nvPr/>
          </p:nvCxnSpPr>
          <p:spPr bwMode="auto">
            <a:xfrm rot="10800000">
              <a:off x="3328665" y="3752356"/>
              <a:ext cx="882650" cy="4969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3464985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8381" y="3464985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66" y="4147741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2910" y="4147741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6453" y="4147741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5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75" y="4268789"/>
            <a:ext cx="1525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700" y="4305302"/>
            <a:ext cx="15255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4810127"/>
            <a:ext cx="15255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0850" y="5243513"/>
            <a:ext cx="1525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364" y="5784851"/>
            <a:ext cx="1525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0" name="直線コネクタ 144"/>
          <p:cNvCxnSpPr/>
          <p:nvPr/>
        </p:nvCxnSpPr>
        <p:spPr bwMode="auto">
          <a:xfrm rot="16200000" flipH="1">
            <a:off x="5464968" y="5512595"/>
            <a:ext cx="7794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742" y="4829175"/>
            <a:ext cx="1525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直線コネクタ 109"/>
          <p:cNvCxnSpPr/>
          <p:nvPr/>
        </p:nvCxnSpPr>
        <p:spPr bwMode="auto">
          <a:xfrm flipV="1">
            <a:off x="6413504" y="5464177"/>
            <a:ext cx="1527175" cy="523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300" y="5803902"/>
            <a:ext cx="152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4567" y="5280026"/>
            <a:ext cx="1525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45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662"/>
          <p:cNvSpPr>
            <a:spLocks noChangeArrowheads="1"/>
          </p:cNvSpPr>
          <p:nvPr/>
        </p:nvSpPr>
        <p:spPr bwMode="auto">
          <a:xfrm>
            <a:off x="4283075" y="3416301"/>
            <a:ext cx="4745038" cy="2152651"/>
          </a:xfrm>
          <a:prstGeom prst="roundRect">
            <a:avLst>
              <a:gd name="adj" fmla="val 12509"/>
            </a:avLst>
          </a:prstGeom>
          <a:solidFill>
            <a:srgbClr val="DDDDDD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 b="1">
              <a:ea typeface="ＭＳ Ｐゴシック" pitchFamily="50" charset="-128"/>
            </a:endParaRPr>
          </a:p>
        </p:txBody>
      </p:sp>
      <p:sp>
        <p:nvSpPr>
          <p:cNvPr id="18435" name="Line 221"/>
          <p:cNvSpPr>
            <a:spLocks noChangeShapeType="1"/>
          </p:cNvSpPr>
          <p:nvPr/>
        </p:nvSpPr>
        <p:spPr bwMode="auto">
          <a:xfrm>
            <a:off x="4187825" y="3311525"/>
            <a:ext cx="4927600" cy="0"/>
          </a:xfrm>
          <a:prstGeom prst="line">
            <a:avLst/>
          </a:prstGeom>
          <a:noFill/>
          <a:ln w="57150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38" name="Rectangle 70"/>
          <p:cNvSpPr>
            <a:spLocks noChangeArrowheads="1"/>
          </p:cNvSpPr>
          <p:nvPr/>
        </p:nvSpPr>
        <p:spPr bwMode="auto">
          <a:xfrm>
            <a:off x="7375525" y="3590925"/>
            <a:ext cx="365125" cy="523220"/>
          </a:xfrm>
          <a:prstGeom prst="rect">
            <a:avLst/>
          </a:prstGeom>
          <a:solidFill>
            <a:srgbClr val="FFCC00">
              <a:alpha val="50195"/>
            </a:srgbClr>
          </a:solidFill>
          <a:ln w="28575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87425"/>
            <a:endParaRPr lang="en-US" altLang="ja-JP" sz="1400"/>
          </a:p>
          <a:p>
            <a:pPr algn="l" defTabSz="987425"/>
            <a:endParaRPr lang="en-US" altLang="ja-JP" sz="1400"/>
          </a:p>
        </p:txBody>
      </p:sp>
      <p:sp>
        <p:nvSpPr>
          <p:cNvPr id="18439" name="Rectangle 70"/>
          <p:cNvSpPr>
            <a:spLocks noChangeArrowheads="1"/>
          </p:cNvSpPr>
          <p:nvPr/>
        </p:nvSpPr>
        <p:spPr bwMode="auto">
          <a:xfrm>
            <a:off x="7751767" y="3922713"/>
            <a:ext cx="365125" cy="523220"/>
          </a:xfrm>
          <a:prstGeom prst="rect">
            <a:avLst/>
          </a:prstGeom>
          <a:solidFill>
            <a:srgbClr val="66FF66">
              <a:alpha val="50195"/>
            </a:srgbClr>
          </a:solidFill>
          <a:ln w="28575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87425"/>
            <a:endParaRPr lang="en-US" altLang="ja-JP" sz="1400"/>
          </a:p>
          <a:p>
            <a:pPr algn="l" defTabSz="987425"/>
            <a:endParaRPr lang="en-US" altLang="ja-JP" sz="1400"/>
          </a:p>
        </p:txBody>
      </p:sp>
      <p:sp>
        <p:nvSpPr>
          <p:cNvPr id="18440" name="円/楕円 190"/>
          <p:cNvSpPr>
            <a:spLocks noChangeArrowheads="1"/>
          </p:cNvSpPr>
          <p:nvPr/>
        </p:nvSpPr>
        <p:spPr bwMode="auto">
          <a:xfrm>
            <a:off x="4408492" y="3662364"/>
            <a:ext cx="2928937" cy="857251"/>
          </a:xfrm>
          <a:prstGeom prst="ellipse">
            <a:avLst/>
          </a:prstGeom>
          <a:solidFill>
            <a:srgbClr val="EAEAEA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l" defTabSz="987425"/>
            <a:endParaRPr lang="ru-RU" sz="2000" b="1">
              <a:ea typeface="ＭＳ Ｐゴシック" pitchFamily="50" charset="-128"/>
            </a:endParaRPr>
          </a:p>
        </p:txBody>
      </p:sp>
      <p:sp>
        <p:nvSpPr>
          <p:cNvPr id="10378" name="AutoShape 138"/>
          <p:cNvSpPr>
            <a:spLocks noChangeArrowheads="1"/>
          </p:cNvSpPr>
          <p:nvPr/>
        </p:nvSpPr>
        <p:spPr bwMode="gray">
          <a:xfrm>
            <a:off x="4337050" y="2332039"/>
            <a:ext cx="4679950" cy="881063"/>
          </a:xfrm>
          <a:prstGeom prst="parallelogram">
            <a:avLst>
              <a:gd name="adj" fmla="val 10407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b"/>
          <a:lstStyle/>
          <a:p>
            <a:pPr algn="r" defTabSz="987425"/>
            <a:endParaRPr lang="ja-JP" altLang="ja-JP" sz="2000" b="1">
              <a:ea typeface="ＭＳ Ｐゴシック" pitchFamily="50" charset="-128"/>
            </a:endParaRPr>
          </a:p>
        </p:txBody>
      </p:sp>
      <p:sp>
        <p:nvSpPr>
          <p:cNvPr id="10365" name="AutoShape 125"/>
          <p:cNvSpPr>
            <a:spLocks noChangeArrowheads="1"/>
          </p:cNvSpPr>
          <p:nvPr/>
        </p:nvSpPr>
        <p:spPr bwMode="gray">
          <a:xfrm>
            <a:off x="4330700" y="1647828"/>
            <a:ext cx="4679950" cy="962025"/>
          </a:xfrm>
          <a:prstGeom prst="parallelogram">
            <a:avLst>
              <a:gd name="adj" fmla="val 104258"/>
            </a:avLst>
          </a:pr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lin ang="5400000" scaled="1"/>
          </a:gradFill>
          <a:ln w="12700" algn="ctr">
            <a:solidFill>
              <a:srgbClr val="00B4A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b"/>
          <a:lstStyle/>
          <a:p>
            <a:pPr algn="r" defTabSz="987425"/>
            <a:endParaRPr lang="ja-JP" altLang="ja-JP" sz="2000" b="1">
              <a:ea typeface="ＭＳ Ｐゴシック" pitchFamily="50" charset="-128"/>
            </a:endParaRPr>
          </a:p>
        </p:txBody>
      </p:sp>
      <p:sp>
        <p:nvSpPr>
          <p:cNvPr id="18443" name="AutoShape 158"/>
          <p:cNvSpPr>
            <a:spLocks noChangeArrowheads="1"/>
          </p:cNvSpPr>
          <p:nvPr/>
        </p:nvSpPr>
        <p:spPr bwMode="gray">
          <a:xfrm>
            <a:off x="1227138" y="1703391"/>
            <a:ext cx="508000" cy="2605087"/>
          </a:xfrm>
          <a:prstGeom prst="roundRect">
            <a:avLst>
              <a:gd name="adj" fmla="val 16667"/>
            </a:avLst>
          </a:prstGeom>
          <a:solidFill>
            <a:srgbClr val="00FF00">
              <a:alpha val="47842"/>
            </a:srgbClr>
          </a:solidFill>
          <a:ln w="19050" algn="ctr">
            <a:solidFill>
              <a:srgbClr val="339966"/>
            </a:solidFill>
            <a:prstDash val="dash"/>
            <a:round/>
            <a:headEnd/>
            <a:tailEnd/>
          </a:ln>
        </p:spPr>
        <p:txBody>
          <a:bodyPr wrap="none" lIns="72000" tIns="54000" rIns="72000" bIns="54000" anchor="ctr"/>
          <a:lstStyle/>
          <a:p>
            <a:endParaRPr lang="ja-JP" altLang="ja-JP"/>
          </a:p>
        </p:txBody>
      </p:sp>
      <p:sp>
        <p:nvSpPr>
          <p:cNvPr id="18444" name="AutoShape 157"/>
          <p:cNvSpPr>
            <a:spLocks noChangeArrowheads="1"/>
          </p:cNvSpPr>
          <p:nvPr/>
        </p:nvSpPr>
        <p:spPr bwMode="gray">
          <a:xfrm>
            <a:off x="592138" y="1703391"/>
            <a:ext cx="508000" cy="26050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rgbClr val="FFCC00"/>
            </a:solidFill>
            <a:prstDash val="dash"/>
            <a:round/>
            <a:headEnd/>
            <a:tailEnd/>
          </a:ln>
        </p:spPr>
        <p:txBody>
          <a:bodyPr wrap="none" lIns="72000" tIns="54000" rIns="72000" bIns="54000" anchor="ctr"/>
          <a:lstStyle/>
          <a:p>
            <a:endParaRPr lang="ja-JP" altLang="ja-JP"/>
          </a:p>
        </p:txBody>
      </p:sp>
      <p:pic>
        <p:nvPicPr>
          <p:cNvPr id="522251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840292" y="4144963"/>
            <a:ext cx="833437" cy="176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22252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789617" y="4191000"/>
            <a:ext cx="833437" cy="176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8447" name="AutoShape 661"/>
          <p:cNvSpPr>
            <a:spLocks noChangeArrowheads="1"/>
          </p:cNvSpPr>
          <p:nvPr/>
        </p:nvSpPr>
        <p:spPr bwMode="auto">
          <a:xfrm>
            <a:off x="158750" y="1357313"/>
            <a:ext cx="3327400" cy="4032251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 b="1">
              <a:ea typeface="ＭＳ Ｐゴシック" pitchFamily="50" charset="-128"/>
            </a:endParaRPr>
          </a:p>
        </p:txBody>
      </p:sp>
      <p:sp>
        <p:nvSpPr>
          <p:cNvPr id="18448" name="Rectangle 663"/>
          <p:cNvSpPr>
            <a:spLocks noChangeArrowheads="1"/>
          </p:cNvSpPr>
          <p:nvPr/>
        </p:nvSpPr>
        <p:spPr bwMode="auto">
          <a:xfrm>
            <a:off x="755654" y="1220788"/>
            <a:ext cx="2087563" cy="349702"/>
          </a:xfrm>
          <a:prstGeom prst="rect">
            <a:avLst/>
          </a:prstGeom>
          <a:solidFill>
            <a:srgbClr val="6699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ru-RU" altLang="ja-JP" dirty="0" smtClean="0">
                <a:solidFill>
                  <a:schemeClr val="bg1"/>
                </a:solidFill>
              </a:rPr>
              <a:t>Обычная сеть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8449" name="AutoShape 160"/>
          <p:cNvSpPr>
            <a:spLocks noChangeArrowheads="1"/>
          </p:cNvSpPr>
          <p:nvPr/>
        </p:nvSpPr>
        <p:spPr bwMode="gray">
          <a:xfrm>
            <a:off x="2451100" y="1703390"/>
            <a:ext cx="508000" cy="2552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 algn="ctr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lIns="72000" tIns="54000" rIns="72000" bIns="54000" anchor="ctr"/>
          <a:lstStyle/>
          <a:p>
            <a:endParaRPr lang="ja-JP" altLang="ja-JP"/>
          </a:p>
        </p:txBody>
      </p:sp>
      <p:sp>
        <p:nvSpPr>
          <p:cNvPr id="18450" name="AutoShape 159"/>
          <p:cNvSpPr>
            <a:spLocks noChangeArrowheads="1"/>
          </p:cNvSpPr>
          <p:nvPr/>
        </p:nvSpPr>
        <p:spPr bwMode="gray">
          <a:xfrm>
            <a:off x="1841500" y="1703390"/>
            <a:ext cx="508000" cy="25527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50" algn="ctr">
            <a:solidFill>
              <a:srgbClr val="00CCFF"/>
            </a:solidFill>
            <a:prstDash val="dash"/>
            <a:round/>
            <a:headEnd/>
            <a:tailEnd/>
          </a:ln>
        </p:spPr>
        <p:txBody>
          <a:bodyPr wrap="none" lIns="72000" tIns="54000" rIns="72000" bIns="54000" anchor="ctr"/>
          <a:lstStyle/>
          <a:p>
            <a:endParaRPr lang="ja-JP" altLang="ja-JP"/>
          </a:p>
        </p:txBody>
      </p:sp>
      <p:sp>
        <p:nvSpPr>
          <p:cNvPr id="18451" name="AutoShape 662"/>
          <p:cNvSpPr>
            <a:spLocks noChangeArrowheads="1"/>
          </p:cNvSpPr>
          <p:nvPr/>
        </p:nvSpPr>
        <p:spPr bwMode="auto">
          <a:xfrm>
            <a:off x="4208465" y="1330327"/>
            <a:ext cx="4878387" cy="4268788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 b="1">
              <a:ea typeface="ＭＳ Ｐゴシック" pitchFamily="50" charset="-128"/>
            </a:endParaRPr>
          </a:p>
        </p:txBody>
      </p:sp>
      <p:sp>
        <p:nvSpPr>
          <p:cNvPr id="18452" name="Rectangle 664"/>
          <p:cNvSpPr>
            <a:spLocks noChangeArrowheads="1"/>
          </p:cNvSpPr>
          <p:nvPr/>
        </p:nvSpPr>
        <p:spPr bwMode="auto">
          <a:xfrm>
            <a:off x="5219702" y="1149350"/>
            <a:ext cx="2860675" cy="349702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ru-RU" altLang="ja-JP" dirty="0" smtClean="0">
                <a:solidFill>
                  <a:schemeClr val="bg1"/>
                </a:solidFill>
              </a:rPr>
              <a:t>Сеть </a:t>
            </a:r>
            <a:r>
              <a:rPr lang="en-US" altLang="ja-JP" dirty="0" smtClean="0">
                <a:solidFill>
                  <a:schemeClr val="bg1"/>
                </a:solidFill>
              </a:rPr>
              <a:t>SDN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8453" name="AutoShape 672"/>
          <p:cNvSpPr>
            <a:spLocks noChangeArrowheads="1"/>
          </p:cNvSpPr>
          <p:nvPr/>
        </p:nvSpPr>
        <p:spPr bwMode="auto">
          <a:xfrm>
            <a:off x="3492504" y="2538416"/>
            <a:ext cx="665163" cy="581025"/>
          </a:xfrm>
          <a:prstGeom prst="rightArrow">
            <a:avLst>
              <a:gd name="adj1" fmla="val 57194"/>
              <a:gd name="adj2" fmla="val 46491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87425"/>
            <a:endParaRPr lang="en-US" altLang="ja-JP" sz="1600" dirty="0">
              <a:solidFill>
                <a:srgbClr val="FF0000"/>
              </a:solidFill>
            </a:endParaRPr>
          </a:p>
          <a:p>
            <a:pPr defTabSz="987425"/>
            <a:endParaRPr lang="en-US" altLang="ja-JP" sz="1600" dirty="0">
              <a:solidFill>
                <a:srgbClr val="FF0000"/>
              </a:solidFill>
            </a:endParaRPr>
          </a:p>
          <a:p>
            <a:pPr defTabSz="987425"/>
            <a:endParaRPr lang="en-US" altLang="ja-JP" sz="1600" dirty="0">
              <a:solidFill>
                <a:srgbClr val="FF0000"/>
              </a:solidFill>
            </a:endParaRPr>
          </a:p>
          <a:p>
            <a:pPr defTabSz="987425"/>
            <a:endParaRPr lang="en-US" altLang="ja-JP" sz="1600" dirty="0">
              <a:solidFill>
                <a:srgbClr val="FF0000"/>
              </a:solidFill>
            </a:endParaRPr>
          </a:p>
          <a:p>
            <a:pPr defTabSz="987425"/>
            <a:r>
              <a:rPr lang="ru-RU" altLang="ja-JP" sz="1600" dirty="0" smtClean="0">
                <a:solidFill>
                  <a:srgbClr val="FF0000"/>
                </a:solidFill>
              </a:rPr>
              <a:t>Визуализация</a:t>
            </a:r>
          </a:p>
          <a:p>
            <a:pPr defTabSz="987425"/>
            <a:r>
              <a:rPr lang="ru-RU" altLang="ja-JP" sz="1600" dirty="0" smtClean="0">
                <a:solidFill>
                  <a:srgbClr val="FF0000"/>
                </a:solidFill>
              </a:rPr>
              <a:t>сети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18454" name="AutoShape 811"/>
          <p:cNvSpPr>
            <a:spLocks noChangeArrowheads="1"/>
          </p:cNvSpPr>
          <p:nvPr/>
        </p:nvSpPr>
        <p:spPr bwMode="auto">
          <a:xfrm>
            <a:off x="250829" y="4713290"/>
            <a:ext cx="3173413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defTabSz="987425"/>
            <a:r>
              <a:rPr lang="ru-RU" altLang="ja-JP" sz="1200" dirty="0" smtClean="0">
                <a:solidFill>
                  <a:schemeClr val="accent2"/>
                </a:solidFill>
              </a:rPr>
              <a:t>Древообразная топология на базе физических устройств.</a:t>
            </a:r>
            <a:endParaRPr lang="en-US" altLang="ja-JP" sz="1200" b="1" dirty="0">
              <a:solidFill>
                <a:schemeClr val="accent2"/>
              </a:solidFill>
            </a:endParaRPr>
          </a:p>
        </p:txBody>
      </p:sp>
      <p:sp>
        <p:nvSpPr>
          <p:cNvPr id="18455" name="AutoShape 32"/>
          <p:cNvSpPr>
            <a:spLocks noChangeArrowheads="1"/>
          </p:cNvSpPr>
          <p:nvPr/>
        </p:nvSpPr>
        <p:spPr bwMode="auto">
          <a:xfrm>
            <a:off x="4662488" y="4821240"/>
            <a:ext cx="4176712" cy="661987"/>
          </a:xfrm>
          <a:prstGeom prst="roundRect">
            <a:avLst>
              <a:gd name="adj" fmla="val 16667"/>
            </a:avLst>
          </a:prstGeom>
          <a:solidFill>
            <a:srgbClr val="FFE5F2"/>
          </a:solidFill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anchor="ctr"/>
          <a:lstStyle/>
          <a:p>
            <a:pPr defTabSz="987425"/>
            <a:r>
              <a:rPr lang="ru-RU" altLang="ja-JP" sz="1200" dirty="0" smtClean="0">
                <a:solidFill>
                  <a:srgbClr val="FF0066"/>
                </a:solidFill>
              </a:rPr>
              <a:t>Плоская топология сети первого уровня с плоской структурой доменов второго уровня</a:t>
            </a:r>
            <a:endParaRPr lang="en-US" altLang="ja-JP" sz="1200" dirty="0">
              <a:solidFill>
                <a:srgbClr val="FF0066"/>
              </a:solidFill>
            </a:endParaRPr>
          </a:p>
        </p:txBody>
      </p:sp>
      <p:sp>
        <p:nvSpPr>
          <p:cNvPr id="18456" name="Line 33"/>
          <p:cNvSpPr>
            <a:spLocks noChangeShapeType="1"/>
          </p:cNvSpPr>
          <p:nvPr/>
        </p:nvSpPr>
        <p:spPr bwMode="auto">
          <a:xfrm>
            <a:off x="858838" y="2784478"/>
            <a:ext cx="0" cy="1222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57" name="Freeform 544"/>
          <p:cNvSpPr>
            <a:spLocks noChangeAspect="1"/>
          </p:cNvSpPr>
          <p:nvPr/>
        </p:nvSpPr>
        <p:spPr bwMode="auto">
          <a:xfrm>
            <a:off x="622304" y="3152775"/>
            <a:ext cx="563563" cy="306388"/>
          </a:xfrm>
          <a:custGeom>
            <a:avLst/>
            <a:gdLst>
              <a:gd name="T0" fmla="*/ 67261245 w 880"/>
              <a:gd name="T1" fmla="*/ 10007439 h 934"/>
              <a:gd name="T2" fmla="*/ 121808385 w 880"/>
              <a:gd name="T3" fmla="*/ 28946685 h 934"/>
              <a:gd name="T4" fmla="*/ 121808385 w 880"/>
              <a:gd name="T5" fmla="*/ 46486855 h 934"/>
              <a:gd name="T6" fmla="*/ 63569909 w 880"/>
              <a:gd name="T7" fmla="*/ 44980507 h 934"/>
              <a:gd name="T8" fmla="*/ 409864 w 880"/>
              <a:gd name="T9" fmla="*/ 43258639 h 934"/>
              <a:gd name="T10" fmla="*/ 0 w 880"/>
              <a:gd name="T11" fmla="*/ 25933662 h 934"/>
              <a:gd name="T12" fmla="*/ 409864 w 880"/>
              <a:gd name="T13" fmla="*/ 8393495 h 934"/>
              <a:gd name="T14" fmla="*/ 25017717 w 880"/>
              <a:gd name="T15" fmla="*/ 3981391 h 934"/>
              <a:gd name="T16" fmla="*/ 47164466 w 880"/>
              <a:gd name="T17" fmla="*/ 0 h 934"/>
              <a:gd name="T18" fmla="*/ 104172710 w 880"/>
              <a:gd name="T19" fmla="*/ 1398752 h 934"/>
              <a:gd name="T20" fmla="*/ 167742599 w 880"/>
              <a:gd name="T21" fmla="*/ 3228217 h 934"/>
              <a:gd name="T22" fmla="*/ 167742599 w 880"/>
              <a:gd name="T23" fmla="*/ 20768380 h 934"/>
              <a:gd name="T24" fmla="*/ 167742599 w 880"/>
              <a:gd name="T25" fmla="*/ 38093352 h 934"/>
              <a:gd name="T26" fmla="*/ 147235956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58" name="Freeform 544"/>
          <p:cNvSpPr>
            <a:spLocks noChangeAspect="1"/>
          </p:cNvSpPr>
          <p:nvPr/>
        </p:nvSpPr>
        <p:spPr bwMode="auto">
          <a:xfrm>
            <a:off x="1231904" y="3127375"/>
            <a:ext cx="563563" cy="306388"/>
          </a:xfrm>
          <a:custGeom>
            <a:avLst/>
            <a:gdLst>
              <a:gd name="T0" fmla="*/ 67261245 w 880"/>
              <a:gd name="T1" fmla="*/ 10007439 h 934"/>
              <a:gd name="T2" fmla="*/ 121808385 w 880"/>
              <a:gd name="T3" fmla="*/ 28946685 h 934"/>
              <a:gd name="T4" fmla="*/ 121808385 w 880"/>
              <a:gd name="T5" fmla="*/ 46486855 h 934"/>
              <a:gd name="T6" fmla="*/ 63569909 w 880"/>
              <a:gd name="T7" fmla="*/ 44980507 h 934"/>
              <a:gd name="T8" fmla="*/ 409864 w 880"/>
              <a:gd name="T9" fmla="*/ 43258639 h 934"/>
              <a:gd name="T10" fmla="*/ 0 w 880"/>
              <a:gd name="T11" fmla="*/ 25933662 h 934"/>
              <a:gd name="T12" fmla="*/ 409864 w 880"/>
              <a:gd name="T13" fmla="*/ 8393495 h 934"/>
              <a:gd name="T14" fmla="*/ 25017717 w 880"/>
              <a:gd name="T15" fmla="*/ 3981391 h 934"/>
              <a:gd name="T16" fmla="*/ 47164466 w 880"/>
              <a:gd name="T17" fmla="*/ 0 h 934"/>
              <a:gd name="T18" fmla="*/ 104172710 w 880"/>
              <a:gd name="T19" fmla="*/ 1398752 h 934"/>
              <a:gd name="T20" fmla="*/ 167742599 w 880"/>
              <a:gd name="T21" fmla="*/ 3228217 h 934"/>
              <a:gd name="T22" fmla="*/ 167742599 w 880"/>
              <a:gd name="T23" fmla="*/ 20768380 h 934"/>
              <a:gd name="T24" fmla="*/ 167742599 w 880"/>
              <a:gd name="T25" fmla="*/ 38093352 h 934"/>
              <a:gd name="T26" fmla="*/ 147235956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59" name="Line 36"/>
          <p:cNvSpPr>
            <a:spLocks noChangeShapeType="1"/>
          </p:cNvSpPr>
          <p:nvPr/>
        </p:nvSpPr>
        <p:spPr bwMode="auto">
          <a:xfrm>
            <a:off x="1219200" y="1920875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60" name="Line 37"/>
          <p:cNvSpPr>
            <a:spLocks noChangeShapeType="1"/>
          </p:cNvSpPr>
          <p:nvPr/>
        </p:nvSpPr>
        <p:spPr bwMode="auto">
          <a:xfrm>
            <a:off x="1485900" y="2784478"/>
            <a:ext cx="0" cy="1222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2267" name="Group 539"/>
          <p:cNvGrpSpPr>
            <a:grpSpLocks noChangeAspect="1"/>
          </p:cNvGrpSpPr>
          <p:nvPr/>
        </p:nvGrpSpPr>
        <p:grpSpPr bwMode="auto">
          <a:xfrm>
            <a:off x="620713" y="3151189"/>
            <a:ext cx="563562" cy="309563"/>
            <a:chOff x="2730" y="1778"/>
            <a:chExt cx="600" cy="640"/>
          </a:xfrm>
        </p:grpSpPr>
        <p:grpSp>
          <p:nvGrpSpPr>
            <p:cNvPr id="522268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269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70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79" name="Freeform 543"/>
            <p:cNvSpPr>
              <a:spLocks noChangeAspect="1"/>
            </p:cNvSpPr>
            <p:nvPr/>
          </p:nvSpPr>
          <p:spPr bwMode="auto">
            <a:xfrm>
              <a:off x="2732" y="1781"/>
              <a:ext cx="598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2272" name="Group 539"/>
          <p:cNvGrpSpPr>
            <a:grpSpLocks noChangeAspect="1"/>
          </p:cNvGrpSpPr>
          <p:nvPr/>
        </p:nvGrpSpPr>
        <p:grpSpPr bwMode="auto">
          <a:xfrm>
            <a:off x="1230313" y="3125789"/>
            <a:ext cx="563562" cy="309563"/>
            <a:chOff x="2730" y="1778"/>
            <a:chExt cx="600" cy="640"/>
          </a:xfrm>
        </p:grpSpPr>
        <p:grpSp>
          <p:nvGrpSpPr>
            <p:cNvPr id="522273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274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75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75" name="Freeform 543"/>
            <p:cNvSpPr>
              <a:spLocks noChangeAspect="1"/>
            </p:cNvSpPr>
            <p:nvPr/>
          </p:nvSpPr>
          <p:spPr bwMode="auto">
            <a:xfrm>
              <a:off x="2732" y="1781"/>
              <a:ext cx="598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8463" name="Freeform 544"/>
          <p:cNvSpPr>
            <a:spLocks noChangeAspect="1"/>
          </p:cNvSpPr>
          <p:nvPr/>
        </p:nvSpPr>
        <p:spPr bwMode="auto">
          <a:xfrm>
            <a:off x="711204" y="2641602"/>
            <a:ext cx="1071563" cy="306388"/>
          </a:xfrm>
          <a:custGeom>
            <a:avLst/>
            <a:gdLst>
              <a:gd name="T0" fmla="*/ 243171749 w 880"/>
              <a:gd name="T1" fmla="*/ 10007439 h 934"/>
              <a:gd name="T2" fmla="*/ 440379546 w 880"/>
              <a:gd name="T3" fmla="*/ 28946685 h 934"/>
              <a:gd name="T4" fmla="*/ 440379546 w 880"/>
              <a:gd name="T5" fmla="*/ 46486855 h 934"/>
              <a:gd name="T6" fmla="*/ 229827140 w 880"/>
              <a:gd name="T7" fmla="*/ 44980507 h 934"/>
              <a:gd name="T8" fmla="*/ 1483141 w 880"/>
              <a:gd name="T9" fmla="*/ 43258639 h 934"/>
              <a:gd name="T10" fmla="*/ 0 w 880"/>
              <a:gd name="T11" fmla="*/ 25933662 h 934"/>
              <a:gd name="T12" fmla="*/ 1483141 w 880"/>
              <a:gd name="T13" fmla="*/ 8393495 h 934"/>
              <a:gd name="T14" fmla="*/ 90448454 w 880"/>
              <a:gd name="T15" fmla="*/ 3981391 h 934"/>
              <a:gd name="T16" fmla="*/ 170517362 w 880"/>
              <a:gd name="T17" fmla="*/ 0 h 934"/>
              <a:gd name="T18" fmla="*/ 376620347 w 880"/>
              <a:gd name="T19" fmla="*/ 1398752 h 934"/>
              <a:gd name="T20" fmla="*/ 606447411 w 880"/>
              <a:gd name="T21" fmla="*/ 3228217 h 934"/>
              <a:gd name="T22" fmla="*/ 606447411 w 880"/>
              <a:gd name="T23" fmla="*/ 20768380 h 934"/>
              <a:gd name="T24" fmla="*/ 606447411 w 880"/>
              <a:gd name="T25" fmla="*/ 38093352 h 934"/>
              <a:gd name="T26" fmla="*/ 532309884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2278" name="Group 539"/>
          <p:cNvGrpSpPr>
            <a:grpSpLocks noChangeAspect="1"/>
          </p:cNvGrpSpPr>
          <p:nvPr/>
        </p:nvGrpSpPr>
        <p:grpSpPr bwMode="auto">
          <a:xfrm>
            <a:off x="709613" y="2640013"/>
            <a:ext cx="1071562" cy="309563"/>
            <a:chOff x="2730" y="1778"/>
            <a:chExt cx="600" cy="640"/>
          </a:xfrm>
        </p:grpSpPr>
        <p:grpSp>
          <p:nvGrpSpPr>
            <p:cNvPr id="522279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280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81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71" name="Freeform 543"/>
            <p:cNvSpPr>
              <a:spLocks noChangeAspect="1"/>
            </p:cNvSpPr>
            <p:nvPr/>
          </p:nvSpPr>
          <p:spPr bwMode="auto">
            <a:xfrm>
              <a:off x="2731" y="1781"/>
              <a:ext cx="599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8465" name="Line 54"/>
          <p:cNvSpPr>
            <a:spLocks noChangeShapeType="1"/>
          </p:cNvSpPr>
          <p:nvPr/>
        </p:nvSpPr>
        <p:spPr bwMode="auto">
          <a:xfrm>
            <a:off x="2105025" y="2784478"/>
            <a:ext cx="0" cy="1222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66" name="Freeform 544"/>
          <p:cNvSpPr>
            <a:spLocks noChangeAspect="1"/>
          </p:cNvSpPr>
          <p:nvPr/>
        </p:nvSpPr>
        <p:spPr bwMode="auto">
          <a:xfrm>
            <a:off x="1868488" y="3152775"/>
            <a:ext cx="563562" cy="306388"/>
          </a:xfrm>
          <a:custGeom>
            <a:avLst/>
            <a:gdLst>
              <a:gd name="T0" fmla="*/ 67260486 w 880"/>
              <a:gd name="T1" fmla="*/ 10007439 h 934"/>
              <a:gd name="T2" fmla="*/ 121807528 w 880"/>
              <a:gd name="T3" fmla="*/ 28946685 h 934"/>
              <a:gd name="T4" fmla="*/ 121807528 w 880"/>
              <a:gd name="T5" fmla="*/ 46486855 h 934"/>
              <a:gd name="T6" fmla="*/ 63569796 w 880"/>
              <a:gd name="T7" fmla="*/ 44980507 h 934"/>
              <a:gd name="T8" fmla="*/ 409863 w 880"/>
              <a:gd name="T9" fmla="*/ 43258639 h 934"/>
              <a:gd name="T10" fmla="*/ 0 w 880"/>
              <a:gd name="T11" fmla="*/ 25933662 h 934"/>
              <a:gd name="T12" fmla="*/ 409863 w 880"/>
              <a:gd name="T13" fmla="*/ 8393495 h 934"/>
              <a:gd name="T14" fmla="*/ 25017673 w 880"/>
              <a:gd name="T15" fmla="*/ 3981391 h 934"/>
              <a:gd name="T16" fmla="*/ 47164383 w 880"/>
              <a:gd name="T17" fmla="*/ 0 h 934"/>
              <a:gd name="T18" fmla="*/ 104171885 w 880"/>
              <a:gd name="T19" fmla="*/ 1398752 h 934"/>
              <a:gd name="T20" fmla="*/ 167741661 w 880"/>
              <a:gd name="T21" fmla="*/ 3228217 h 934"/>
              <a:gd name="T22" fmla="*/ 167741661 w 880"/>
              <a:gd name="T23" fmla="*/ 20768380 h 934"/>
              <a:gd name="T24" fmla="*/ 167741661 w 880"/>
              <a:gd name="T25" fmla="*/ 38093352 h 934"/>
              <a:gd name="T26" fmla="*/ 147235695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67" name="Freeform 544"/>
          <p:cNvSpPr>
            <a:spLocks noChangeAspect="1"/>
          </p:cNvSpPr>
          <p:nvPr/>
        </p:nvSpPr>
        <p:spPr bwMode="auto">
          <a:xfrm>
            <a:off x="2478088" y="3127375"/>
            <a:ext cx="563562" cy="306388"/>
          </a:xfrm>
          <a:custGeom>
            <a:avLst/>
            <a:gdLst>
              <a:gd name="T0" fmla="*/ 67260486 w 880"/>
              <a:gd name="T1" fmla="*/ 10007439 h 934"/>
              <a:gd name="T2" fmla="*/ 121807528 w 880"/>
              <a:gd name="T3" fmla="*/ 28946685 h 934"/>
              <a:gd name="T4" fmla="*/ 121807528 w 880"/>
              <a:gd name="T5" fmla="*/ 46486855 h 934"/>
              <a:gd name="T6" fmla="*/ 63569796 w 880"/>
              <a:gd name="T7" fmla="*/ 44980507 h 934"/>
              <a:gd name="T8" fmla="*/ 409863 w 880"/>
              <a:gd name="T9" fmla="*/ 43258639 h 934"/>
              <a:gd name="T10" fmla="*/ 0 w 880"/>
              <a:gd name="T11" fmla="*/ 25933662 h 934"/>
              <a:gd name="T12" fmla="*/ 409863 w 880"/>
              <a:gd name="T13" fmla="*/ 8393495 h 934"/>
              <a:gd name="T14" fmla="*/ 25017673 w 880"/>
              <a:gd name="T15" fmla="*/ 3981391 h 934"/>
              <a:gd name="T16" fmla="*/ 47164383 w 880"/>
              <a:gd name="T17" fmla="*/ 0 h 934"/>
              <a:gd name="T18" fmla="*/ 104171885 w 880"/>
              <a:gd name="T19" fmla="*/ 1398752 h 934"/>
              <a:gd name="T20" fmla="*/ 167741661 w 880"/>
              <a:gd name="T21" fmla="*/ 3228217 h 934"/>
              <a:gd name="T22" fmla="*/ 167741661 w 880"/>
              <a:gd name="T23" fmla="*/ 20768380 h 934"/>
              <a:gd name="T24" fmla="*/ 167741661 w 880"/>
              <a:gd name="T25" fmla="*/ 38093352 h 934"/>
              <a:gd name="T26" fmla="*/ 147235695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68" name="Line 57"/>
          <p:cNvSpPr>
            <a:spLocks noChangeShapeType="1"/>
          </p:cNvSpPr>
          <p:nvPr/>
        </p:nvSpPr>
        <p:spPr bwMode="auto">
          <a:xfrm>
            <a:off x="2465388" y="1920875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69" name="Line 58"/>
          <p:cNvSpPr>
            <a:spLocks noChangeShapeType="1"/>
          </p:cNvSpPr>
          <p:nvPr/>
        </p:nvSpPr>
        <p:spPr bwMode="auto">
          <a:xfrm>
            <a:off x="2732088" y="2784478"/>
            <a:ext cx="0" cy="1222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2288" name="Group 539"/>
          <p:cNvGrpSpPr>
            <a:grpSpLocks noChangeAspect="1"/>
          </p:cNvGrpSpPr>
          <p:nvPr/>
        </p:nvGrpSpPr>
        <p:grpSpPr bwMode="auto">
          <a:xfrm>
            <a:off x="1866904" y="3151189"/>
            <a:ext cx="563563" cy="309563"/>
            <a:chOff x="2730" y="1778"/>
            <a:chExt cx="600" cy="640"/>
          </a:xfrm>
        </p:grpSpPr>
        <p:grpSp>
          <p:nvGrpSpPr>
            <p:cNvPr id="522289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290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91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67" name="Freeform 543"/>
            <p:cNvSpPr>
              <a:spLocks noChangeAspect="1"/>
            </p:cNvSpPr>
            <p:nvPr/>
          </p:nvSpPr>
          <p:spPr bwMode="auto">
            <a:xfrm>
              <a:off x="2732" y="1781"/>
              <a:ext cx="598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2293" name="Group 539"/>
          <p:cNvGrpSpPr>
            <a:grpSpLocks noChangeAspect="1"/>
          </p:cNvGrpSpPr>
          <p:nvPr/>
        </p:nvGrpSpPr>
        <p:grpSpPr bwMode="auto">
          <a:xfrm>
            <a:off x="2476504" y="3125789"/>
            <a:ext cx="563563" cy="309563"/>
            <a:chOff x="2730" y="1778"/>
            <a:chExt cx="600" cy="640"/>
          </a:xfrm>
        </p:grpSpPr>
        <p:grpSp>
          <p:nvGrpSpPr>
            <p:cNvPr id="522294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295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96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63" name="Freeform 543"/>
            <p:cNvSpPr>
              <a:spLocks noChangeAspect="1"/>
            </p:cNvSpPr>
            <p:nvPr/>
          </p:nvSpPr>
          <p:spPr bwMode="auto">
            <a:xfrm>
              <a:off x="2732" y="1781"/>
              <a:ext cx="598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8472" name="Freeform 544"/>
          <p:cNvSpPr>
            <a:spLocks noChangeAspect="1"/>
          </p:cNvSpPr>
          <p:nvPr/>
        </p:nvSpPr>
        <p:spPr bwMode="auto">
          <a:xfrm>
            <a:off x="1957388" y="2641602"/>
            <a:ext cx="1071562" cy="306388"/>
          </a:xfrm>
          <a:custGeom>
            <a:avLst/>
            <a:gdLst>
              <a:gd name="T0" fmla="*/ 243171522 w 880"/>
              <a:gd name="T1" fmla="*/ 10007439 h 934"/>
              <a:gd name="T2" fmla="*/ 440377917 w 880"/>
              <a:gd name="T3" fmla="*/ 28946685 h 934"/>
              <a:gd name="T4" fmla="*/ 440377917 w 880"/>
              <a:gd name="T5" fmla="*/ 46486855 h 934"/>
              <a:gd name="T6" fmla="*/ 229826925 w 880"/>
              <a:gd name="T7" fmla="*/ 44980507 h 934"/>
              <a:gd name="T8" fmla="*/ 1483139 w 880"/>
              <a:gd name="T9" fmla="*/ 43258639 h 934"/>
              <a:gd name="T10" fmla="*/ 0 w 880"/>
              <a:gd name="T11" fmla="*/ 25933662 h 934"/>
              <a:gd name="T12" fmla="*/ 1483139 w 880"/>
              <a:gd name="T13" fmla="*/ 8393495 h 934"/>
              <a:gd name="T14" fmla="*/ 90448370 w 880"/>
              <a:gd name="T15" fmla="*/ 3981391 h 934"/>
              <a:gd name="T16" fmla="*/ 170517203 w 880"/>
              <a:gd name="T17" fmla="*/ 0 h 934"/>
              <a:gd name="T18" fmla="*/ 376619996 w 880"/>
              <a:gd name="T19" fmla="*/ 1398752 h 934"/>
              <a:gd name="T20" fmla="*/ 606446845 w 880"/>
              <a:gd name="T21" fmla="*/ 3228217 h 934"/>
              <a:gd name="T22" fmla="*/ 606446845 w 880"/>
              <a:gd name="T23" fmla="*/ 20768380 h 934"/>
              <a:gd name="T24" fmla="*/ 606446845 w 880"/>
              <a:gd name="T25" fmla="*/ 38093352 h 934"/>
              <a:gd name="T26" fmla="*/ 532309387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2299" name="Group 539"/>
          <p:cNvGrpSpPr>
            <a:grpSpLocks noChangeAspect="1"/>
          </p:cNvGrpSpPr>
          <p:nvPr/>
        </p:nvGrpSpPr>
        <p:grpSpPr bwMode="auto">
          <a:xfrm>
            <a:off x="1955804" y="2640013"/>
            <a:ext cx="1071563" cy="309563"/>
            <a:chOff x="2730" y="1778"/>
            <a:chExt cx="600" cy="640"/>
          </a:xfrm>
        </p:grpSpPr>
        <p:grpSp>
          <p:nvGrpSpPr>
            <p:cNvPr id="522300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301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302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59" name="Freeform 543"/>
            <p:cNvSpPr>
              <a:spLocks noChangeAspect="1"/>
            </p:cNvSpPr>
            <p:nvPr/>
          </p:nvSpPr>
          <p:spPr bwMode="auto">
            <a:xfrm>
              <a:off x="2731" y="1781"/>
              <a:ext cx="599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2304" name="Group 538"/>
          <p:cNvGrpSpPr>
            <a:grpSpLocks noChangeAspect="1"/>
          </p:cNvGrpSpPr>
          <p:nvPr/>
        </p:nvGrpSpPr>
        <p:grpSpPr bwMode="auto">
          <a:xfrm>
            <a:off x="787404" y="1847851"/>
            <a:ext cx="2232025" cy="647700"/>
            <a:chOff x="3440" y="1592"/>
            <a:chExt cx="601" cy="640"/>
          </a:xfrm>
        </p:grpSpPr>
        <p:grpSp>
          <p:nvGrpSpPr>
            <p:cNvPr id="522305" name="Group 539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522306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2307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2308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555" name="Freeform 543"/>
              <p:cNvSpPr>
                <a:spLocks noChangeAspect="1"/>
              </p:cNvSpPr>
              <p:nvPr/>
            </p:nvSpPr>
            <p:spPr bwMode="auto">
              <a:xfrm>
                <a:off x="2731" y="1781"/>
                <a:ext cx="599" cy="635"/>
              </a:xfrm>
              <a:custGeom>
                <a:avLst/>
                <a:gdLst>
                  <a:gd name="T0" fmla="*/ 0 w 879"/>
                  <a:gd name="T1" fmla="*/ 186 h 934"/>
                  <a:gd name="T2" fmla="*/ 0 w 879"/>
                  <a:gd name="T3" fmla="*/ 36 h 934"/>
                  <a:gd name="T4" fmla="*/ 53 w 879"/>
                  <a:gd name="T5" fmla="*/ 0 h 934"/>
                  <a:gd name="T6" fmla="*/ 189 w 879"/>
                  <a:gd name="T7" fmla="*/ 14 h 934"/>
                  <a:gd name="T8" fmla="*/ 189 w 879"/>
                  <a:gd name="T9" fmla="*/ 164 h 934"/>
                  <a:gd name="T10" fmla="*/ 138 w 879"/>
                  <a:gd name="T11" fmla="*/ 200 h 934"/>
                  <a:gd name="T12" fmla="*/ 0 w 879"/>
                  <a:gd name="T13" fmla="*/ 1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8553" name="Freeform 544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76 w 880"/>
                <a:gd name="T1" fmla="*/ 43 h 934"/>
                <a:gd name="T2" fmla="*/ 138 w 880"/>
                <a:gd name="T3" fmla="*/ 124 h 934"/>
                <a:gd name="T4" fmla="*/ 138 w 880"/>
                <a:gd name="T5" fmla="*/ 200 h 934"/>
                <a:gd name="T6" fmla="*/ 72 w 880"/>
                <a:gd name="T7" fmla="*/ 193 h 934"/>
                <a:gd name="T8" fmla="*/ 1 w 880"/>
                <a:gd name="T9" fmla="*/ 186 h 934"/>
                <a:gd name="T10" fmla="*/ 0 w 880"/>
                <a:gd name="T11" fmla="*/ 111 h 934"/>
                <a:gd name="T12" fmla="*/ 1 w 880"/>
                <a:gd name="T13" fmla="*/ 36 h 934"/>
                <a:gd name="T14" fmla="*/ 29 w 880"/>
                <a:gd name="T15" fmla="*/ 17 h 934"/>
                <a:gd name="T16" fmla="*/ 53 w 880"/>
                <a:gd name="T17" fmla="*/ 0 h 934"/>
                <a:gd name="T18" fmla="*/ 118 w 880"/>
                <a:gd name="T19" fmla="*/ 6 h 934"/>
                <a:gd name="T20" fmla="*/ 190 w 880"/>
                <a:gd name="T21" fmla="*/ 14 h 934"/>
                <a:gd name="T22" fmla="*/ 190 w 880"/>
                <a:gd name="T23" fmla="*/ 89 h 934"/>
                <a:gd name="T24" fmla="*/ 190 w 880"/>
                <a:gd name="T25" fmla="*/ 164 h 934"/>
                <a:gd name="T26" fmla="*/ 167 w 880"/>
                <a:gd name="T27" fmla="*/ 179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8475" name="Text Box 90"/>
          <p:cNvSpPr txBox="1">
            <a:spLocks noChangeArrowheads="1"/>
          </p:cNvSpPr>
          <p:nvPr/>
        </p:nvSpPr>
        <p:spPr bwMode="auto">
          <a:xfrm>
            <a:off x="558804" y="4298951"/>
            <a:ext cx="608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200">
                <a:latin typeface="+mj-lt"/>
                <a:ea typeface="ＭＳ Ｐゴシック" pitchFamily="50" charset="-128"/>
              </a:rPr>
              <a:t>VLAN</a:t>
            </a:r>
          </a:p>
        </p:txBody>
      </p:sp>
      <p:sp>
        <p:nvSpPr>
          <p:cNvPr id="18476" name="Text Box 91"/>
          <p:cNvSpPr txBox="1">
            <a:spLocks noChangeArrowheads="1"/>
          </p:cNvSpPr>
          <p:nvPr/>
        </p:nvSpPr>
        <p:spPr bwMode="auto">
          <a:xfrm>
            <a:off x="1192217" y="4319590"/>
            <a:ext cx="608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200">
                <a:latin typeface="+mj-lt"/>
                <a:ea typeface="ＭＳ Ｐゴシック" pitchFamily="50" charset="-128"/>
              </a:rPr>
              <a:t>VLAN</a:t>
            </a:r>
          </a:p>
        </p:txBody>
      </p:sp>
      <p:sp>
        <p:nvSpPr>
          <p:cNvPr id="18477" name="Text Box 92"/>
          <p:cNvSpPr txBox="1">
            <a:spLocks noChangeArrowheads="1"/>
          </p:cNvSpPr>
          <p:nvPr/>
        </p:nvSpPr>
        <p:spPr bwMode="auto">
          <a:xfrm>
            <a:off x="1825629" y="4313241"/>
            <a:ext cx="608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200">
                <a:latin typeface="+mj-lt"/>
                <a:ea typeface="ＭＳ Ｐゴシック" pitchFamily="50" charset="-128"/>
              </a:rPr>
              <a:t>VLAN</a:t>
            </a:r>
          </a:p>
        </p:txBody>
      </p:sp>
      <p:sp>
        <p:nvSpPr>
          <p:cNvPr id="18478" name="Text Box 93"/>
          <p:cNvSpPr txBox="1">
            <a:spLocks noChangeArrowheads="1"/>
          </p:cNvSpPr>
          <p:nvPr/>
        </p:nvSpPr>
        <p:spPr bwMode="auto">
          <a:xfrm>
            <a:off x="2408242" y="4319590"/>
            <a:ext cx="608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200">
                <a:latin typeface="+mj-lt"/>
                <a:ea typeface="ＭＳ Ｐゴシック" pitchFamily="50" charset="-128"/>
              </a:rPr>
              <a:t>VLAN</a:t>
            </a:r>
          </a:p>
        </p:txBody>
      </p:sp>
      <p:sp>
        <p:nvSpPr>
          <p:cNvPr id="18479" name="Line 94"/>
          <p:cNvSpPr>
            <a:spLocks noChangeShapeType="1"/>
          </p:cNvSpPr>
          <p:nvPr/>
        </p:nvSpPr>
        <p:spPr bwMode="auto">
          <a:xfrm>
            <a:off x="6524629" y="4267202"/>
            <a:ext cx="1323975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80" name="Rectangle 3008"/>
          <p:cNvSpPr>
            <a:spLocks noChangeArrowheads="1"/>
          </p:cNvSpPr>
          <p:nvPr/>
        </p:nvSpPr>
        <p:spPr bwMode="auto">
          <a:xfrm>
            <a:off x="4787904" y="1581153"/>
            <a:ext cx="1655763" cy="257369"/>
          </a:xfrm>
          <a:prstGeom prst="rect">
            <a:avLst/>
          </a:prstGeom>
          <a:solidFill>
            <a:srgbClr val="FFFF00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1200" dirty="0" smtClean="0"/>
              <a:t>Виртуальная сеть</a:t>
            </a:r>
            <a:endParaRPr lang="en-US" altLang="ja-JP" sz="1200" dirty="0"/>
          </a:p>
        </p:txBody>
      </p:sp>
      <p:sp>
        <p:nvSpPr>
          <p:cNvPr id="18481" name="Rectangle 3008"/>
          <p:cNvSpPr>
            <a:spLocks noChangeArrowheads="1"/>
          </p:cNvSpPr>
          <p:nvPr/>
        </p:nvSpPr>
        <p:spPr bwMode="auto">
          <a:xfrm>
            <a:off x="4284663" y="4471990"/>
            <a:ext cx="2374900" cy="257369"/>
          </a:xfrm>
          <a:prstGeom prst="rect">
            <a:avLst/>
          </a:prstGeom>
          <a:solidFill>
            <a:schemeClr val="bg1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1200" b="1" dirty="0" smtClean="0"/>
              <a:t>Пул сетевых ресурсов</a:t>
            </a:r>
            <a:endParaRPr lang="en-US" altLang="ja-JP" sz="1200" b="1" dirty="0"/>
          </a:p>
        </p:txBody>
      </p:sp>
      <p:sp>
        <p:nvSpPr>
          <p:cNvPr id="18482" name="Text Box 97"/>
          <p:cNvSpPr txBox="1">
            <a:spLocks noChangeArrowheads="1"/>
          </p:cNvSpPr>
          <p:nvPr/>
        </p:nvSpPr>
        <p:spPr bwMode="auto">
          <a:xfrm>
            <a:off x="3492502" y="3884613"/>
            <a:ext cx="1178528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ja-JP" sz="1000" dirty="0" smtClean="0"/>
              <a:t>Физическая сеть</a:t>
            </a:r>
          </a:p>
          <a:p>
            <a:pPr algn="l"/>
            <a:r>
              <a:rPr lang="ru-RU" altLang="ja-JP" sz="1000" dirty="0" smtClean="0"/>
              <a:t> и серверы</a:t>
            </a:r>
            <a:endParaRPr lang="en-US" altLang="ja-JP" sz="1000" dirty="0"/>
          </a:p>
        </p:txBody>
      </p:sp>
      <p:pic>
        <p:nvPicPr>
          <p:cNvPr id="522319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500" y="3694113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0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694113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1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694113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2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694113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3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643312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4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990976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70" name="Text Box 114"/>
          <p:cNvSpPr txBox="1">
            <a:spLocks noChangeArrowheads="1"/>
          </p:cNvSpPr>
          <p:nvPr/>
        </p:nvSpPr>
        <p:spPr bwMode="auto">
          <a:xfrm>
            <a:off x="7927977" y="2703516"/>
            <a:ext cx="1122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 defTabSz="987425">
              <a:defRPr/>
            </a:pPr>
            <a:r>
              <a:rPr lang="en-US" altLang="ja-JP" sz="1400" dirty="0">
                <a:solidFill>
                  <a:schemeClr val="bg2"/>
                </a:solidFill>
                <a:latin typeface="+mj-lt"/>
              </a:rPr>
              <a:t>Network-1</a:t>
            </a:r>
          </a:p>
        </p:txBody>
      </p:sp>
      <p:sp>
        <p:nvSpPr>
          <p:cNvPr id="18490" name="Rectangle 8"/>
          <p:cNvSpPr txBox="1">
            <a:spLocks noChangeArrowheads="1"/>
          </p:cNvSpPr>
          <p:nvPr/>
        </p:nvSpPr>
        <p:spPr bwMode="auto">
          <a:xfrm>
            <a:off x="152400" y="115890"/>
            <a:ext cx="8839200" cy="53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l"/>
            <a:r>
              <a:rPr lang="ru-RU" altLang="ja-JP" sz="3200" dirty="0" smtClean="0">
                <a:solidFill>
                  <a:srgbClr val="FF0000"/>
                </a:solidFill>
              </a:rPr>
              <a:t>	</a:t>
            </a:r>
            <a:r>
              <a:rPr lang="en-US" altLang="ja-JP" sz="3200" dirty="0" smtClean="0">
                <a:solidFill>
                  <a:srgbClr val="FF0000"/>
                </a:solidFill>
              </a:rPr>
              <a:t>3</a:t>
            </a:r>
            <a:r>
              <a:rPr lang="en-US" altLang="ja-JP" sz="3200" dirty="0">
                <a:solidFill>
                  <a:srgbClr val="FF0000"/>
                </a:solidFill>
              </a:rPr>
              <a:t>. </a:t>
            </a:r>
            <a:r>
              <a:rPr lang="ru-RU" altLang="ja-JP" sz="3200" dirty="0" smtClean="0">
                <a:solidFill>
                  <a:srgbClr val="FF0000"/>
                </a:solidFill>
              </a:rPr>
              <a:t>Виртуализация сети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gray">
          <a:xfrm>
            <a:off x="457203" y="5737858"/>
            <a:ext cx="8353425" cy="397201"/>
          </a:xfrm>
          <a:prstGeom prst="rect">
            <a:avLst/>
          </a:prstGeom>
          <a:solidFill>
            <a:srgbClr val="FFFFCC"/>
          </a:solidFill>
          <a:ln w="38100" algn="ctr">
            <a:solidFill>
              <a:srgbClr val="00B4A0"/>
            </a:solidFill>
            <a:miter lim="800000"/>
            <a:headEnd/>
            <a:tailEnd/>
          </a:ln>
        </p:spPr>
        <p:txBody>
          <a:bodyPr lIns="288000" tIns="90000" rIns="288000" bIns="90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ja-JP" sz="1400" dirty="0" smtClean="0"/>
              <a:t>Динамическое распределение сетевых, вычислительных ресурсов и хранилищ данных</a:t>
            </a:r>
            <a:endParaRPr lang="en-US" altLang="ja-JP" sz="1400" dirty="0"/>
          </a:p>
        </p:txBody>
      </p:sp>
      <p:cxnSp>
        <p:nvCxnSpPr>
          <p:cNvPr id="522328" name="AutoShape 146"/>
          <p:cNvCxnSpPr>
            <a:cxnSpLocks noChangeShapeType="1"/>
          </p:cNvCxnSpPr>
          <p:nvPr/>
        </p:nvCxnSpPr>
        <p:spPr bwMode="gray">
          <a:xfrm flipH="1">
            <a:off x="5695954" y="1833564"/>
            <a:ext cx="1890713" cy="45085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29" name="AutoShape 146"/>
          <p:cNvCxnSpPr>
            <a:cxnSpLocks noChangeShapeType="1"/>
          </p:cNvCxnSpPr>
          <p:nvPr/>
        </p:nvCxnSpPr>
        <p:spPr bwMode="gray">
          <a:xfrm flipH="1" flipV="1">
            <a:off x="5448300" y="2360615"/>
            <a:ext cx="1352550" cy="34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30" name="AutoShape 146"/>
          <p:cNvCxnSpPr>
            <a:cxnSpLocks noChangeShapeType="1"/>
          </p:cNvCxnSpPr>
          <p:nvPr/>
        </p:nvCxnSpPr>
        <p:spPr bwMode="gray">
          <a:xfrm flipH="1">
            <a:off x="5708654" y="2901953"/>
            <a:ext cx="1452563" cy="28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31" name="AutoShape 146"/>
          <p:cNvCxnSpPr>
            <a:cxnSpLocks noChangeShapeType="1"/>
          </p:cNvCxnSpPr>
          <p:nvPr/>
        </p:nvCxnSpPr>
        <p:spPr bwMode="gray">
          <a:xfrm flipH="1" flipV="1">
            <a:off x="5708654" y="2930527"/>
            <a:ext cx="1598613" cy="263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2332" name="Picture 1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2492" y="2620966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3" name="Picture 1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1479" y="2027241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4" name="Picture 1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6667" y="1543051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5" name="Picture 1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2267" y="265589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6" name="Picture 17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9038" y="2000253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7" name="Picture 1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8763" y="2673353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05" name="Line 27"/>
          <p:cNvSpPr>
            <a:spLocks noChangeShapeType="1"/>
          </p:cNvSpPr>
          <p:nvPr/>
        </p:nvSpPr>
        <p:spPr bwMode="auto">
          <a:xfrm>
            <a:off x="7586663" y="3157540"/>
            <a:ext cx="0" cy="433387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 type="triangle" w="lg" len="med"/>
            <a:tailEnd type="triangle" w="lg" len="sm"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06" name="Line 181"/>
          <p:cNvSpPr>
            <a:spLocks noChangeShapeType="1"/>
          </p:cNvSpPr>
          <p:nvPr/>
        </p:nvSpPr>
        <p:spPr bwMode="auto">
          <a:xfrm>
            <a:off x="5608638" y="422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08" name="Line 183"/>
          <p:cNvSpPr>
            <a:spLocks noChangeShapeType="1"/>
          </p:cNvSpPr>
          <p:nvPr/>
        </p:nvSpPr>
        <p:spPr bwMode="auto">
          <a:xfrm flipV="1">
            <a:off x="6311904" y="3940177"/>
            <a:ext cx="138113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09" name="Line 185"/>
          <p:cNvSpPr>
            <a:spLocks noChangeShapeType="1"/>
          </p:cNvSpPr>
          <p:nvPr/>
        </p:nvSpPr>
        <p:spPr bwMode="auto">
          <a:xfrm flipV="1">
            <a:off x="5519738" y="3910015"/>
            <a:ext cx="685800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10" name="Line 186"/>
          <p:cNvSpPr>
            <a:spLocks noChangeShapeType="1"/>
          </p:cNvSpPr>
          <p:nvPr/>
        </p:nvSpPr>
        <p:spPr bwMode="auto">
          <a:xfrm>
            <a:off x="5872163" y="3895725"/>
            <a:ext cx="260350" cy="33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11" name="Line 187"/>
          <p:cNvSpPr>
            <a:spLocks noChangeShapeType="1"/>
          </p:cNvSpPr>
          <p:nvPr/>
        </p:nvSpPr>
        <p:spPr bwMode="auto">
          <a:xfrm>
            <a:off x="5430838" y="3897315"/>
            <a:ext cx="792162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2345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416550" y="3967163"/>
            <a:ext cx="833438" cy="176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22346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992817" y="3806827"/>
            <a:ext cx="833437" cy="176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22347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075242" y="3783015"/>
            <a:ext cx="833437" cy="176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8515" name="Line 94"/>
          <p:cNvSpPr>
            <a:spLocks noChangeShapeType="1"/>
          </p:cNvSpPr>
          <p:nvPr/>
        </p:nvSpPr>
        <p:spPr bwMode="auto">
          <a:xfrm flipV="1">
            <a:off x="6737350" y="3846515"/>
            <a:ext cx="654050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7885115" y="2074866"/>
            <a:ext cx="11424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 defTabSz="987425">
              <a:defRPr/>
            </a:pPr>
            <a:r>
              <a:rPr lang="en-US" altLang="ja-JP" sz="1400" dirty="0">
                <a:solidFill>
                  <a:schemeClr val="bg2"/>
                </a:solidFill>
                <a:latin typeface="+mj-lt"/>
              </a:rPr>
              <a:t>Network-N</a:t>
            </a:r>
          </a:p>
        </p:txBody>
      </p:sp>
      <p:sp>
        <p:nvSpPr>
          <p:cNvPr id="18517" name="Line 26"/>
          <p:cNvSpPr>
            <a:spLocks noChangeShapeType="1"/>
          </p:cNvSpPr>
          <p:nvPr/>
        </p:nvSpPr>
        <p:spPr bwMode="auto">
          <a:xfrm>
            <a:off x="5634042" y="3208337"/>
            <a:ext cx="14287" cy="766763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 type="triangle" w="lg" len="med"/>
            <a:tailEnd type="triangle" w="lg" len="sm"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18" name="Line 26"/>
          <p:cNvSpPr>
            <a:spLocks noChangeShapeType="1"/>
          </p:cNvSpPr>
          <p:nvPr/>
        </p:nvSpPr>
        <p:spPr bwMode="auto">
          <a:xfrm>
            <a:off x="5322892" y="2555877"/>
            <a:ext cx="14287" cy="1214439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 type="triangle" w="lg" len="med"/>
            <a:tailEnd type="triangle" w="lg" len="sm"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2352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2625" y="3594101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3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7263" y="4043364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61" name="Text Box 193"/>
          <p:cNvSpPr txBox="1">
            <a:spLocks noChangeArrowheads="1"/>
          </p:cNvSpPr>
          <p:nvPr/>
        </p:nvSpPr>
        <p:spPr bwMode="auto">
          <a:xfrm>
            <a:off x="7754942" y="367030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ja-JP" altLang="en-US">
                <a:ea typeface="ＭＳ Ｐゴシック" pitchFamily="50" charset="-128"/>
              </a:rPr>
              <a:t>・・・・・・</a:t>
            </a:r>
          </a:p>
        </p:txBody>
      </p:sp>
      <p:sp>
        <p:nvSpPr>
          <p:cNvPr id="135362" name="Text Box 194"/>
          <p:cNvSpPr txBox="1">
            <a:spLocks noChangeArrowheads="1"/>
          </p:cNvSpPr>
          <p:nvPr/>
        </p:nvSpPr>
        <p:spPr bwMode="auto">
          <a:xfrm>
            <a:off x="8066092" y="4171951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ja-JP" altLang="en-US">
                <a:ea typeface="ＭＳ Ｐゴシック" pitchFamily="50" charset="-128"/>
              </a:rPr>
              <a:t>・・・・・・</a:t>
            </a:r>
          </a:p>
        </p:txBody>
      </p:sp>
      <p:sp>
        <p:nvSpPr>
          <p:cNvPr id="18523" name="Oval 2946"/>
          <p:cNvSpPr>
            <a:spLocks noChangeArrowheads="1"/>
          </p:cNvSpPr>
          <p:nvPr/>
        </p:nvSpPr>
        <p:spPr bwMode="auto">
          <a:xfrm>
            <a:off x="5386392" y="3151190"/>
            <a:ext cx="2058987" cy="481012"/>
          </a:xfrm>
          <a:prstGeom prst="ellipse">
            <a:avLst/>
          </a:prstGeom>
          <a:solidFill>
            <a:srgbClr val="FFCCCC">
              <a:alpha val="70195"/>
            </a:srgb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defTabSz="987425">
              <a:defRPr/>
            </a:pPr>
            <a:r>
              <a:rPr lang="ru-RU" altLang="ja-JP" sz="1000" b="1" dirty="0" smtClean="0">
                <a:solidFill>
                  <a:srgbClr val="3366FF"/>
                </a:solidFill>
                <a:latin typeface="+mj-lt"/>
              </a:rPr>
              <a:t>Привязка физических </a:t>
            </a:r>
          </a:p>
          <a:p>
            <a:pPr defTabSz="987425">
              <a:defRPr/>
            </a:pPr>
            <a:r>
              <a:rPr lang="ru-RU" altLang="ja-JP" sz="1000" b="1" dirty="0" smtClean="0">
                <a:solidFill>
                  <a:srgbClr val="3366FF"/>
                </a:solidFill>
                <a:latin typeface="+mj-lt"/>
              </a:rPr>
              <a:t>и логических ресурсов</a:t>
            </a:r>
            <a:endParaRPr lang="en-US" altLang="ja-JP" sz="1000" b="1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8524" name="Rectangle 3008"/>
          <p:cNvSpPr>
            <a:spLocks noChangeArrowheads="1"/>
          </p:cNvSpPr>
          <p:nvPr/>
        </p:nvSpPr>
        <p:spPr bwMode="auto">
          <a:xfrm>
            <a:off x="6763548" y="4471990"/>
            <a:ext cx="2376487" cy="257369"/>
          </a:xfrm>
          <a:prstGeom prst="rect">
            <a:avLst/>
          </a:prstGeom>
          <a:solidFill>
            <a:srgbClr val="FFCCCC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1200" b="1" dirty="0" smtClean="0"/>
              <a:t>Пул серверных ресурсов</a:t>
            </a:r>
            <a:endParaRPr lang="en-US" altLang="ja-JP" sz="1200" b="1" dirty="0"/>
          </a:p>
        </p:txBody>
      </p:sp>
      <p:pic>
        <p:nvPicPr>
          <p:cNvPr id="522358" name="Picture 114" descr="r120a-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3225" y="3498851"/>
            <a:ext cx="742950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26" name="Line 197"/>
          <p:cNvSpPr>
            <a:spLocks noChangeShapeType="1"/>
          </p:cNvSpPr>
          <p:nvPr/>
        </p:nvSpPr>
        <p:spPr bwMode="auto">
          <a:xfrm>
            <a:off x="4845050" y="3630615"/>
            <a:ext cx="300038" cy="93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27" name="Line 198"/>
          <p:cNvSpPr>
            <a:spLocks noChangeShapeType="1"/>
          </p:cNvSpPr>
          <p:nvPr/>
        </p:nvSpPr>
        <p:spPr bwMode="auto">
          <a:xfrm flipH="1" flipV="1">
            <a:off x="4659317" y="2119315"/>
            <a:ext cx="331787" cy="133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28" name="Line 199"/>
          <p:cNvSpPr>
            <a:spLocks noChangeShapeType="1"/>
          </p:cNvSpPr>
          <p:nvPr/>
        </p:nvSpPr>
        <p:spPr bwMode="auto">
          <a:xfrm flipH="1" flipV="1">
            <a:off x="4708525" y="2997200"/>
            <a:ext cx="681038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35368" name="Text Box 200"/>
          <p:cNvSpPr txBox="1">
            <a:spLocks noChangeArrowheads="1"/>
          </p:cNvSpPr>
          <p:nvPr/>
        </p:nvSpPr>
        <p:spPr bwMode="auto">
          <a:xfrm>
            <a:off x="4933277" y="2697165"/>
            <a:ext cx="43088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 algn="l"/>
            <a:r>
              <a:rPr lang="ja-JP" altLang="en-US" sz="1600" b="1">
                <a:ea typeface="ＭＳ Ｐゴシック" pitchFamily="50" charset="-128"/>
              </a:rPr>
              <a:t>・・・</a:t>
            </a:r>
          </a:p>
        </p:txBody>
      </p:sp>
      <p:sp>
        <p:nvSpPr>
          <p:cNvPr id="135369" name="Text Box 201"/>
          <p:cNvSpPr txBox="1">
            <a:spLocks noChangeArrowheads="1"/>
          </p:cNvSpPr>
          <p:nvPr/>
        </p:nvSpPr>
        <p:spPr bwMode="auto">
          <a:xfrm>
            <a:off x="8384505" y="2352675"/>
            <a:ext cx="43088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 algn="l"/>
            <a:r>
              <a:rPr lang="ja-JP" altLang="en-US" sz="1600" b="1">
                <a:ea typeface="ＭＳ Ｐゴシック" pitchFamily="50" charset="-128"/>
              </a:rPr>
              <a:t>・・・</a:t>
            </a:r>
          </a:p>
        </p:txBody>
      </p:sp>
      <p:grpSp>
        <p:nvGrpSpPr>
          <p:cNvPr id="522364" name="Group 18"/>
          <p:cNvGrpSpPr>
            <a:grpSpLocks noChangeAspect="1"/>
          </p:cNvGrpSpPr>
          <p:nvPr/>
        </p:nvGrpSpPr>
        <p:grpSpPr bwMode="auto">
          <a:xfrm>
            <a:off x="4325942" y="1800225"/>
            <a:ext cx="433387" cy="371475"/>
            <a:chOff x="3060" y="1877"/>
            <a:chExt cx="761" cy="712"/>
          </a:xfrm>
        </p:grpSpPr>
        <p:grpSp>
          <p:nvGrpSpPr>
            <p:cNvPr id="522365" name="Group 19"/>
            <p:cNvGrpSpPr>
              <a:grpSpLocks noChangeAspect="1"/>
            </p:cNvGrpSpPr>
            <p:nvPr/>
          </p:nvGrpSpPr>
          <p:grpSpPr bwMode="auto">
            <a:xfrm>
              <a:off x="3060" y="1877"/>
              <a:ext cx="761" cy="712"/>
              <a:chOff x="2946" y="1800"/>
              <a:chExt cx="761" cy="712"/>
            </a:xfrm>
          </p:grpSpPr>
          <p:grpSp>
            <p:nvGrpSpPr>
              <p:cNvPr id="522366" name="Group 20"/>
              <p:cNvGrpSpPr>
                <a:grpSpLocks noChangeAspect="1"/>
              </p:cNvGrpSpPr>
              <p:nvPr/>
            </p:nvGrpSpPr>
            <p:grpSpPr bwMode="auto">
              <a:xfrm>
                <a:off x="2947" y="1800"/>
                <a:ext cx="760" cy="712"/>
                <a:chOff x="2500" y="1804"/>
                <a:chExt cx="760" cy="712"/>
              </a:xfrm>
            </p:grpSpPr>
            <p:pic>
              <p:nvPicPr>
                <p:cNvPr id="522367" name="Picture 21" descr="四角錐_S_緑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500" y="1804"/>
                  <a:ext cx="760" cy="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2368" name="Picture 22" descr="四角錐用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639" y="2117"/>
                  <a:ext cx="374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549" name="Freeform 23"/>
              <p:cNvSpPr>
                <a:spLocks noChangeAspect="1"/>
              </p:cNvSpPr>
              <p:nvPr/>
            </p:nvSpPr>
            <p:spPr bwMode="auto">
              <a:xfrm>
                <a:off x="2946" y="1800"/>
                <a:ext cx="761" cy="709"/>
              </a:xfrm>
              <a:custGeom>
                <a:avLst/>
                <a:gdLst>
                  <a:gd name="T0" fmla="*/ 77 w 993"/>
                  <a:gd name="T1" fmla="*/ 0 h 926"/>
                  <a:gd name="T2" fmla="*/ 0 w 993"/>
                  <a:gd name="T3" fmla="*/ 132 h 926"/>
                  <a:gd name="T4" fmla="*/ 111 w 993"/>
                  <a:gd name="T5" fmla="*/ 143 h 926"/>
                  <a:gd name="T6" fmla="*/ 153 w 993"/>
                  <a:gd name="T7" fmla="*/ 114 h 926"/>
                  <a:gd name="T8" fmla="*/ 77 w 993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926"/>
                  <a:gd name="T17" fmla="*/ 993 w 993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926">
                    <a:moveTo>
                      <a:pt x="498" y="0"/>
                    </a:moveTo>
                    <a:lnTo>
                      <a:pt x="0" y="854"/>
                    </a:lnTo>
                    <a:lnTo>
                      <a:pt x="721" y="926"/>
                    </a:lnTo>
                    <a:lnTo>
                      <a:pt x="993" y="735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8547" name="Freeform 24"/>
            <p:cNvSpPr>
              <a:spLocks noChangeAspect="1"/>
            </p:cNvSpPr>
            <p:nvPr/>
          </p:nvSpPr>
          <p:spPr bwMode="auto">
            <a:xfrm>
              <a:off x="3060" y="1877"/>
              <a:ext cx="761" cy="709"/>
            </a:xfrm>
            <a:custGeom>
              <a:avLst/>
              <a:gdLst>
                <a:gd name="T0" fmla="*/ 96 w 993"/>
                <a:gd name="T1" fmla="*/ 83 h 926"/>
                <a:gd name="T2" fmla="*/ 77 w 993"/>
                <a:gd name="T3" fmla="*/ 0 h 926"/>
                <a:gd name="T4" fmla="*/ 31 w 993"/>
                <a:gd name="T5" fmla="*/ 77 h 926"/>
                <a:gd name="T6" fmla="*/ 0 w 993"/>
                <a:gd name="T7" fmla="*/ 132 h 926"/>
                <a:gd name="T8" fmla="*/ 56 w 993"/>
                <a:gd name="T9" fmla="*/ 137 h 926"/>
                <a:gd name="T10" fmla="*/ 111 w 993"/>
                <a:gd name="T11" fmla="*/ 143 h 926"/>
                <a:gd name="T12" fmla="*/ 133 w 993"/>
                <a:gd name="T13" fmla="*/ 127 h 926"/>
                <a:gd name="T14" fmla="*/ 153 w 993"/>
                <a:gd name="T15" fmla="*/ 114 h 926"/>
                <a:gd name="T16" fmla="*/ 121 w 993"/>
                <a:gd name="T17" fmla="*/ 66 h 9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3"/>
                <a:gd name="T28" fmla="*/ 0 h 926"/>
                <a:gd name="T29" fmla="*/ 993 w 993"/>
                <a:gd name="T30" fmla="*/ 926 h 9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3" h="926">
                  <a:moveTo>
                    <a:pt x="626" y="534"/>
                  </a:moveTo>
                  <a:lnTo>
                    <a:pt x="498" y="0"/>
                  </a:lnTo>
                  <a:lnTo>
                    <a:pt x="206" y="497"/>
                  </a:lnTo>
                  <a:lnTo>
                    <a:pt x="0" y="854"/>
                  </a:lnTo>
                  <a:lnTo>
                    <a:pt x="365" y="891"/>
                  </a:lnTo>
                  <a:lnTo>
                    <a:pt x="721" y="926"/>
                  </a:lnTo>
                  <a:lnTo>
                    <a:pt x="865" y="825"/>
                  </a:lnTo>
                  <a:lnTo>
                    <a:pt x="993" y="735"/>
                  </a:lnTo>
                  <a:lnTo>
                    <a:pt x="785" y="425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2371" name="Group 18"/>
          <p:cNvGrpSpPr>
            <a:grpSpLocks noChangeAspect="1"/>
          </p:cNvGrpSpPr>
          <p:nvPr/>
        </p:nvGrpSpPr>
        <p:grpSpPr bwMode="auto">
          <a:xfrm>
            <a:off x="4329117" y="2659066"/>
            <a:ext cx="460375" cy="395287"/>
            <a:chOff x="3060" y="1877"/>
            <a:chExt cx="761" cy="712"/>
          </a:xfrm>
        </p:grpSpPr>
        <p:grpSp>
          <p:nvGrpSpPr>
            <p:cNvPr id="522372" name="Group 19"/>
            <p:cNvGrpSpPr>
              <a:grpSpLocks noChangeAspect="1"/>
            </p:cNvGrpSpPr>
            <p:nvPr/>
          </p:nvGrpSpPr>
          <p:grpSpPr bwMode="auto">
            <a:xfrm>
              <a:off x="3060" y="1877"/>
              <a:ext cx="761" cy="712"/>
              <a:chOff x="2946" y="1800"/>
              <a:chExt cx="761" cy="712"/>
            </a:xfrm>
          </p:grpSpPr>
          <p:grpSp>
            <p:nvGrpSpPr>
              <p:cNvPr id="522373" name="Group 20"/>
              <p:cNvGrpSpPr>
                <a:grpSpLocks noChangeAspect="1"/>
              </p:cNvGrpSpPr>
              <p:nvPr/>
            </p:nvGrpSpPr>
            <p:grpSpPr bwMode="auto">
              <a:xfrm>
                <a:off x="2947" y="1800"/>
                <a:ext cx="760" cy="712"/>
                <a:chOff x="2500" y="1804"/>
                <a:chExt cx="760" cy="712"/>
              </a:xfrm>
            </p:grpSpPr>
            <p:pic>
              <p:nvPicPr>
                <p:cNvPr id="522374" name="Picture 21" descr="四角錐_S_緑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500" y="1804"/>
                  <a:ext cx="760" cy="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2375" name="Picture 22" descr="四角錐用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639" y="2117"/>
                  <a:ext cx="374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543" name="Freeform 23"/>
              <p:cNvSpPr>
                <a:spLocks noChangeAspect="1"/>
              </p:cNvSpPr>
              <p:nvPr/>
            </p:nvSpPr>
            <p:spPr bwMode="auto">
              <a:xfrm>
                <a:off x="2946" y="1800"/>
                <a:ext cx="761" cy="709"/>
              </a:xfrm>
              <a:custGeom>
                <a:avLst/>
                <a:gdLst>
                  <a:gd name="T0" fmla="*/ 77 w 993"/>
                  <a:gd name="T1" fmla="*/ 0 h 926"/>
                  <a:gd name="T2" fmla="*/ 0 w 993"/>
                  <a:gd name="T3" fmla="*/ 132 h 926"/>
                  <a:gd name="T4" fmla="*/ 111 w 993"/>
                  <a:gd name="T5" fmla="*/ 143 h 926"/>
                  <a:gd name="T6" fmla="*/ 153 w 993"/>
                  <a:gd name="T7" fmla="*/ 114 h 926"/>
                  <a:gd name="T8" fmla="*/ 77 w 993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926"/>
                  <a:gd name="T17" fmla="*/ 993 w 993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926">
                    <a:moveTo>
                      <a:pt x="498" y="0"/>
                    </a:moveTo>
                    <a:lnTo>
                      <a:pt x="0" y="854"/>
                    </a:lnTo>
                    <a:lnTo>
                      <a:pt x="721" y="926"/>
                    </a:lnTo>
                    <a:lnTo>
                      <a:pt x="993" y="735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8541" name="Freeform 24"/>
            <p:cNvSpPr>
              <a:spLocks noChangeAspect="1"/>
            </p:cNvSpPr>
            <p:nvPr/>
          </p:nvSpPr>
          <p:spPr bwMode="auto">
            <a:xfrm>
              <a:off x="3060" y="1877"/>
              <a:ext cx="761" cy="709"/>
            </a:xfrm>
            <a:custGeom>
              <a:avLst/>
              <a:gdLst>
                <a:gd name="T0" fmla="*/ 96 w 993"/>
                <a:gd name="T1" fmla="*/ 83 h 926"/>
                <a:gd name="T2" fmla="*/ 77 w 993"/>
                <a:gd name="T3" fmla="*/ 0 h 926"/>
                <a:gd name="T4" fmla="*/ 31 w 993"/>
                <a:gd name="T5" fmla="*/ 77 h 926"/>
                <a:gd name="T6" fmla="*/ 0 w 993"/>
                <a:gd name="T7" fmla="*/ 132 h 926"/>
                <a:gd name="T8" fmla="*/ 56 w 993"/>
                <a:gd name="T9" fmla="*/ 137 h 926"/>
                <a:gd name="T10" fmla="*/ 111 w 993"/>
                <a:gd name="T11" fmla="*/ 143 h 926"/>
                <a:gd name="T12" fmla="*/ 133 w 993"/>
                <a:gd name="T13" fmla="*/ 127 h 926"/>
                <a:gd name="T14" fmla="*/ 153 w 993"/>
                <a:gd name="T15" fmla="*/ 114 h 926"/>
                <a:gd name="T16" fmla="*/ 121 w 993"/>
                <a:gd name="T17" fmla="*/ 66 h 9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3"/>
                <a:gd name="T28" fmla="*/ 0 h 926"/>
                <a:gd name="T29" fmla="*/ 993 w 993"/>
                <a:gd name="T30" fmla="*/ 926 h 9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3" h="926">
                  <a:moveTo>
                    <a:pt x="626" y="534"/>
                  </a:moveTo>
                  <a:lnTo>
                    <a:pt x="498" y="0"/>
                  </a:lnTo>
                  <a:lnTo>
                    <a:pt x="206" y="497"/>
                  </a:lnTo>
                  <a:lnTo>
                    <a:pt x="0" y="854"/>
                  </a:lnTo>
                  <a:lnTo>
                    <a:pt x="365" y="891"/>
                  </a:lnTo>
                  <a:lnTo>
                    <a:pt x="721" y="926"/>
                  </a:lnTo>
                  <a:lnTo>
                    <a:pt x="865" y="825"/>
                  </a:lnTo>
                  <a:lnTo>
                    <a:pt x="993" y="735"/>
                  </a:lnTo>
                  <a:lnTo>
                    <a:pt x="785" y="425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35384" name="Text Box 216"/>
          <p:cNvSpPr txBox="1">
            <a:spLocks noChangeArrowheads="1"/>
          </p:cNvSpPr>
          <p:nvPr/>
        </p:nvSpPr>
        <p:spPr bwMode="auto">
          <a:xfrm>
            <a:off x="4358605" y="2259013"/>
            <a:ext cx="43088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 algn="l"/>
            <a:r>
              <a:rPr lang="ja-JP" altLang="en-US" sz="1600" b="1">
                <a:ea typeface="ＭＳ Ｐゴシック" pitchFamily="50" charset="-128"/>
              </a:rPr>
              <a:t>・・・</a:t>
            </a:r>
          </a:p>
        </p:txBody>
      </p:sp>
      <p:sp>
        <p:nvSpPr>
          <p:cNvPr id="18534" name="Line 26"/>
          <p:cNvSpPr>
            <a:spLocks noChangeShapeType="1"/>
          </p:cNvSpPr>
          <p:nvPr/>
        </p:nvSpPr>
        <p:spPr bwMode="auto">
          <a:xfrm flipH="1">
            <a:off x="4554542" y="3089278"/>
            <a:ext cx="26987" cy="428625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 type="triangle" w="lg" len="med"/>
            <a:tailEnd type="triangle" w="lg" len="sm"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35386" name="Text Box 218"/>
          <p:cNvSpPr txBox="1">
            <a:spLocks noChangeArrowheads="1"/>
          </p:cNvSpPr>
          <p:nvPr/>
        </p:nvSpPr>
        <p:spPr bwMode="auto">
          <a:xfrm>
            <a:off x="4070354" y="1643064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ja-JP">
                <a:ea typeface="ＭＳ Ｐゴシック" pitchFamily="50" charset="-128"/>
              </a:rPr>
              <a:t>PFC</a:t>
            </a:r>
          </a:p>
        </p:txBody>
      </p:sp>
      <p:sp>
        <p:nvSpPr>
          <p:cNvPr id="18538" name="Line 26"/>
          <p:cNvSpPr>
            <a:spLocks noChangeShapeType="1"/>
          </p:cNvSpPr>
          <p:nvPr/>
        </p:nvSpPr>
        <p:spPr bwMode="auto">
          <a:xfrm>
            <a:off x="7951788" y="2062164"/>
            <a:ext cx="0" cy="1960563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 type="triangle" w="lg" len="med"/>
            <a:tailEnd type="triangle" w="lg" len="sm"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39" name="Rectangle 3008"/>
          <p:cNvSpPr>
            <a:spLocks noChangeArrowheads="1"/>
          </p:cNvSpPr>
          <p:nvPr/>
        </p:nvSpPr>
        <p:spPr bwMode="auto">
          <a:xfrm>
            <a:off x="6516688" y="1581153"/>
            <a:ext cx="2060575" cy="257369"/>
          </a:xfrm>
          <a:prstGeom prst="rect">
            <a:avLst/>
          </a:prstGeom>
          <a:solidFill>
            <a:srgbClr val="FFCCCC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r>
              <a:rPr lang="ru-RU" altLang="ja-JP" sz="1200" dirty="0" smtClean="0"/>
              <a:t>Виртуальные сервера</a:t>
            </a:r>
            <a:endParaRPr lang="en-US" altLang="ja-JP" sz="1200" dirty="0"/>
          </a:p>
        </p:txBody>
      </p:sp>
      <p:sp>
        <p:nvSpPr>
          <p:cNvPr id="150" name="Text Box 218"/>
          <p:cNvSpPr txBox="1">
            <a:spLocks noChangeArrowheads="1"/>
          </p:cNvSpPr>
          <p:nvPr/>
        </p:nvSpPr>
        <p:spPr bwMode="auto">
          <a:xfrm>
            <a:off x="4070354" y="2579689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ja-JP">
                <a:ea typeface="ＭＳ Ｐゴシック" pitchFamily="50" charset="-128"/>
              </a:rPr>
              <a:t>PFC</a:t>
            </a:r>
          </a:p>
        </p:txBody>
      </p:sp>
      <p:sp>
        <p:nvSpPr>
          <p:cNvPr id="151" name="Text Box 218"/>
          <p:cNvSpPr txBox="1">
            <a:spLocks noChangeArrowheads="1"/>
          </p:cNvSpPr>
          <p:nvPr/>
        </p:nvSpPr>
        <p:spPr bwMode="auto">
          <a:xfrm>
            <a:off x="4643441" y="323691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ja-JP">
                <a:ea typeface="ＭＳ Ｐゴシック" pitchFamily="50" charset="-128"/>
              </a:rPr>
              <a:t>PFC</a:t>
            </a:r>
          </a:p>
        </p:txBody>
      </p:sp>
    </p:spTree>
    <p:extLst>
      <p:ext uri="{BB962C8B-B14F-4D97-AF65-F5344CB8AC3E}">
        <p14:creationId xmlns:p14="http://schemas.microsoft.com/office/powerpoint/2010/main" val="20879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500" dirty="0"/>
              <a:t>SDN/</a:t>
            </a:r>
            <a:r>
              <a:rPr lang="en-US" sz="11500" dirty="0" smtClean="0"/>
              <a:t>NFV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312087416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61942" y="1427166"/>
            <a:ext cx="8882058" cy="5098178"/>
          </a:xfrm>
          <a:prstGeom prst="rect">
            <a:avLst/>
          </a:prstGeom>
          <a:gradFill flip="none" rotWithShape="1">
            <a:gsLst>
              <a:gs pos="0">
                <a:srgbClr val="015F85">
                  <a:gamma/>
                  <a:shade val="0"/>
                  <a:invGamma/>
                  <a:alpha val="0"/>
                </a:srgbClr>
              </a:gs>
              <a:gs pos="100000">
                <a:srgbClr val="015F85"/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 algn="l"/>
            <a:endParaRPr lang="ru-RU">
              <a:ea typeface="ＭＳ Ｐゴシック" pitchFamily="50" charset="-128"/>
            </a:endParaRPr>
          </a:p>
        </p:txBody>
      </p:sp>
      <p:sp>
        <p:nvSpPr>
          <p:cNvPr id="218" name="Rectangle 2"/>
          <p:cNvSpPr>
            <a:spLocks noChangeArrowheads="1"/>
          </p:cNvSpPr>
          <p:nvPr/>
        </p:nvSpPr>
        <p:spPr bwMode="auto">
          <a:xfrm>
            <a:off x="117475" y="836615"/>
            <a:ext cx="8991600" cy="10795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 algn="l"/>
            <a:endParaRPr lang="ru-RU">
              <a:ea typeface="ＭＳ Ｐゴシック" pitchFamily="50" charset="-128"/>
            </a:endParaRPr>
          </a:p>
        </p:txBody>
      </p:sp>
      <p:sp>
        <p:nvSpPr>
          <p:cNvPr id="651268" name="コンテンツ プレースホルダ 165"/>
          <p:cNvSpPr>
            <a:spLocks noGrp="1"/>
          </p:cNvSpPr>
          <p:nvPr>
            <p:ph idx="4294967295"/>
          </p:nvPr>
        </p:nvSpPr>
        <p:spPr>
          <a:xfrm>
            <a:off x="71442" y="908053"/>
            <a:ext cx="9037637" cy="1008063"/>
          </a:xfrm>
        </p:spPr>
        <p:txBody>
          <a:bodyPr/>
          <a:lstStyle/>
          <a:p>
            <a:r>
              <a:rPr lang="ru-RU" altLang="ja-JP" sz="1400" dirty="0" smtClean="0"/>
              <a:t>Позволяет произвольно создавать любые </a:t>
            </a:r>
            <a:r>
              <a:rPr lang="en-US" altLang="ja-JP" sz="1400" dirty="0" smtClean="0"/>
              <a:t>L2/L3 </a:t>
            </a:r>
            <a:r>
              <a:rPr lang="ru-RU" altLang="ja-JP" sz="1400" dirty="0" smtClean="0"/>
              <a:t>-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L4/L7 </a:t>
            </a:r>
            <a:r>
              <a:rPr lang="ru-RU" altLang="ja-JP" sz="1400" dirty="0" smtClean="0"/>
              <a:t>сети с использованием виртуальных компонентов (</a:t>
            </a:r>
            <a:r>
              <a:rPr lang="en-US" altLang="ja-JP" sz="1400" dirty="0" err="1" smtClean="0"/>
              <a:t>vRouters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vBridges</a:t>
            </a:r>
            <a:r>
              <a:rPr lang="en-US" altLang="ja-JP" sz="1400" dirty="0"/>
              <a:t>, </a:t>
            </a:r>
            <a:r>
              <a:rPr lang="ru-RU" altLang="ja-JP" sz="1400" dirty="0" smtClean="0"/>
              <a:t>сетевых элементов</a:t>
            </a:r>
            <a:r>
              <a:rPr lang="en-US" altLang="ja-JP" sz="1400" dirty="0" smtClean="0"/>
              <a:t>, </a:t>
            </a:r>
            <a:r>
              <a:rPr lang="ru-RU" altLang="ja-JP" sz="1400" dirty="0" smtClean="0"/>
              <a:t>серверов и терминальных устройств)</a:t>
            </a:r>
            <a:r>
              <a:rPr lang="en-US" altLang="ja-JP" sz="1400" dirty="0" smtClean="0"/>
              <a:t>.</a:t>
            </a:r>
            <a:endParaRPr lang="en-US" altLang="ja-JP" sz="1400" dirty="0"/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0148" y="-234947"/>
            <a:ext cx="8229600" cy="1143000"/>
          </a:xfrm>
          <a:ln/>
        </p:spPr>
        <p:txBody>
          <a:bodyPr>
            <a:normAutofit/>
          </a:bodyPr>
          <a:lstStyle/>
          <a:p>
            <a:r>
              <a:rPr lang="ru-RU" altLang="ja-JP" sz="2800" dirty="0" smtClean="0">
                <a:solidFill>
                  <a:srgbClr val="FF0000"/>
                </a:solidFill>
              </a:rPr>
              <a:t>Создание виртуальной сети от </a:t>
            </a:r>
            <a:r>
              <a:rPr lang="en-US" altLang="ja-JP" sz="2800" dirty="0" smtClean="0">
                <a:solidFill>
                  <a:srgbClr val="FF0000"/>
                </a:solidFill>
              </a:rPr>
              <a:t>L2/L3 </a:t>
            </a:r>
            <a:r>
              <a:rPr lang="ru-RU" altLang="ja-JP" sz="2800" dirty="0" smtClean="0">
                <a:solidFill>
                  <a:srgbClr val="FF0000"/>
                </a:solidFill>
              </a:rPr>
              <a:t>до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L4/L7</a:t>
            </a:r>
          </a:p>
        </p:txBody>
      </p:sp>
      <p:grpSp>
        <p:nvGrpSpPr>
          <p:cNvPr id="3" name="グループ化 255"/>
          <p:cNvGrpSpPr>
            <a:grpSpLocks/>
          </p:cNvGrpSpPr>
          <p:nvPr/>
        </p:nvGrpSpPr>
        <p:grpSpPr bwMode="auto">
          <a:xfrm>
            <a:off x="2399066" y="2762251"/>
            <a:ext cx="5678136" cy="882651"/>
            <a:chOff x="3858836" y="3356992"/>
            <a:chExt cx="5033644" cy="882989"/>
          </a:xfrm>
        </p:grpSpPr>
        <p:sp>
          <p:nvSpPr>
            <p:cNvPr id="62" name="AutoShape 138"/>
            <p:cNvSpPr>
              <a:spLocks noChangeArrowheads="1"/>
            </p:cNvSpPr>
            <p:nvPr/>
          </p:nvSpPr>
          <p:spPr bwMode="gray">
            <a:xfrm>
              <a:off x="4187837" y="3356992"/>
              <a:ext cx="4704643" cy="882989"/>
            </a:xfrm>
            <a:prstGeom prst="parallelogram">
              <a:avLst>
                <a:gd name="adj" fmla="val 104070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5400000" scaled="1"/>
            </a:gradFill>
            <a:ln w="12700" algn="ctr">
              <a:solidFill>
                <a:srgbClr val="FF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0" tIns="0" rIns="0" bIns="0" anchor="b"/>
            <a:lstStyle/>
            <a:p>
              <a:pPr algn="r"/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63" name="Text Box 95"/>
            <p:cNvSpPr txBox="1">
              <a:spLocks noChangeArrowheads="1"/>
            </p:cNvSpPr>
            <p:nvPr/>
          </p:nvSpPr>
          <p:spPr bwMode="auto">
            <a:xfrm>
              <a:off x="3858836" y="3958302"/>
              <a:ext cx="1229367" cy="25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100886" tIns="50443" rIns="100886" bIns="50443">
              <a:spAutoFit/>
            </a:bodyPr>
            <a:lstStyle/>
            <a:p>
              <a:r>
                <a:rPr lang="en-US" altLang="ja-JP" sz="1000" dirty="0">
                  <a:ea typeface="ＭＳ Ｐゴシック" pitchFamily="50" charset="-128"/>
                </a:rPr>
                <a:t>VTN2(SubNetwork2)</a:t>
              </a:r>
              <a:endParaRPr lang="ja-JP" altLang="ja-JP" sz="1000" dirty="0">
                <a:ea typeface="ＭＳ Ｐゴシック" pitchFamily="50" charset="-128"/>
              </a:endParaRPr>
            </a:p>
          </p:txBody>
        </p:sp>
      </p:grpSp>
      <p:grpSp>
        <p:nvGrpSpPr>
          <p:cNvPr id="4" name="グループ化 254"/>
          <p:cNvGrpSpPr>
            <a:grpSpLocks/>
          </p:cNvGrpSpPr>
          <p:nvPr/>
        </p:nvGrpSpPr>
        <p:grpSpPr bwMode="auto">
          <a:xfrm>
            <a:off x="3295414" y="1751019"/>
            <a:ext cx="5515213" cy="879475"/>
            <a:chOff x="3978824" y="2572197"/>
            <a:chExt cx="4890166" cy="880336"/>
          </a:xfrm>
        </p:grpSpPr>
        <p:sp>
          <p:nvSpPr>
            <p:cNvPr id="65" name="AutoShape 125"/>
            <p:cNvSpPr>
              <a:spLocks noChangeArrowheads="1"/>
            </p:cNvSpPr>
            <p:nvPr/>
          </p:nvSpPr>
          <p:spPr bwMode="gray">
            <a:xfrm>
              <a:off x="4164837" y="2572197"/>
              <a:ext cx="4704153" cy="880336"/>
            </a:xfrm>
            <a:prstGeom prst="parallelogram">
              <a:avLst>
                <a:gd name="adj" fmla="val 10425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9FF99"/>
                </a:gs>
              </a:gsLst>
              <a:lin ang="5400000" scaled="1"/>
            </a:gradFill>
            <a:ln w="12700" algn="ctr">
              <a:solidFill>
                <a:srgbClr val="00B4A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0" tIns="0" rIns="0" bIns="0" anchor="b"/>
            <a:lstStyle/>
            <a:p>
              <a:pPr algn="r"/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66" name="Text Box 95"/>
            <p:cNvSpPr txBox="1">
              <a:spLocks noChangeArrowheads="1"/>
            </p:cNvSpPr>
            <p:nvPr/>
          </p:nvSpPr>
          <p:spPr bwMode="auto">
            <a:xfrm>
              <a:off x="3978824" y="3141623"/>
              <a:ext cx="1261197" cy="256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100886" tIns="50443" rIns="100886" bIns="50443">
              <a:spAutoFit/>
            </a:bodyPr>
            <a:lstStyle/>
            <a:p>
              <a:r>
                <a:rPr lang="en-US" altLang="ja-JP" sz="1000" dirty="0">
                  <a:ea typeface="ＭＳ Ｐゴシック" pitchFamily="50" charset="-128"/>
                </a:rPr>
                <a:t>VTN1 (SubNetwork1)</a:t>
              </a:r>
              <a:endParaRPr lang="ja-JP" altLang="ja-JP" sz="1000" dirty="0">
                <a:ea typeface="ＭＳ Ｐゴシック" pitchFamily="50" charset="-128"/>
              </a:endParaRPr>
            </a:p>
          </p:txBody>
        </p:sp>
      </p:grpSp>
      <p:pic>
        <p:nvPicPr>
          <p:cNvPr id="26642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392" y="2032003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592" y="305117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44" name="直線コネクタ 107"/>
          <p:cNvCxnSpPr>
            <a:cxnSpLocks noChangeShapeType="1"/>
          </p:cNvCxnSpPr>
          <p:nvPr/>
        </p:nvCxnSpPr>
        <p:spPr bwMode="auto">
          <a:xfrm>
            <a:off x="5486404" y="2209803"/>
            <a:ext cx="1655763" cy="1698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5" name="直線コネクタ 108"/>
          <p:cNvCxnSpPr>
            <a:cxnSpLocks noChangeShapeType="1"/>
          </p:cNvCxnSpPr>
          <p:nvPr/>
        </p:nvCxnSpPr>
        <p:spPr bwMode="auto">
          <a:xfrm flipV="1">
            <a:off x="5491163" y="2000249"/>
            <a:ext cx="2112962" cy="21113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55" name="直線コネクタ 110"/>
          <p:cNvCxnSpPr>
            <a:cxnSpLocks noChangeShapeType="1"/>
          </p:cNvCxnSpPr>
          <p:nvPr/>
        </p:nvCxnSpPr>
        <p:spPr bwMode="auto">
          <a:xfrm flipV="1">
            <a:off x="4297367" y="3230563"/>
            <a:ext cx="23209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81525" y="3084515"/>
            <a:ext cx="566738" cy="307975"/>
            <a:chOff x="666" y="3081"/>
            <a:chExt cx="323" cy="88"/>
          </a:xfrm>
        </p:grpSpPr>
        <p:sp>
          <p:nvSpPr>
            <p:cNvPr id="26713" name="Freeform 24"/>
            <p:cNvSpPr>
              <a:spLocks/>
            </p:cNvSpPr>
            <p:nvPr/>
          </p:nvSpPr>
          <p:spPr bwMode="auto">
            <a:xfrm>
              <a:off x="930" y="3081"/>
              <a:ext cx="58" cy="87"/>
            </a:xfrm>
            <a:custGeom>
              <a:avLst/>
              <a:gdLst>
                <a:gd name="T0" fmla="*/ 0 w 58"/>
                <a:gd name="T1" fmla="*/ 87 h 87"/>
                <a:gd name="T2" fmla="*/ 58 w 58"/>
                <a:gd name="T3" fmla="*/ 50 h 87"/>
                <a:gd name="T4" fmla="*/ 58 w 58"/>
                <a:gd name="T5" fmla="*/ 0 h 87"/>
                <a:gd name="T6" fmla="*/ 0 w 58"/>
                <a:gd name="T7" fmla="*/ 37 h 87"/>
                <a:gd name="T8" fmla="*/ 0 w 58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7"/>
                <a:gd name="T17" fmla="*/ 58 w 5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7">
                  <a:moveTo>
                    <a:pt x="0" y="87"/>
                  </a:moveTo>
                  <a:lnTo>
                    <a:pt x="58" y="50"/>
                  </a:lnTo>
                  <a:lnTo>
                    <a:pt x="58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14" name="Freeform 25"/>
            <p:cNvSpPr>
              <a:spLocks/>
            </p:cNvSpPr>
            <p:nvPr/>
          </p:nvSpPr>
          <p:spPr bwMode="auto">
            <a:xfrm>
              <a:off x="932" y="30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7 w 57"/>
                <a:gd name="T3" fmla="*/ 50 h 87"/>
                <a:gd name="T4" fmla="*/ 57 w 57"/>
                <a:gd name="T5" fmla="*/ 0 h 87"/>
                <a:gd name="T6" fmla="*/ 0 w 57"/>
                <a:gd name="T7" fmla="*/ 37 h 87"/>
                <a:gd name="T8" fmla="*/ 0 w 57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87"/>
                <a:gd name="T17" fmla="*/ 57 w 57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87">
                  <a:moveTo>
                    <a:pt x="0" y="87"/>
                  </a:moveTo>
                  <a:lnTo>
                    <a:pt x="57" y="50"/>
                  </a:lnTo>
                  <a:lnTo>
                    <a:pt x="57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635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15" name="Line 26"/>
            <p:cNvSpPr>
              <a:spLocks noChangeShapeType="1"/>
            </p:cNvSpPr>
            <p:nvPr/>
          </p:nvSpPr>
          <p:spPr bwMode="auto">
            <a:xfrm>
              <a:off x="949" y="3105"/>
              <a:ext cx="1" cy="37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16" name="Line 27"/>
            <p:cNvSpPr>
              <a:spLocks noChangeShapeType="1"/>
            </p:cNvSpPr>
            <p:nvPr/>
          </p:nvSpPr>
          <p:spPr bwMode="auto">
            <a:xfrm flipV="1">
              <a:off x="931" y="3117"/>
              <a:ext cx="58" cy="37"/>
            </a:xfrm>
            <a:prstGeom prst="line">
              <a:avLst/>
            </a:prstGeom>
            <a:noFill/>
            <a:ln w="7938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17" name="Line 28"/>
            <p:cNvSpPr>
              <a:spLocks noChangeShapeType="1"/>
            </p:cNvSpPr>
            <p:nvPr/>
          </p:nvSpPr>
          <p:spPr bwMode="auto">
            <a:xfrm flipV="1">
              <a:off x="966" y="3130"/>
              <a:ext cx="1" cy="19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18" name="Rectangle 29"/>
            <p:cNvSpPr>
              <a:spLocks noChangeArrowheads="1"/>
            </p:cNvSpPr>
            <p:nvPr/>
          </p:nvSpPr>
          <p:spPr bwMode="auto">
            <a:xfrm>
              <a:off x="888" y="3117"/>
              <a:ext cx="43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19" name="Rectangle 30"/>
            <p:cNvSpPr>
              <a:spLocks noChangeArrowheads="1"/>
            </p:cNvSpPr>
            <p:nvPr/>
          </p:nvSpPr>
          <p:spPr bwMode="auto">
            <a:xfrm>
              <a:off x="891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0" name="Rectangle 31"/>
            <p:cNvSpPr>
              <a:spLocks noChangeArrowheads="1"/>
            </p:cNvSpPr>
            <p:nvPr/>
          </p:nvSpPr>
          <p:spPr bwMode="auto">
            <a:xfrm>
              <a:off x="843" y="3117"/>
              <a:ext cx="43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1" name="Rectangle 32"/>
            <p:cNvSpPr>
              <a:spLocks noChangeArrowheads="1"/>
            </p:cNvSpPr>
            <p:nvPr/>
          </p:nvSpPr>
          <p:spPr bwMode="auto">
            <a:xfrm>
              <a:off x="846" y="3120"/>
              <a:ext cx="41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2" name="Rectangle 33"/>
            <p:cNvSpPr>
              <a:spLocks noChangeArrowheads="1"/>
            </p:cNvSpPr>
            <p:nvPr/>
          </p:nvSpPr>
          <p:spPr bwMode="auto">
            <a:xfrm>
              <a:off x="799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3" name="Rectangle 34"/>
            <p:cNvSpPr>
              <a:spLocks noChangeArrowheads="1"/>
            </p:cNvSpPr>
            <p:nvPr/>
          </p:nvSpPr>
          <p:spPr bwMode="auto">
            <a:xfrm>
              <a:off x="802" y="3120"/>
              <a:ext cx="43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4" name="Rectangle 35"/>
            <p:cNvSpPr>
              <a:spLocks noChangeArrowheads="1"/>
            </p:cNvSpPr>
            <p:nvPr/>
          </p:nvSpPr>
          <p:spPr bwMode="auto">
            <a:xfrm>
              <a:off x="755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5" name="Rectangle 36"/>
            <p:cNvSpPr>
              <a:spLocks noChangeArrowheads="1"/>
            </p:cNvSpPr>
            <p:nvPr/>
          </p:nvSpPr>
          <p:spPr bwMode="auto">
            <a:xfrm>
              <a:off x="758" y="3120"/>
              <a:ext cx="40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6" name="Rectangle 37"/>
            <p:cNvSpPr>
              <a:spLocks noChangeArrowheads="1"/>
            </p:cNvSpPr>
            <p:nvPr/>
          </p:nvSpPr>
          <p:spPr bwMode="auto">
            <a:xfrm>
              <a:off x="711" y="3117"/>
              <a:ext cx="43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7" name="Rectangle 38"/>
            <p:cNvSpPr>
              <a:spLocks noChangeArrowheads="1"/>
            </p:cNvSpPr>
            <p:nvPr/>
          </p:nvSpPr>
          <p:spPr bwMode="auto">
            <a:xfrm>
              <a:off x="715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8" name="Rectangle 39"/>
            <p:cNvSpPr>
              <a:spLocks noChangeArrowheads="1"/>
            </p:cNvSpPr>
            <p:nvPr/>
          </p:nvSpPr>
          <p:spPr bwMode="auto">
            <a:xfrm>
              <a:off x="666" y="3117"/>
              <a:ext cx="45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9" name="Rectangle 40"/>
            <p:cNvSpPr>
              <a:spLocks noChangeArrowheads="1"/>
            </p:cNvSpPr>
            <p:nvPr/>
          </p:nvSpPr>
          <p:spPr bwMode="auto">
            <a:xfrm>
              <a:off x="670" y="3120"/>
              <a:ext cx="43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30" name="Line 41"/>
            <p:cNvSpPr>
              <a:spLocks noChangeShapeType="1"/>
            </p:cNvSpPr>
            <p:nvPr/>
          </p:nvSpPr>
          <p:spPr bwMode="auto">
            <a:xfrm flipH="1">
              <a:off x="889" y="3152"/>
              <a:ext cx="43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1" name="Line 42"/>
            <p:cNvSpPr>
              <a:spLocks noChangeShapeType="1"/>
            </p:cNvSpPr>
            <p:nvPr/>
          </p:nvSpPr>
          <p:spPr bwMode="auto">
            <a:xfrm flipH="1">
              <a:off x="845" y="3135"/>
              <a:ext cx="43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2" name="Line 43"/>
            <p:cNvSpPr>
              <a:spLocks noChangeShapeType="1"/>
            </p:cNvSpPr>
            <p:nvPr/>
          </p:nvSpPr>
          <p:spPr bwMode="auto">
            <a:xfrm flipH="1">
              <a:off x="800" y="3152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3" name="Line 44"/>
            <p:cNvSpPr>
              <a:spLocks noChangeShapeType="1"/>
            </p:cNvSpPr>
            <p:nvPr/>
          </p:nvSpPr>
          <p:spPr bwMode="auto">
            <a:xfrm flipH="1">
              <a:off x="758" y="3135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4" name="Line 45"/>
            <p:cNvSpPr>
              <a:spLocks noChangeShapeType="1"/>
            </p:cNvSpPr>
            <p:nvPr/>
          </p:nvSpPr>
          <p:spPr bwMode="auto">
            <a:xfrm flipH="1">
              <a:off x="713" y="3152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5" name="Line 46"/>
            <p:cNvSpPr>
              <a:spLocks noChangeShapeType="1"/>
            </p:cNvSpPr>
            <p:nvPr/>
          </p:nvSpPr>
          <p:spPr bwMode="auto">
            <a:xfrm flipH="1">
              <a:off x="669" y="3135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6" name="Freeform 47"/>
            <p:cNvSpPr>
              <a:spLocks/>
            </p:cNvSpPr>
            <p:nvPr/>
          </p:nvSpPr>
          <p:spPr bwMode="auto">
            <a:xfrm>
              <a:off x="666" y="3081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7" name="Freeform 48"/>
            <p:cNvSpPr>
              <a:spLocks/>
            </p:cNvSpPr>
            <p:nvPr/>
          </p:nvSpPr>
          <p:spPr bwMode="auto">
            <a:xfrm>
              <a:off x="668" y="3082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6350">
              <a:solidFill>
                <a:srgbClr val="E7ED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8" name="Line 49"/>
            <p:cNvSpPr>
              <a:spLocks noChangeShapeType="1"/>
            </p:cNvSpPr>
            <p:nvPr/>
          </p:nvSpPr>
          <p:spPr bwMode="auto">
            <a:xfrm flipV="1">
              <a:off x="887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9" name="Line 50"/>
            <p:cNvSpPr>
              <a:spLocks noChangeShapeType="1"/>
            </p:cNvSpPr>
            <p:nvPr/>
          </p:nvSpPr>
          <p:spPr bwMode="auto">
            <a:xfrm flipV="1">
              <a:off x="845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0" name="Line 51"/>
            <p:cNvSpPr>
              <a:spLocks noChangeShapeType="1"/>
            </p:cNvSpPr>
            <p:nvPr/>
          </p:nvSpPr>
          <p:spPr bwMode="auto">
            <a:xfrm flipV="1">
              <a:off x="802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1" name="Line 52"/>
            <p:cNvSpPr>
              <a:spLocks noChangeShapeType="1"/>
            </p:cNvSpPr>
            <p:nvPr/>
          </p:nvSpPr>
          <p:spPr bwMode="auto">
            <a:xfrm flipV="1">
              <a:off x="760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2" name="Line 53"/>
            <p:cNvSpPr>
              <a:spLocks noChangeShapeType="1"/>
            </p:cNvSpPr>
            <p:nvPr/>
          </p:nvSpPr>
          <p:spPr bwMode="auto">
            <a:xfrm flipV="1">
              <a:off x="712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3" name="Line 54"/>
            <p:cNvSpPr>
              <a:spLocks noChangeShapeType="1"/>
            </p:cNvSpPr>
            <p:nvPr/>
          </p:nvSpPr>
          <p:spPr bwMode="auto">
            <a:xfrm flipH="1">
              <a:off x="906" y="310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4" name="Line 55"/>
            <p:cNvSpPr>
              <a:spLocks noChangeShapeType="1"/>
            </p:cNvSpPr>
            <p:nvPr/>
          </p:nvSpPr>
          <p:spPr bwMode="auto">
            <a:xfrm flipH="1">
              <a:off x="878" y="309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5" name="Line 56"/>
            <p:cNvSpPr>
              <a:spLocks noChangeShapeType="1"/>
            </p:cNvSpPr>
            <p:nvPr/>
          </p:nvSpPr>
          <p:spPr bwMode="auto">
            <a:xfrm flipH="1">
              <a:off x="824" y="3105"/>
              <a:ext cx="41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6" name="Line 57"/>
            <p:cNvSpPr>
              <a:spLocks noChangeShapeType="1"/>
            </p:cNvSpPr>
            <p:nvPr/>
          </p:nvSpPr>
          <p:spPr bwMode="auto">
            <a:xfrm flipH="1">
              <a:off x="796" y="3095"/>
              <a:ext cx="40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7" name="Line 58"/>
            <p:cNvSpPr>
              <a:spLocks noChangeShapeType="1"/>
            </p:cNvSpPr>
            <p:nvPr/>
          </p:nvSpPr>
          <p:spPr bwMode="auto">
            <a:xfrm flipH="1">
              <a:off x="735" y="3104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8" name="Line 59"/>
            <p:cNvSpPr>
              <a:spLocks noChangeShapeType="1"/>
            </p:cNvSpPr>
            <p:nvPr/>
          </p:nvSpPr>
          <p:spPr bwMode="auto">
            <a:xfrm flipH="1">
              <a:off x="706" y="3094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</p:grpSp>
      <p:grpSp>
        <p:nvGrpSpPr>
          <p:cNvPr id="6" name="Group 68"/>
          <p:cNvGrpSpPr>
            <a:grpSpLocks noChangeAspect="1"/>
          </p:cNvGrpSpPr>
          <p:nvPr/>
        </p:nvGrpSpPr>
        <p:grpSpPr bwMode="auto">
          <a:xfrm>
            <a:off x="5627688" y="3046413"/>
            <a:ext cx="514350" cy="417512"/>
            <a:chOff x="2266" y="1904"/>
            <a:chExt cx="641" cy="572"/>
          </a:xfrm>
        </p:grpSpPr>
        <p:grpSp>
          <p:nvGrpSpPr>
            <p:cNvPr id="651319" name="Group 69"/>
            <p:cNvGrpSpPr>
              <a:grpSpLocks noChangeAspect="1"/>
            </p:cNvGrpSpPr>
            <p:nvPr/>
          </p:nvGrpSpPr>
          <p:grpSpPr bwMode="auto">
            <a:xfrm>
              <a:off x="2266" y="1905"/>
              <a:ext cx="641" cy="571"/>
              <a:chOff x="2696" y="1874"/>
              <a:chExt cx="641" cy="571"/>
            </a:xfrm>
          </p:grpSpPr>
          <p:grpSp>
            <p:nvGrpSpPr>
              <p:cNvPr id="651320" name="Group 70"/>
              <p:cNvGrpSpPr>
                <a:grpSpLocks noChangeAspect="1"/>
              </p:cNvGrpSpPr>
              <p:nvPr/>
            </p:nvGrpSpPr>
            <p:grpSpPr bwMode="auto">
              <a:xfrm>
                <a:off x="2696" y="1875"/>
                <a:ext cx="640" cy="568"/>
                <a:chOff x="2560" y="1876"/>
                <a:chExt cx="640" cy="568"/>
              </a:xfrm>
            </p:grpSpPr>
            <p:pic>
              <p:nvPicPr>
                <p:cNvPr id="651321" name="Picture 71" descr="六角柱_S_青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60" y="1876"/>
                  <a:ext cx="640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1322" name="Picture 72" descr="六角柱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26" y="2038"/>
                  <a:ext cx="394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6754" name="Freeform 73"/>
              <p:cNvSpPr>
                <a:spLocks noChangeAspect="1"/>
              </p:cNvSpPr>
              <p:nvPr/>
            </p:nvSpPr>
            <p:spPr bwMode="auto">
              <a:xfrm>
                <a:off x="2698" y="1873"/>
                <a:ext cx="639" cy="572"/>
              </a:xfrm>
              <a:custGeom>
                <a:avLst/>
                <a:gdLst>
                  <a:gd name="T0" fmla="*/ 52 w 999"/>
                  <a:gd name="T1" fmla="*/ 226 h 888"/>
                  <a:gd name="T2" fmla="*/ 0 w 999"/>
                  <a:gd name="T3" fmla="*/ 127 h 888"/>
                  <a:gd name="T4" fmla="*/ 52 w 999"/>
                  <a:gd name="T5" fmla="*/ 38 h 888"/>
                  <a:gd name="T6" fmla="*/ 106 w 999"/>
                  <a:gd name="T7" fmla="*/ 0 h 888"/>
                  <a:gd name="T8" fmla="*/ 209 w 999"/>
                  <a:gd name="T9" fmla="*/ 11 h 888"/>
                  <a:gd name="T10" fmla="*/ 262 w 999"/>
                  <a:gd name="T11" fmla="*/ 109 h 888"/>
                  <a:gd name="T12" fmla="*/ 210 w 999"/>
                  <a:gd name="T13" fmla="*/ 197 h 888"/>
                  <a:gd name="T14" fmla="*/ 156 w 999"/>
                  <a:gd name="T15" fmla="*/ 236 h 888"/>
                  <a:gd name="T16" fmla="*/ 52 w 999"/>
                  <a:gd name="T17" fmla="*/ 226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9"/>
                  <a:gd name="T28" fmla="*/ 0 h 888"/>
                  <a:gd name="T29" fmla="*/ 999 w 999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9" h="888">
                    <a:moveTo>
                      <a:pt x="198" y="849"/>
                    </a:moveTo>
                    <a:lnTo>
                      <a:pt x="0" y="477"/>
                    </a:lnTo>
                    <a:lnTo>
                      <a:pt x="199" y="142"/>
                    </a:lnTo>
                    <a:lnTo>
                      <a:pt x="405" y="0"/>
                    </a:lnTo>
                    <a:lnTo>
                      <a:pt x="801" y="40"/>
                    </a:lnTo>
                    <a:lnTo>
                      <a:pt x="999" y="412"/>
                    </a:lnTo>
                    <a:lnTo>
                      <a:pt x="802" y="742"/>
                    </a:lnTo>
                    <a:lnTo>
                      <a:pt x="595" y="888"/>
                    </a:lnTo>
                    <a:lnTo>
                      <a:pt x="198" y="849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n-lt"/>
                  <a:ea typeface="ＭＳ Ｐゴシック" pitchFamily="50" charset="-128"/>
                </a:endParaRPr>
              </a:p>
            </p:txBody>
          </p:sp>
        </p:grpSp>
        <p:sp>
          <p:nvSpPr>
            <p:cNvPr id="26755" name="Freeform 74"/>
            <p:cNvSpPr>
              <a:spLocks noChangeAspect="1"/>
            </p:cNvSpPr>
            <p:nvPr/>
          </p:nvSpPr>
          <p:spPr bwMode="auto">
            <a:xfrm>
              <a:off x="2268" y="1904"/>
              <a:ext cx="637" cy="572"/>
            </a:xfrm>
            <a:custGeom>
              <a:avLst/>
              <a:gdLst>
                <a:gd name="T0" fmla="*/ 156 w 999"/>
                <a:gd name="T1" fmla="*/ 236 h 888"/>
                <a:gd name="T2" fmla="*/ 107 w 999"/>
                <a:gd name="T3" fmla="*/ 231 h 888"/>
                <a:gd name="T4" fmla="*/ 52 w 999"/>
                <a:gd name="T5" fmla="*/ 226 h 888"/>
                <a:gd name="T6" fmla="*/ 25 w 999"/>
                <a:gd name="T7" fmla="*/ 176 h 888"/>
                <a:gd name="T8" fmla="*/ 0 w 999"/>
                <a:gd name="T9" fmla="*/ 127 h 888"/>
                <a:gd name="T10" fmla="*/ 28 w 999"/>
                <a:gd name="T11" fmla="*/ 77 h 888"/>
                <a:gd name="T12" fmla="*/ 52 w 999"/>
                <a:gd name="T13" fmla="*/ 38 h 888"/>
                <a:gd name="T14" fmla="*/ 79 w 999"/>
                <a:gd name="T15" fmla="*/ 18 h 888"/>
                <a:gd name="T16" fmla="*/ 106 w 999"/>
                <a:gd name="T17" fmla="*/ 0 h 888"/>
                <a:gd name="T18" fmla="*/ 158 w 999"/>
                <a:gd name="T19" fmla="*/ 5 h 888"/>
                <a:gd name="T20" fmla="*/ 209 w 999"/>
                <a:gd name="T21" fmla="*/ 11 h 888"/>
                <a:gd name="T22" fmla="*/ 235 w 999"/>
                <a:gd name="T23" fmla="*/ 59 h 888"/>
                <a:gd name="T24" fmla="*/ 262 w 999"/>
                <a:gd name="T25" fmla="*/ 109 h 888"/>
                <a:gd name="T26" fmla="*/ 233 w 999"/>
                <a:gd name="T27" fmla="*/ 159 h 888"/>
                <a:gd name="T28" fmla="*/ 210 w 999"/>
                <a:gd name="T29" fmla="*/ 197 h 888"/>
                <a:gd name="T30" fmla="*/ 185 w 999"/>
                <a:gd name="T31" fmla="*/ 215 h 888"/>
                <a:gd name="T32" fmla="*/ 185 w 999"/>
                <a:gd name="T33" fmla="*/ 185 h 888"/>
                <a:gd name="T34" fmla="*/ 183 w 999"/>
                <a:gd name="T35" fmla="*/ 97 h 888"/>
                <a:gd name="T36" fmla="*/ 112 w 999"/>
                <a:gd name="T37" fmla="*/ 44 h 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9"/>
                <a:gd name="T58" fmla="*/ 0 h 888"/>
                <a:gd name="T59" fmla="*/ 999 w 999"/>
                <a:gd name="T60" fmla="*/ 888 h 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9" h="888">
                  <a:moveTo>
                    <a:pt x="595" y="888"/>
                  </a:moveTo>
                  <a:lnTo>
                    <a:pt x="409" y="870"/>
                  </a:lnTo>
                  <a:lnTo>
                    <a:pt x="198" y="849"/>
                  </a:lnTo>
                  <a:lnTo>
                    <a:pt x="96" y="661"/>
                  </a:lnTo>
                  <a:lnTo>
                    <a:pt x="0" y="477"/>
                  </a:lnTo>
                  <a:lnTo>
                    <a:pt x="108" y="291"/>
                  </a:lnTo>
                  <a:lnTo>
                    <a:pt x="199" y="142"/>
                  </a:lnTo>
                  <a:lnTo>
                    <a:pt x="304" y="69"/>
                  </a:lnTo>
                  <a:lnTo>
                    <a:pt x="405" y="0"/>
                  </a:lnTo>
                  <a:lnTo>
                    <a:pt x="603" y="18"/>
                  </a:lnTo>
                  <a:lnTo>
                    <a:pt x="801" y="40"/>
                  </a:lnTo>
                  <a:lnTo>
                    <a:pt x="900" y="223"/>
                  </a:lnTo>
                  <a:lnTo>
                    <a:pt x="999" y="412"/>
                  </a:lnTo>
                  <a:lnTo>
                    <a:pt x="889" y="598"/>
                  </a:lnTo>
                  <a:lnTo>
                    <a:pt x="802" y="742"/>
                  </a:lnTo>
                  <a:lnTo>
                    <a:pt x="709" y="808"/>
                  </a:lnTo>
                  <a:lnTo>
                    <a:pt x="709" y="694"/>
                  </a:lnTo>
                  <a:lnTo>
                    <a:pt x="699" y="366"/>
                  </a:lnTo>
                  <a:lnTo>
                    <a:pt x="429" y="166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</p:grpSp>
      <p:pic>
        <p:nvPicPr>
          <p:cNvPr id="26756" name="Picture 23" descr="120lf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8292" y="2981325"/>
            <a:ext cx="3079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57" name="Picture 23" descr="120lf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6929" y="2133600"/>
            <a:ext cx="3079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58" name="Picture 23" descr="120lf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4" y="1752600"/>
            <a:ext cx="3079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図 290" descr="PFC_14_256.bmp"/>
          <p:cNvPicPr>
            <a:picLocks noChangeAspect="1"/>
          </p:cNvPicPr>
          <p:nvPr/>
        </p:nvPicPr>
        <p:blipFill>
          <a:blip r:embed="rId8" cstate="print"/>
          <a:srcRect l="14847" t="19797" r="4948" b="19797"/>
          <a:stretch>
            <a:fillRect/>
          </a:stretch>
        </p:blipFill>
        <p:spPr bwMode="auto">
          <a:xfrm>
            <a:off x="5283200" y="3155951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図 290" descr="PFC_14_256.bmp"/>
          <p:cNvPicPr>
            <a:picLocks noChangeAspect="1"/>
          </p:cNvPicPr>
          <p:nvPr/>
        </p:nvPicPr>
        <p:blipFill>
          <a:blip r:embed="rId9" cstate="print"/>
          <a:srcRect l="14847" t="19797" r="4948" b="19797"/>
          <a:stretch>
            <a:fillRect/>
          </a:stretch>
        </p:blipFill>
        <p:spPr bwMode="auto">
          <a:xfrm>
            <a:off x="6248404" y="3155951"/>
            <a:ext cx="201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" name="角丸四角形 218"/>
          <p:cNvSpPr/>
          <p:nvPr/>
        </p:nvSpPr>
        <p:spPr bwMode="auto">
          <a:xfrm>
            <a:off x="179512" y="4026024"/>
            <a:ext cx="8328006" cy="28319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288000" tIns="90000" rIns="288000" bIns="90000" anchor="ctr"/>
          <a:lstStyle/>
          <a:p>
            <a:endParaRPr lang="ru-RU"/>
          </a:p>
        </p:txBody>
      </p:sp>
      <p:pic>
        <p:nvPicPr>
          <p:cNvPr id="26834" name="Picture 37" descr="r120a-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7" y="4581525"/>
            <a:ext cx="13922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60"/>
          <p:cNvSpPr txBox="1">
            <a:spLocks noChangeArrowheads="1"/>
          </p:cNvSpPr>
          <p:nvPr/>
        </p:nvSpPr>
        <p:spPr bwMode="gray">
          <a:xfrm>
            <a:off x="945757" y="4365627"/>
            <a:ext cx="384921" cy="24622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ゴシック" pitchFamily="50" charset="-128"/>
              </a:rPr>
              <a:t>PFC</a:t>
            </a:r>
          </a:p>
        </p:txBody>
      </p:sp>
      <p:sp>
        <p:nvSpPr>
          <p:cNvPr id="196" name="AutoShape 3005"/>
          <p:cNvSpPr>
            <a:spLocks noChangeAspect="1" noChangeArrowheads="1"/>
          </p:cNvSpPr>
          <p:nvPr/>
        </p:nvSpPr>
        <p:spPr bwMode="auto">
          <a:xfrm>
            <a:off x="2159002" y="4076702"/>
            <a:ext cx="1990725" cy="1890713"/>
          </a:xfrm>
          <a:prstGeom prst="roundRect">
            <a:avLst>
              <a:gd name="adj" fmla="val 10468"/>
            </a:avLst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ea typeface="ＭＳ Ｐゴシック" pitchFamily="50" charset="-128"/>
            </a:endParaRPr>
          </a:p>
        </p:txBody>
      </p:sp>
      <p:pic>
        <p:nvPicPr>
          <p:cNvPr id="651336" name="Picture 2" descr="C:\Documents and Settings\0000016359004\My Documents\My Pictures\図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4" y="4279901"/>
            <a:ext cx="19018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" name="AutoShape 3004"/>
          <p:cNvSpPr>
            <a:spLocks noChangeAspect="1" noChangeArrowheads="1"/>
          </p:cNvSpPr>
          <p:nvPr/>
        </p:nvSpPr>
        <p:spPr bwMode="auto">
          <a:xfrm>
            <a:off x="6392867" y="4643441"/>
            <a:ext cx="1633537" cy="1266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ea typeface="ＭＳ Ｐゴシック" pitchFamily="50" charset="-128"/>
            </a:endParaRPr>
          </a:p>
        </p:txBody>
      </p:sp>
      <p:pic>
        <p:nvPicPr>
          <p:cNvPr id="651338" name="Picture 4" descr="C:\Documents and Settings\0000016359004\My Documents\My Pictures\図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4945066"/>
            <a:ext cx="1054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" name="直線矢印コネクタ 213"/>
          <p:cNvCxnSpPr>
            <a:cxnSpLocks noChangeShapeType="1"/>
          </p:cNvCxnSpPr>
          <p:nvPr/>
        </p:nvCxnSpPr>
        <p:spPr bwMode="auto">
          <a:xfrm rot="5400000">
            <a:off x="6047585" y="3726657"/>
            <a:ext cx="3051175" cy="96838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217" name="AutoShape 3004"/>
          <p:cNvSpPr>
            <a:spLocks noChangeAspect="1" noChangeArrowheads="1"/>
          </p:cNvSpPr>
          <p:nvPr/>
        </p:nvSpPr>
        <p:spPr bwMode="auto">
          <a:xfrm>
            <a:off x="4427542" y="4427541"/>
            <a:ext cx="1800225" cy="1512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ea typeface="ＭＳ Ｐゴシック" pitchFamily="50" charset="-128"/>
            </a:endParaRPr>
          </a:p>
        </p:txBody>
      </p:sp>
      <p:pic>
        <p:nvPicPr>
          <p:cNvPr id="651341" name="Picture 3" descr="C:\Documents and Settings\0000016359004\My Documents\My Pictures\図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98992" y="4616451"/>
            <a:ext cx="1417637" cy="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1342" name="Picture 3" descr="C:\Documents and Settings\0000016359004\My Documents\My Pictures\図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9467" y="4603751"/>
            <a:ext cx="1419225" cy="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35" name="右矢印 221"/>
          <p:cNvSpPr>
            <a:spLocks noChangeArrowheads="1"/>
          </p:cNvSpPr>
          <p:nvPr/>
        </p:nvSpPr>
        <p:spPr bwMode="auto">
          <a:xfrm>
            <a:off x="684213" y="5300664"/>
            <a:ext cx="1547812" cy="720725"/>
          </a:xfrm>
          <a:prstGeom prst="rightArrow">
            <a:avLst>
              <a:gd name="adj1" fmla="val 50000"/>
              <a:gd name="adj2" fmla="val 49989"/>
            </a:avLst>
          </a:prstGeom>
          <a:solidFill>
            <a:srgbClr val="0070C0"/>
          </a:solidFill>
          <a:ln w="12700" algn="ctr">
            <a:solidFill>
              <a:srgbClr val="0033CC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r>
              <a:rPr lang="en-US" altLang="ja-JP" sz="1000" dirty="0" err="1">
                <a:solidFill>
                  <a:schemeClr val="bg1"/>
                </a:solidFill>
                <a:ea typeface="ＭＳ Ｐゴシック" pitchFamily="50" charset="-128"/>
              </a:rPr>
              <a:t>OpenFlow</a:t>
            </a:r>
            <a:endParaRPr lang="en-US" altLang="ja-JP" sz="1000" dirty="0">
              <a:solidFill>
                <a:schemeClr val="bg1"/>
              </a:solidFill>
              <a:ea typeface="ＭＳ Ｐゴシック" pitchFamily="50" charset="-128"/>
            </a:endParaRPr>
          </a:p>
          <a:p>
            <a:r>
              <a:rPr lang="ru-RU" altLang="ja-JP" sz="1000" dirty="0" smtClean="0">
                <a:solidFill>
                  <a:schemeClr val="bg1"/>
                </a:solidFill>
                <a:ea typeface="ＭＳ Ｐゴシック" pitchFamily="50" charset="-128"/>
              </a:rPr>
              <a:t>протокол</a:t>
            </a:r>
            <a:endParaRPr lang="en-US" altLang="ja-JP" sz="10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cxnSp>
        <p:nvCxnSpPr>
          <p:cNvPr id="200" name="直線矢印コネクタ 213"/>
          <p:cNvCxnSpPr>
            <a:cxnSpLocks noChangeShapeType="1"/>
          </p:cNvCxnSpPr>
          <p:nvPr/>
        </p:nvCxnSpPr>
        <p:spPr bwMode="auto">
          <a:xfrm rot="5400000">
            <a:off x="4322763" y="4003675"/>
            <a:ext cx="1300163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203" name="直線矢印コネクタ 213"/>
          <p:cNvCxnSpPr>
            <a:cxnSpLocks noChangeShapeType="1"/>
          </p:cNvCxnSpPr>
          <p:nvPr/>
        </p:nvCxnSpPr>
        <p:spPr bwMode="auto">
          <a:xfrm rot="5400000">
            <a:off x="4992690" y="4121153"/>
            <a:ext cx="1550987" cy="2333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207" name="直線矢印コネクタ 213"/>
          <p:cNvCxnSpPr>
            <a:cxnSpLocks noChangeShapeType="1"/>
          </p:cNvCxnSpPr>
          <p:nvPr/>
        </p:nvCxnSpPr>
        <p:spPr bwMode="auto">
          <a:xfrm rot="16200000" flipH="1">
            <a:off x="6020594" y="4229894"/>
            <a:ext cx="1535112" cy="31750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208" name="直線矢印コネクタ 213"/>
          <p:cNvCxnSpPr>
            <a:cxnSpLocks noChangeShapeType="1"/>
          </p:cNvCxnSpPr>
          <p:nvPr/>
        </p:nvCxnSpPr>
        <p:spPr bwMode="auto">
          <a:xfrm rot="16200000" flipH="1">
            <a:off x="6113465" y="3817941"/>
            <a:ext cx="2382837" cy="7937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91" name="テキスト ボックス 90"/>
          <p:cNvSpPr txBox="1"/>
          <p:nvPr/>
        </p:nvSpPr>
        <p:spPr>
          <a:xfrm>
            <a:off x="4427539" y="5021756"/>
            <a:ext cx="7147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ea typeface="ＭＳ Ｐゴシック" pitchFamily="50" charset="-128"/>
              </a:rPr>
              <a:t>Firewall</a:t>
            </a:r>
          </a:p>
          <a:p>
            <a:pPr algn="l"/>
            <a:r>
              <a:rPr lang="en-US" altLang="ja-JP" sz="1200" dirty="0">
                <a:ea typeface="ＭＳ Ｐゴシック" pitchFamily="50" charset="-128"/>
              </a:rPr>
              <a:t>NAT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219704" y="5365753"/>
            <a:ext cx="79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ea typeface="ＭＳ Ｐゴシック" pitchFamily="50" charset="-128"/>
              </a:rPr>
              <a:t>Load</a:t>
            </a:r>
          </a:p>
          <a:p>
            <a:pPr algn="l"/>
            <a:r>
              <a:rPr lang="en-US" altLang="ja-JP" sz="1200" dirty="0">
                <a:ea typeface="ＭＳ Ｐゴシック" pitchFamily="50" charset="-128"/>
              </a:rPr>
              <a:t>Balancer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199641" y="6011864"/>
            <a:ext cx="149150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ru-RU" altLang="ja-JP" sz="1100" b="1" dirty="0" smtClean="0">
                <a:ea typeface="ＭＳ Ｐゴシック" pitchFamily="50" charset="-128"/>
              </a:rPr>
              <a:t>Пул коммутаторов</a:t>
            </a:r>
            <a:endParaRPr lang="en-US" altLang="ja-JP" sz="1100" b="1" dirty="0">
              <a:ea typeface="ＭＳ Ｐゴシック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673556" y="5910265"/>
            <a:ext cx="108234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altLang="ja-JP" sz="1100" b="1" dirty="0" smtClean="0">
                <a:ea typeface="ＭＳ Ｐゴシック" pitchFamily="50" charset="-128"/>
              </a:rPr>
              <a:t>Пул сетевых</a:t>
            </a:r>
          </a:p>
          <a:p>
            <a:r>
              <a:rPr lang="ru-RU" altLang="ja-JP" sz="1100" b="1" dirty="0" smtClean="0">
                <a:ea typeface="ＭＳ Ｐゴシック" pitchFamily="50" charset="-128"/>
              </a:rPr>
              <a:t>элементов</a:t>
            </a:r>
            <a:endParaRPr lang="en-US" altLang="ja-JP" sz="1100" b="1" dirty="0">
              <a:ea typeface="ＭＳ Ｐゴシック" pitchFamily="50" charset="-128"/>
            </a:endParaRPr>
          </a:p>
        </p:txBody>
      </p:sp>
      <p:sp>
        <p:nvSpPr>
          <p:cNvPr id="220" name="正方形/長方形 219"/>
          <p:cNvSpPr/>
          <p:nvPr/>
        </p:nvSpPr>
        <p:spPr bwMode="auto">
          <a:xfrm>
            <a:off x="755576" y="3861048"/>
            <a:ext cx="1872208" cy="329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288000" tIns="90000" rIns="288000" bIns="90000" anchor="ctr"/>
          <a:lstStyle/>
          <a:p>
            <a:r>
              <a:rPr lang="ru-RU" altLang="ja-JP" sz="1400" dirty="0" smtClean="0">
                <a:solidFill>
                  <a:srgbClr val="F2F2F2"/>
                </a:solidFill>
              </a:rPr>
              <a:t>Физическая сеть</a:t>
            </a:r>
            <a:endParaRPr lang="en-US" altLang="ja-JP" sz="1400" dirty="0">
              <a:solidFill>
                <a:srgbClr val="F2F2F2"/>
              </a:solidFill>
            </a:endParaRPr>
          </a:p>
        </p:txBody>
      </p:sp>
      <p:cxnSp>
        <p:nvCxnSpPr>
          <p:cNvPr id="102" name="直線矢印コネクタ 213"/>
          <p:cNvCxnSpPr>
            <a:cxnSpLocks noChangeShapeType="1"/>
          </p:cNvCxnSpPr>
          <p:nvPr/>
        </p:nvCxnSpPr>
        <p:spPr bwMode="auto">
          <a:xfrm rot="10800000" flipV="1">
            <a:off x="3132138" y="3230565"/>
            <a:ext cx="806450" cy="12112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104" name="直線矢印コネクタ 213"/>
          <p:cNvCxnSpPr>
            <a:cxnSpLocks noChangeShapeType="1"/>
          </p:cNvCxnSpPr>
          <p:nvPr/>
        </p:nvCxnSpPr>
        <p:spPr bwMode="auto">
          <a:xfrm rot="10800000" flipV="1">
            <a:off x="3348038" y="2211390"/>
            <a:ext cx="1784350" cy="22844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106" name="直線矢印コネクタ 213"/>
          <p:cNvCxnSpPr>
            <a:cxnSpLocks noChangeShapeType="1"/>
          </p:cNvCxnSpPr>
          <p:nvPr/>
        </p:nvCxnSpPr>
        <p:spPr bwMode="auto">
          <a:xfrm rot="5400000">
            <a:off x="3883820" y="3059909"/>
            <a:ext cx="1252539" cy="1749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108" name="直線矢印コネクタ 213"/>
          <p:cNvCxnSpPr>
            <a:cxnSpLocks noChangeShapeType="1"/>
          </p:cNvCxnSpPr>
          <p:nvPr/>
        </p:nvCxnSpPr>
        <p:spPr bwMode="auto">
          <a:xfrm rot="10800000" flipV="1">
            <a:off x="3708400" y="3357562"/>
            <a:ext cx="2592388" cy="13255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110" name="テキスト ボックス 109"/>
          <p:cNvSpPr txBox="1"/>
          <p:nvPr/>
        </p:nvSpPr>
        <p:spPr>
          <a:xfrm>
            <a:off x="4878390" y="1674816"/>
            <a:ext cx="8261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ea typeface="ＭＳ Ｐゴシック" pitchFamily="50" charset="-128"/>
              </a:rPr>
              <a:t>vRouter</a:t>
            </a: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582990" y="2755902"/>
            <a:ext cx="8261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ea typeface="ＭＳ Ｐゴシック" pitchFamily="50" charset="-128"/>
              </a:rPr>
              <a:t>vRouter</a:t>
            </a: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951414" y="2682877"/>
            <a:ext cx="8062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ea typeface="ＭＳ Ｐゴシック" pitchFamily="50" charset="-128"/>
              </a:rPr>
              <a:t>vBridge</a:t>
            </a: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927726" y="2674941"/>
            <a:ext cx="8062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400" dirty="0" err="1">
                <a:ea typeface="ＭＳ Ｐゴシック" pitchFamily="50" charset="-128"/>
              </a:rPr>
              <a:t>vBridge</a:t>
            </a:r>
            <a:endParaRPr lang="en-US" altLang="ja-JP" sz="1400" dirty="0">
              <a:ea typeface="ＭＳ Ｐゴシック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683568" y="2348881"/>
            <a:ext cx="2016172" cy="6165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288000" tIns="90000" rIns="288000" bIns="90000" anchor="ctr"/>
          <a:lstStyle/>
          <a:p>
            <a:r>
              <a:rPr lang="ru-RU" altLang="ja-JP" sz="1400" dirty="0" smtClean="0">
                <a:solidFill>
                  <a:srgbClr val="F2F2F2"/>
                </a:solidFill>
              </a:rPr>
              <a:t>Изолированная</a:t>
            </a:r>
          </a:p>
          <a:p>
            <a:r>
              <a:rPr lang="ru-RU" altLang="ja-JP" sz="1400" dirty="0" smtClean="0">
                <a:solidFill>
                  <a:srgbClr val="F2F2F2"/>
                </a:solidFill>
              </a:rPr>
              <a:t> виртуальная сеть</a:t>
            </a:r>
            <a:endParaRPr lang="en-US" altLang="ja-JP" sz="1400" dirty="0">
              <a:solidFill>
                <a:srgbClr val="F2F2F2"/>
              </a:solidFill>
            </a:endParaRPr>
          </a:p>
        </p:txBody>
      </p:sp>
      <p:cxnSp>
        <p:nvCxnSpPr>
          <p:cNvPr id="651367" name="直線コネクタ 99"/>
          <p:cNvCxnSpPr>
            <a:cxnSpLocks noChangeShapeType="1"/>
          </p:cNvCxnSpPr>
          <p:nvPr/>
        </p:nvCxnSpPr>
        <p:spPr bwMode="auto">
          <a:xfrm flipV="1">
            <a:off x="3851279" y="5157790"/>
            <a:ext cx="576263" cy="28733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1368" name="直線コネクタ 100"/>
          <p:cNvCxnSpPr>
            <a:cxnSpLocks noChangeShapeType="1"/>
          </p:cNvCxnSpPr>
          <p:nvPr/>
        </p:nvCxnSpPr>
        <p:spPr bwMode="auto">
          <a:xfrm flipV="1">
            <a:off x="3492504" y="5445127"/>
            <a:ext cx="2951163" cy="2159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9" name="Picture 37" descr="r120a-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92" y="4835525"/>
            <a:ext cx="1393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テキスト ボックス 92"/>
          <p:cNvSpPr txBox="1"/>
          <p:nvPr/>
        </p:nvSpPr>
        <p:spPr>
          <a:xfrm>
            <a:off x="6500113" y="6011864"/>
            <a:ext cx="115689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ru-RU" altLang="ja-JP" sz="1100" b="1" dirty="0" smtClean="0">
                <a:ea typeface="ＭＳ Ｐゴシック" pitchFamily="50" charset="-128"/>
              </a:rPr>
              <a:t>Пул серверов</a:t>
            </a:r>
            <a:endParaRPr lang="en-US" altLang="ja-JP" sz="1100" b="1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37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835" grpId="0" animBg="1"/>
      <p:bldP spid="110" grpId="0"/>
      <p:bldP spid="111" grpId="0"/>
      <p:bldP spid="112" grpId="0"/>
      <p:bldP spid="1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179391" y="980662"/>
            <a:ext cx="8847290" cy="5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9pPr>
          </a:lstStyle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Возможность скрытия физической топологии сети</a:t>
            </a:r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Возможность создания, изменения и удаления виртуальных сетей </a:t>
            </a:r>
            <a:r>
              <a:rPr lang="en-US" altLang="ja-JP" sz="2400" dirty="0" smtClean="0"/>
              <a:t> </a:t>
            </a:r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Возможность создавать и управлять виртуальными сетями не затрагивая других виртуальных сетей</a:t>
            </a:r>
            <a:endParaRPr lang="en-US" altLang="ja-JP" sz="2400" dirty="0" smtClean="0"/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Автоматизация через </a:t>
            </a:r>
            <a:r>
              <a:rPr lang="en-US" altLang="ja-JP" sz="2400" dirty="0" smtClean="0"/>
              <a:t>API</a:t>
            </a:r>
            <a:endParaRPr lang="en-US" altLang="ja-JP" sz="2400" b="1" dirty="0" smtClean="0"/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Автоматизированное масштабирование </a:t>
            </a:r>
            <a:endParaRPr lang="en-US" altLang="ja-JP" sz="2400" dirty="0" smtClean="0"/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Автоматизированный контроль надёжности из конца в конец</a:t>
            </a:r>
            <a:endParaRPr lang="en-US" altLang="ja-JP" sz="2400" dirty="0" smtClean="0"/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Простота изменения физической топологии сети в процессе эксплуатации</a:t>
            </a:r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Отсутствие необходимости конфигурирования физических портов и интерфейсов в процессе эксплуатации</a:t>
            </a:r>
            <a:endParaRPr lang="en-US" altLang="ja-JP" sz="2400" dirty="0" smtClean="0"/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60329" y="149225"/>
            <a:ext cx="8950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lang="ru-RU" altLang="ja-JP" sz="2800" dirty="0" smtClean="0">
                <a:solidFill>
                  <a:srgbClr val="FF0000"/>
                </a:solidFill>
              </a:rPr>
              <a:t>    </a:t>
            </a:r>
            <a:r>
              <a:rPr lang="ru-RU" altLang="ja-JP" sz="3200" dirty="0" smtClean="0">
                <a:solidFill>
                  <a:srgbClr val="FF0000"/>
                </a:solidFill>
              </a:rPr>
              <a:t>Эффект виртуализации сетевой инфраструктуры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986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ru-RU" altLang="ja-JP" sz="3200" dirty="0">
                <a:solidFill>
                  <a:srgbClr val="FF0000"/>
                </a:solidFill>
              </a:rPr>
              <a:t>4</a:t>
            </a:r>
            <a:r>
              <a:rPr lang="ru-RU" altLang="ja-JP" sz="3200" dirty="0" smtClean="0">
                <a:solidFill>
                  <a:srgbClr val="FF0000"/>
                </a:solidFill>
              </a:rPr>
              <a:t>.Мониторинг потоков и сетевой нагрузки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5781" y="2825753"/>
            <a:ext cx="3989673" cy="38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sFlow histroy Gra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43215"/>
            <a:ext cx="31511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Detail Real grap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92" y="4622800"/>
            <a:ext cx="2879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Freeform 11"/>
          <p:cNvSpPr>
            <a:spLocks/>
          </p:cNvSpPr>
          <p:nvPr/>
        </p:nvSpPr>
        <p:spPr bwMode="gray">
          <a:xfrm>
            <a:off x="1506542" y="4418015"/>
            <a:ext cx="515937" cy="1146175"/>
          </a:xfrm>
          <a:custGeom>
            <a:avLst/>
            <a:gdLst>
              <a:gd name="T0" fmla="*/ 2147483647 w 325"/>
              <a:gd name="T1" fmla="*/ 2147483647 h 722"/>
              <a:gd name="T2" fmla="*/ 0 w 325"/>
              <a:gd name="T3" fmla="*/ 0 h 722"/>
              <a:gd name="T4" fmla="*/ 0 60000 65536"/>
              <a:gd name="T5" fmla="*/ 0 60000 65536"/>
              <a:gd name="T6" fmla="*/ 0 w 325"/>
              <a:gd name="T7" fmla="*/ 0 h 722"/>
              <a:gd name="T8" fmla="*/ 325 w 325"/>
              <a:gd name="T9" fmla="*/ 722 h 7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5" h="722">
                <a:moveTo>
                  <a:pt x="325" y="722"/>
                </a:moveTo>
                <a:cubicBezTo>
                  <a:pt x="325" y="722"/>
                  <a:pt x="162" y="361"/>
                  <a:pt x="0" y="0"/>
                </a:cubicBezTo>
              </a:path>
            </a:pathLst>
          </a:cu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>
            <a:prstShdw prst="shdw17" dist="17961" dir="13500000">
              <a:srgbClr val="1F5C3D">
                <a:alpha val="50000"/>
              </a:srgbClr>
            </a:prstShdw>
          </a:effectLst>
        </p:spPr>
        <p:txBody>
          <a:bodyPr lIns="72000" tIns="54000" rIns="72000" bIns="5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50535" name="Freeform 12"/>
          <p:cNvSpPr>
            <a:spLocks/>
          </p:cNvSpPr>
          <p:nvPr/>
        </p:nvSpPr>
        <p:spPr bwMode="gray">
          <a:xfrm flipH="1">
            <a:off x="2058988" y="3913188"/>
            <a:ext cx="2819400" cy="1662112"/>
          </a:xfrm>
          <a:custGeom>
            <a:avLst/>
            <a:gdLst>
              <a:gd name="T0" fmla="*/ 2147483647 w 325"/>
              <a:gd name="T1" fmla="*/ 2147483647 h 722"/>
              <a:gd name="T2" fmla="*/ 0 w 325"/>
              <a:gd name="T3" fmla="*/ 0 h 722"/>
              <a:gd name="T4" fmla="*/ 0 60000 65536"/>
              <a:gd name="T5" fmla="*/ 0 60000 65536"/>
              <a:gd name="T6" fmla="*/ 0 w 325"/>
              <a:gd name="T7" fmla="*/ 0 h 722"/>
              <a:gd name="T8" fmla="*/ 325 w 325"/>
              <a:gd name="T9" fmla="*/ 722 h 7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5" h="722">
                <a:moveTo>
                  <a:pt x="325" y="722"/>
                </a:moveTo>
                <a:cubicBezTo>
                  <a:pt x="325" y="722"/>
                  <a:pt x="162" y="361"/>
                  <a:pt x="0" y="0"/>
                </a:cubicBezTo>
              </a:path>
            </a:pathLst>
          </a:cu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>
            <a:prstShdw prst="shdw17" dist="17961" dir="13500000">
              <a:srgbClr val="1F5C3D">
                <a:alpha val="50000"/>
              </a:srgbClr>
            </a:prstShdw>
          </a:effectLst>
        </p:spPr>
        <p:txBody>
          <a:bodyPr lIns="72000" tIns="54000" rIns="72000" bIns="5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50536" name="Freeform 13"/>
          <p:cNvSpPr>
            <a:spLocks/>
          </p:cNvSpPr>
          <p:nvPr/>
        </p:nvSpPr>
        <p:spPr bwMode="gray">
          <a:xfrm flipH="1">
            <a:off x="4092579" y="5622927"/>
            <a:ext cx="1465263" cy="42863"/>
          </a:xfrm>
          <a:custGeom>
            <a:avLst/>
            <a:gdLst>
              <a:gd name="T0" fmla="*/ 2147483647 w 325"/>
              <a:gd name="T1" fmla="*/ 2147483647 h 722"/>
              <a:gd name="T2" fmla="*/ 0 w 325"/>
              <a:gd name="T3" fmla="*/ 0 h 722"/>
              <a:gd name="T4" fmla="*/ 0 60000 65536"/>
              <a:gd name="T5" fmla="*/ 0 60000 65536"/>
              <a:gd name="T6" fmla="*/ 0 w 325"/>
              <a:gd name="T7" fmla="*/ 0 h 722"/>
              <a:gd name="T8" fmla="*/ 325 w 325"/>
              <a:gd name="T9" fmla="*/ 722 h 7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5" h="722">
                <a:moveTo>
                  <a:pt x="325" y="722"/>
                </a:moveTo>
                <a:cubicBezTo>
                  <a:pt x="325" y="722"/>
                  <a:pt x="162" y="361"/>
                  <a:pt x="0" y="0"/>
                </a:cubicBezTo>
              </a:path>
            </a:pathLst>
          </a:cu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>
            <a:prstShdw prst="shdw17" dist="17961" dir="13500000">
              <a:srgbClr val="1F5C3D">
                <a:alpha val="50000"/>
              </a:srgbClr>
            </a:prstShdw>
          </a:effectLst>
        </p:spPr>
        <p:txBody>
          <a:bodyPr lIns="72000" tIns="54000" rIns="72000" bIns="5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1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94" y="764632"/>
            <a:ext cx="8856663" cy="2061121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ja-JP" sz="1400" dirty="0" smtClean="0">
                <a:solidFill>
                  <a:srgbClr val="006600"/>
                </a:solidFill>
              </a:rPr>
              <a:t>■ </a:t>
            </a:r>
            <a:r>
              <a:rPr lang="ru-RU" altLang="ja-JP" sz="1400" dirty="0" smtClean="0">
                <a:solidFill>
                  <a:srgbClr val="006600"/>
                </a:solidFill>
              </a:rPr>
              <a:t>Управление </a:t>
            </a:r>
            <a:r>
              <a:rPr lang="en-US" altLang="ja-JP" sz="1400" dirty="0" smtClean="0">
                <a:solidFill>
                  <a:srgbClr val="006600"/>
                </a:solidFill>
              </a:rPr>
              <a:t>SLA </a:t>
            </a:r>
            <a:r>
              <a:rPr lang="ru-RU" altLang="ja-JP" sz="1400" dirty="0" smtClean="0">
                <a:solidFill>
                  <a:srgbClr val="006600"/>
                </a:solidFill>
              </a:rPr>
              <a:t>с помощью визуализации сети</a:t>
            </a:r>
            <a:endParaRPr lang="en-US" altLang="ja-JP" sz="1400" dirty="0" smtClean="0"/>
          </a:p>
          <a:p>
            <a:pPr lvl="1" eaLnBrk="1" hangingPunct="1"/>
            <a:r>
              <a:rPr lang="ru-RU" altLang="ja-JP" sz="1400" dirty="0" smtClean="0"/>
              <a:t>Автоматически визуализирует сетевую топологию, включая физические коммутаторы, виртуальные коммутаторы и виртуальные машины</a:t>
            </a:r>
            <a:r>
              <a:rPr lang="en-US" altLang="ja-JP" sz="1400" dirty="0" smtClean="0"/>
              <a:t>. </a:t>
            </a:r>
          </a:p>
          <a:p>
            <a:pPr lvl="1" eaLnBrk="1" hangingPunct="1"/>
            <a:r>
              <a:rPr lang="ru-RU" altLang="ja-JP" sz="1400" dirty="0" smtClean="0"/>
              <a:t>Визуализирует объём трафика и маршруты активных потоков трафика</a:t>
            </a:r>
            <a:endParaRPr lang="en-US" altLang="ja-JP" sz="1400" dirty="0" smtClean="0"/>
          </a:p>
          <a:p>
            <a:pPr lvl="1" eaLnBrk="1" hangingPunct="1"/>
            <a:r>
              <a:rPr lang="ru-RU" altLang="ja-JP" sz="1400" dirty="0" smtClean="0"/>
              <a:t>Управление </a:t>
            </a:r>
            <a:r>
              <a:rPr lang="en-US" altLang="ja-JP" sz="1400" dirty="0" smtClean="0"/>
              <a:t>SLA </a:t>
            </a:r>
            <a:r>
              <a:rPr lang="ru-RU" altLang="ja-JP" sz="1400" dirty="0" smtClean="0"/>
              <a:t>определяется контролем параметров и их пороговыми значениями для </a:t>
            </a:r>
            <a:r>
              <a:rPr lang="ru-RU" altLang="ja-JP" sz="1400" dirty="0"/>
              <a:t>каждого потока </a:t>
            </a:r>
            <a:r>
              <a:rPr lang="ru-RU" altLang="ja-JP" sz="1400" dirty="0" smtClean="0"/>
              <a:t>трафика.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33910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661"/>
          <p:cNvSpPr>
            <a:spLocks noChangeArrowheads="1"/>
          </p:cNvSpPr>
          <p:nvPr/>
        </p:nvSpPr>
        <p:spPr bwMode="auto">
          <a:xfrm>
            <a:off x="250829" y="1196975"/>
            <a:ext cx="3673475" cy="5040313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ja-JP" altLang="ja-JP" sz="2000" b="1">
              <a:latin typeface="HGP創英角ｺﾞｼｯｸUB" pitchFamily="50" charset="-128"/>
            </a:endParaRPr>
          </a:p>
        </p:txBody>
      </p:sp>
      <p:sp>
        <p:nvSpPr>
          <p:cNvPr id="141" name="AutoShape 662"/>
          <p:cNvSpPr>
            <a:spLocks noChangeArrowheads="1"/>
          </p:cNvSpPr>
          <p:nvPr/>
        </p:nvSpPr>
        <p:spPr bwMode="auto">
          <a:xfrm>
            <a:off x="4356104" y="1196975"/>
            <a:ext cx="4608513" cy="5040313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ja-JP" altLang="ja-JP" sz="2000" b="1">
              <a:latin typeface="HGP創英角ｺﾞｼｯｸUB" pitchFamily="50" charset="-128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925" y="825501"/>
            <a:ext cx="8839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</a:pPr>
            <a:endParaRPr lang="ru-RU">
              <a:latin typeface="HGP創英角ｺﾞｼｯｸUB" pitchFamily="50" charset="-128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303213" y="1647826"/>
            <a:ext cx="3548062" cy="50359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99CCFF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/>
            <a:r>
              <a:rPr lang="ru-RU" altLang="ja-JP" sz="1400" dirty="0" smtClean="0">
                <a:latin typeface="+mn-lt"/>
              </a:rPr>
              <a:t>Все пакеты доставляются по единому маршруту</a:t>
            </a:r>
            <a:endParaRPr lang="en-US" altLang="ja-JP" sz="1400" dirty="0">
              <a:latin typeface="+mn-lt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gray">
          <a:xfrm>
            <a:off x="4575175" y="1604747"/>
            <a:ext cx="4046538" cy="71903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99CCFF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/>
            <a:r>
              <a:rPr lang="ru-RU" altLang="ja-JP" sz="1400" dirty="0" smtClean="0">
                <a:latin typeface="+mn-lt"/>
              </a:rPr>
              <a:t>Пакеты, соответствующие критериям фильтрации, могут быть перенаправлены на порт любого анализатора</a:t>
            </a:r>
            <a:endParaRPr lang="en-US" altLang="ja-JP" sz="1400" dirty="0">
              <a:latin typeface="+mn-lt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60329" y="149225"/>
            <a:ext cx="8950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l"/>
            <a:r>
              <a:rPr lang="ru-RU" altLang="ja-JP" sz="3200" dirty="0" smtClean="0">
                <a:solidFill>
                  <a:srgbClr val="FF0000"/>
                </a:solidFill>
              </a:rPr>
              <a:t>    5</a:t>
            </a:r>
            <a:r>
              <a:rPr lang="en-US" altLang="ja-JP" sz="3200" dirty="0" smtClean="0">
                <a:solidFill>
                  <a:srgbClr val="FF0000"/>
                </a:solidFill>
              </a:rPr>
              <a:t>. </a:t>
            </a:r>
            <a:r>
              <a:rPr lang="ru-RU" altLang="ja-JP" sz="3200" dirty="0" smtClean="0">
                <a:solidFill>
                  <a:srgbClr val="FF0000"/>
                </a:solidFill>
              </a:rPr>
              <a:t>Снижение стоимости сети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gray">
          <a:xfrm>
            <a:off x="750888" y="2863849"/>
            <a:ext cx="2971800" cy="18875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pPr algn="l"/>
            <a:endParaRPr lang="ru-RU">
              <a:latin typeface="+mn-lt"/>
            </a:endParaRPr>
          </a:p>
        </p:txBody>
      </p:sp>
      <p:cxnSp>
        <p:nvCxnSpPr>
          <p:cNvPr id="599049" name="直線コネクタ 212"/>
          <p:cNvCxnSpPr>
            <a:cxnSpLocks noChangeShapeType="1"/>
          </p:cNvCxnSpPr>
          <p:nvPr/>
        </p:nvCxnSpPr>
        <p:spPr bwMode="auto">
          <a:xfrm rot="5400000">
            <a:off x="647702" y="4256088"/>
            <a:ext cx="266382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9" name="Text Box 25"/>
          <p:cNvSpPr txBox="1">
            <a:spLocks noChangeArrowheads="1"/>
          </p:cNvSpPr>
          <p:nvPr/>
        </p:nvSpPr>
        <p:spPr bwMode="gray">
          <a:xfrm>
            <a:off x="2396115" y="2708275"/>
            <a:ext cx="1455160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Маршрутизатор</a:t>
            </a:r>
            <a:endParaRPr lang="en-US" altLang="ja-JP" sz="1200" dirty="0">
              <a:latin typeface="+mn-lt"/>
            </a:endParaRPr>
          </a:p>
        </p:txBody>
      </p:sp>
      <p:pic>
        <p:nvPicPr>
          <p:cNvPr id="599051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4" y="2636840"/>
            <a:ext cx="792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19250" y="3213100"/>
            <a:ext cx="762000" cy="381000"/>
            <a:chOff x="666" y="3081"/>
            <a:chExt cx="323" cy="88"/>
          </a:xfrm>
        </p:grpSpPr>
        <p:sp>
          <p:nvSpPr>
            <p:cNvPr id="174" name="Freeform 24"/>
            <p:cNvSpPr>
              <a:spLocks/>
            </p:cNvSpPr>
            <p:nvPr/>
          </p:nvSpPr>
          <p:spPr bwMode="auto">
            <a:xfrm>
              <a:off x="930" y="3081"/>
              <a:ext cx="59" cy="87"/>
            </a:xfrm>
            <a:custGeom>
              <a:avLst/>
              <a:gdLst>
                <a:gd name="T0" fmla="*/ 0 w 58"/>
                <a:gd name="T1" fmla="*/ 87 h 87"/>
                <a:gd name="T2" fmla="*/ 58 w 58"/>
                <a:gd name="T3" fmla="*/ 50 h 87"/>
                <a:gd name="T4" fmla="*/ 58 w 58"/>
                <a:gd name="T5" fmla="*/ 0 h 87"/>
                <a:gd name="T6" fmla="*/ 0 w 58"/>
                <a:gd name="T7" fmla="*/ 37 h 87"/>
                <a:gd name="T8" fmla="*/ 0 w 58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7"/>
                <a:gd name="T17" fmla="*/ 58 w 5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7">
                  <a:moveTo>
                    <a:pt x="0" y="87"/>
                  </a:moveTo>
                  <a:lnTo>
                    <a:pt x="58" y="50"/>
                  </a:lnTo>
                  <a:lnTo>
                    <a:pt x="58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75" name="Freeform 25"/>
            <p:cNvSpPr>
              <a:spLocks/>
            </p:cNvSpPr>
            <p:nvPr/>
          </p:nvSpPr>
          <p:spPr bwMode="auto">
            <a:xfrm>
              <a:off x="932" y="30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7 w 57"/>
                <a:gd name="T3" fmla="*/ 50 h 87"/>
                <a:gd name="T4" fmla="*/ 57 w 57"/>
                <a:gd name="T5" fmla="*/ 0 h 87"/>
                <a:gd name="T6" fmla="*/ 0 w 57"/>
                <a:gd name="T7" fmla="*/ 37 h 87"/>
                <a:gd name="T8" fmla="*/ 0 w 57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87"/>
                <a:gd name="T17" fmla="*/ 57 w 57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87">
                  <a:moveTo>
                    <a:pt x="0" y="87"/>
                  </a:moveTo>
                  <a:lnTo>
                    <a:pt x="57" y="50"/>
                  </a:lnTo>
                  <a:lnTo>
                    <a:pt x="57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635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76" name="Line 26"/>
            <p:cNvSpPr>
              <a:spLocks noChangeShapeType="1"/>
            </p:cNvSpPr>
            <p:nvPr/>
          </p:nvSpPr>
          <p:spPr bwMode="auto">
            <a:xfrm>
              <a:off x="949" y="3105"/>
              <a:ext cx="1" cy="37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77" name="Line 27"/>
            <p:cNvSpPr>
              <a:spLocks noChangeShapeType="1"/>
            </p:cNvSpPr>
            <p:nvPr/>
          </p:nvSpPr>
          <p:spPr bwMode="auto">
            <a:xfrm flipV="1">
              <a:off x="931" y="3117"/>
              <a:ext cx="58" cy="37"/>
            </a:xfrm>
            <a:prstGeom prst="line">
              <a:avLst/>
            </a:prstGeom>
            <a:noFill/>
            <a:ln w="7938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78" name="Line 28"/>
            <p:cNvSpPr>
              <a:spLocks noChangeShapeType="1"/>
            </p:cNvSpPr>
            <p:nvPr/>
          </p:nvSpPr>
          <p:spPr bwMode="auto">
            <a:xfrm flipV="1">
              <a:off x="966" y="3130"/>
              <a:ext cx="1" cy="19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79" name="Rectangle 29"/>
            <p:cNvSpPr>
              <a:spLocks noChangeArrowheads="1"/>
            </p:cNvSpPr>
            <p:nvPr/>
          </p:nvSpPr>
          <p:spPr bwMode="auto">
            <a:xfrm>
              <a:off x="888" y="3117"/>
              <a:ext cx="42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0" name="Rectangle 30"/>
            <p:cNvSpPr>
              <a:spLocks noChangeArrowheads="1"/>
            </p:cNvSpPr>
            <p:nvPr/>
          </p:nvSpPr>
          <p:spPr bwMode="auto">
            <a:xfrm>
              <a:off x="891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1" name="Rectangle 31"/>
            <p:cNvSpPr>
              <a:spLocks noChangeArrowheads="1"/>
            </p:cNvSpPr>
            <p:nvPr/>
          </p:nvSpPr>
          <p:spPr bwMode="auto">
            <a:xfrm>
              <a:off x="843" y="3117"/>
              <a:ext cx="45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2" name="Rectangle 32"/>
            <p:cNvSpPr>
              <a:spLocks noChangeArrowheads="1"/>
            </p:cNvSpPr>
            <p:nvPr/>
          </p:nvSpPr>
          <p:spPr bwMode="auto">
            <a:xfrm>
              <a:off x="846" y="3120"/>
              <a:ext cx="41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3" name="Rectangle 33"/>
            <p:cNvSpPr>
              <a:spLocks noChangeArrowheads="1"/>
            </p:cNvSpPr>
            <p:nvPr/>
          </p:nvSpPr>
          <p:spPr bwMode="auto">
            <a:xfrm>
              <a:off x="799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4" name="Rectangle 34"/>
            <p:cNvSpPr>
              <a:spLocks noChangeArrowheads="1"/>
            </p:cNvSpPr>
            <p:nvPr/>
          </p:nvSpPr>
          <p:spPr bwMode="auto">
            <a:xfrm>
              <a:off x="802" y="3120"/>
              <a:ext cx="40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5" name="Rectangle 35"/>
            <p:cNvSpPr>
              <a:spLocks noChangeArrowheads="1"/>
            </p:cNvSpPr>
            <p:nvPr/>
          </p:nvSpPr>
          <p:spPr bwMode="auto">
            <a:xfrm>
              <a:off x="755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6" name="Rectangle 36"/>
            <p:cNvSpPr>
              <a:spLocks noChangeArrowheads="1"/>
            </p:cNvSpPr>
            <p:nvPr/>
          </p:nvSpPr>
          <p:spPr bwMode="auto">
            <a:xfrm>
              <a:off x="758" y="3120"/>
              <a:ext cx="40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7" name="Rectangle 37"/>
            <p:cNvSpPr>
              <a:spLocks noChangeArrowheads="1"/>
            </p:cNvSpPr>
            <p:nvPr/>
          </p:nvSpPr>
          <p:spPr bwMode="auto">
            <a:xfrm>
              <a:off x="711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8" name="Rectangle 38"/>
            <p:cNvSpPr>
              <a:spLocks noChangeArrowheads="1"/>
            </p:cNvSpPr>
            <p:nvPr/>
          </p:nvSpPr>
          <p:spPr bwMode="auto">
            <a:xfrm>
              <a:off x="715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9" name="Rectangle 39"/>
            <p:cNvSpPr>
              <a:spLocks noChangeArrowheads="1"/>
            </p:cNvSpPr>
            <p:nvPr/>
          </p:nvSpPr>
          <p:spPr bwMode="auto">
            <a:xfrm>
              <a:off x="666" y="3117"/>
              <a:ext cx="45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90" name="Rectangle 40"/>
            <p:cNvSpPr>
              <a:spLocks noChangeArrowheads="1"/>
            </p:cNvSpPr>
            <p:nvPr/>
          </p:nvSpPr>
          <p:spPr bwMode="auto">
            <a:xfrm>
              <a:off x="670" y="3120"/>
              <a:ext cx="41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91" name="Line 41"/>
            <p:cNvSpPr>
              <a:spLocks noChangeShapeType="1"/>
            </p:cNvSpPr>
            <p:nvPr/>
          </p:nvSpPr>
          <p:spPr bwMode="auto">
            <a:xfrm flipH="1">
              <a:off x="889" y="3152"/>
              <a:ext cx="43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2" name="Line 42"/>
            <p:cNvSpPr>
              <a:spLocks noChangeShapeType="1"/>
            </p:cNvSpPr>
            <p:nvPr/>
          </p:nvSpPr>
          <p:spPr bwMode="auto">
            <a:xfrm flipH="1">
              <a:off x="845" y="3135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 flipH="1">
              <a:off x="800" y="3152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4" name="Line 44"/>
            <p:cNvSpPr>
              <a:spLocks noChangeShapeType="1"/>
            </p:cNvSpPr>
            <p:nvPr/>
          </p:nvSpPr>
          <p:spPr bwMode="auto">
            <a:xfrm flipH="1">
              <a:off x="758" y="3135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5" name="Line 45"/>
            <p:cNvSpPr>
              <a:spLocks noChangeShapeType="1"/>
            </p:cNvSpPr>
            <p:nvPr/>
          </p:nvSpPr>
          <p:spPr bwMode="auto">
            <a:xfrm flipH="1">
              <a:off x="713" y="3152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6" name="Line 46"/>
            <p:cNvSpPr>
              <a:spLocks noChangeShapeType="1"/>
            </p:cNvSpPr>
            <p:nvPr/>
          </p:nvSpPr>
          <p:spPr bwMode="auto">
            <a:xfrm flipH="1">
              <a:off x="669" y="3135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7" name="Freeform 47"/>
            <p:cNvSpPr>
              <a:spLocks/>
            </p:cNvSpPr>
            <p:nvPr/>
          </p:nvSpPr>
          <p:spPr bwMode="auto">
            <a:xfrm>
              <a:off x="666" y="3081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8" name="Freeform 48"/>
            <p:cNvSpPr>
              <a:spLocks/>
            </p:cNvSpPr>
            <p:nvPr/>
          </p:nvSpPr>
          <p:spPr bwMode="auto">
            <a:xfrm>
              <a:off x="668" y="3082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6350">
              <a:solidFill>
                <a:srgbClr val="E7ED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9" name="Line 49"/>
            <p:cNvSpPr>
              <a:spLocks noChangeShapeType="1"/>
            </p:cNvSpPr>
            <p:nvPr/>
          </p:nvSpPr>
          <p:spPr bwMode="auto">
            <a:xfrm flipV="1">
              <a:off x="887" y="3082"/>
              <a:ext cx="59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0" name="Line 50"/>
            <p:cNvSpPr>
              <a:spLocks noChangeShapeType="1"/>
            </p:cNvSpPr>
            <p:nvPr/>
          </p:nvSpPr>
          <p:spPr bwMode="auto">
            <a:xfrm flipV="1">
              <a:off x="845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1" name="Line 51"/>
            <p:cNvSpPr>
              <a:spLocks noChangeShapeType="1"/>
            </p:cNvSpPr>
            <p:nvPr/>
          </p:nvSpPr>
          <p:spPr bwMode="auto">
            <a:xfrm flipV="1">
              <a:off x="802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2" name="Line 52"/>
            <p:cNvSpPr>
              <a:spLocks noChangeShapeType="1"/>
            </p:cNvSpPr>
            <p:nvPr/>
          </p:nvSpPr>
          <p:spPr bwMode="auto">
            <a:xfrm flipV="1">
              <a:off x="760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3" name="Line 53"/>
            <p:cNvSpPr>
              <a:spLocks noChangeShapeType="1"/>
            </p:cNvSpPr>
            <p:nvPr/>
          </p:nvSpPr>
          <p:spPr bwMode="auto">
            <a:xfrm flipV="1">
              <a:off x="712" y="3082"/>
              <a:ext cx="59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4" name="Line 54"/>
            <p:cNvSpPr>
              <a:spLocks noChangeShapeType="1"/>
            </p:cNvSpPr>
            <p:nvPr/>
          </p:nvSpPr>
          <p:spPr bwMode="auto">
            <a:xfrm flipH="1">
              <a:off x="906" y="310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5" name="Line 55"/>
            <p:cNvSpPr>
              <a:spLocks noChangeShapeType="1"/>
            </p:cNvSpPr>
            <p:nvPr/>
          </p:nvSpPr>
          <p:spPr bwMode="auto">
            <a:xfrm flipH="1">
              <a:off x="878" y="309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6" name="Line 56"/>
            <p:cNvSpPr>
              <a:spLocks noChangeShapeType="1"/>
            </p:cNvSpPr>
            <p:nvPr/>
          </p:nvSpPr>
          <p:spPr bwMode="auto">
            <a:xfrm flipH="1">
              <a:off x="824" y="3105"/>
              <a:ext cx="41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7" name="Line 57"/>
            <p:cNvSpPr>
              <a:spLocks noChangeShapeType="1"/>
            </p:cNvSpPr>
            <p:nvPr/>
          </p:nvSpPr>
          <p:spPr bwMode="auto">
            <a:xfrm flipH="1">
              <a:off x="796" y="3095"/>
              <a:ext cx="40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8" name="Line 58"/>
            <p:cNvSpPr>
              <a:spLocks noChangeShapeType="1"/>
            </p:cNvSpPr>
            <p:nvPr/>
          </p:nvSpPr>
          <p:spPr bwMode="auto">
            <a:xfrm flipH="1">
              <a:off x="735" y="3104"/>
              <a:ext cx="44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9" name="Line 59"/>
            <p:cNvSpPr>
              <a:spLocks noChangeShapeType="1"/>
            </p:cNvSpPr>
            <p:nvPr/>
          </p:nvSpPr>
          <p:spPr bwMode="auto">
            <a:xfrm flipH="1">
              <a:off x="706" y="3094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</p:grpSp>
      <p:pic>
        <p:nvPicPr>
          <p:cNvPr id="599089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1463" y="3787777"/>
            <a:ext cx="869950" cy="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下矢印 213"/>
          <p:cNvSpPr/>
          <p:nvPr/>
        </p:nvSpPr>
        <p:spPr bwMode="auto">
          <a:xfrm>
            <a:off x="1116013" y="3140076"/>
            <a:ext cx="360362" cy="1584325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215" name="Text Box 25"/>
          <p:cNvSpPr txBox="1">
            <a:spLocks noChangeArrowheads="1"/>
          </p:cNvSpPr>
          <p:nvPr/>
        </p:nvSpPr>
        <p:spPr bwMode="gray">
          <a:xfrm>
            <a:off x="2502516" y="3787775"/>
            <a:ext cx="939786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Коммутатор</a:t>
            </a:r>
            <a:endParaRPr lang="en-US" altLang="ja-JP" sz="1200" dirty="0">
              <a:latin typeface="+mn-lt"/>
            </a:endParaRPr>
          </a:p>
        </p:txBody>
      </p:sp>
      <p:sp>
        <p:nvSpPr>
          <p:cNvPr id="217" name="Text Box 25"/>
          <p:cNvSpPr txBox="1">
            <a:spLocks noChangeArrowheads="1"/>
          </p:cNvSpPr>
          <p:nvPr/>
        </p:nvSpPr>
        <p:spPr bwMode="gray">
          <a:xfrm>
            <a:off x="2602273" y="3284539"/>
            <a:ext cx="1005534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  <a:latin typeface="+mn-lt"/>
              </a:rPr>
              <a:t>Firewall, </a:t>
            </a:r>
            <a:r>
              <a:rPr lang="en-US" altLang="ja-JP" sz="1200" dirty="0">
                <a:solidFill>
                  <a:srgbClr val="FF0000"/>
                </a:solidFill>
                <a:latin typeface="+mn-lt"/>
              </a:rPr>
              <a:t>NAT</a:t>
            </a:r>
          </a:p>
        </p:txBody>
      </p:sp>
      <p:grpSp>
        <p:nvGrpSpPr>
          <p:cNvPr id="4" name="Group 68"/>
          <p:cNvGrpSpPr>
            <a:grpSpLocks noChangeAspect="1"/>
          </p:cNvGrpSpPr>
          <p:nvPr/>
        </p:nvGrpSpPr>
        <p:grpSpPr bwMode="auto">
          <a:xfrm>
            <a:off x="1619250" y="4221163"/>
            <a:ext cx="685800" cy="557212"/>
            <a:chOff x="2266" y="1904"/>
            <a:chExt cx="641" cy="572"/>
          </a:xfrm>
        </p:grpSpPr>
        <p:grpSp>
          <p:nvGrpSpPr>
            <p:cNvPr id="599095" name="Group 69"/>
            <p:cNvGrpSpPr>
              <a:grpSpLocks noChangeAspect="1"/>
            </p:cNvGrpSpPr>
            <p:nvPr/>
          </p:nvGrpSpPr>
          <p:grpSpPr bwMode="auto">
            <a:xfrm>
              <a:off x="2266" y="1906"/>
              <a:ext cx="641" cy="570"/>
              <a:chOff x="2696" y="1875"/>
              <a:chExt cx="641" cy="570"/>
            </a:xfrm>
          </p:grpSpPr>
          <p:grpSp>
            <p:nvGrpSpPr>
              <p:cNvPr id="599096" name="Group 70"/>
              <p:cNvGrpSpPr>
                <a:grpSpLocks noChangeAspect="1"/>
              </p:cNvGrpSpPr>
              <p:nvPr/>
            </p:nvGrpSpPr>
            <p:grpSpPr bwMode="auto">
              <a:xfrm>
                <a:off x="2696" y="1875"/>
                <a:ext cx="640" cy="568"/>
                <a:chOff x="2560" y="1876"/>
                <a:chExt cx="640" cy="568"/>
              </a:xfrm>
            </p:grpSpPr>
            <p:pic>
              <p:nvPicPr>
                <p:cNvPr id="599097" name="Picture 71" descr="六角柱_S_青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60" y="1876"/>
                  <a:ext cx="640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9098" name="Picture 72" descr="六角柱用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626" y="2038"/>
                  <a:ext cx="394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68" name="Freeform 73"/>
              <p:cNvSpPr>
                <a:spLocks noChangeAspect="1"/>
              </p:cNvSpPr>
              <p:nvPr/>
            </p:nvSpPr>
            <p:spPr bwMode="auto">
              <a:xfrm>
                <a:off x="2697" y="1876"/>
                <a:ext cx="640" cy="569"/>
              </a:xfrm>
              <a:custGeom>
                <a:avLst/>
                <a:gdLst>
                  <a:gd name="T0" fmla="*/ 5 w 999"/>
                  <a:gd name="T1" fmla="*/ 25 h 888"/>
                  <a:gd name="T2" fmla="*/ 0 w 999"/>
                  <a:gd name="T3" fmla="*/ 14 h 888"/>
                  <a:gd name="T4" fmla="*/ 5 w 999"/>
                  <a:gd name="T5" fmla="*/ 4 h 888"/>
                  <a:gd name="T6" fmla="*/ 12 w 999"/>
                  <a:gd name="T7" fmla="*/ 0 h 888"/>
                  <a:gd name="T8" fmla="*/ 22 w 999"/>
                  <a:gd name="T9" fmla="*/ 1 h 888"/>
                  <a:gd name="T10" fmla="*/ 28 w 999"/>
                  <a:gd name="T11" fmla="*/ 12 h 888"/>
                  <a:gd name="T12" fmla="*/ 22 w 999"/>
                  <a:gd name="T13" fmla="*/ 22 h 888"/>
                  <a:gd name="T14" fmla="*/ 17 w 999"/>
                  <a:gd name="T15" fmla="*/ 26 h 888"/>
                  <a:gd name="T16" fmla="*/ 5 w 999"/>
                  <a:gd name="T17" fmla="*/ 25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9"/>
                  <a:gd name="T28" fmla="*/ 0 h 888"/>
                  <a:gd name="T29" fmla="*/ 999 w 999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9" h="888">
                    <a:moveTo>
                      <a:pt x="198" y="849"/>
                    </a:moveTo>
                    <a:lnTo>
                      <a:pt x="0" y="477"/>
                    </a:lnTo>
                    <a:lnTo>
                      <a:pt x="199" y="142"/>
                    </a:lnTo>
                    <a:lnTo>
                      <a:pt x="405" y="0"/>
                    </a:lnTo>
                    <a:lnTo>
                      <a:pt x="801" y="40"/>
                    </a:lnTo>
                    <a:lnTo>
                      <a:pt x="999" y="412"/>
                    </a:lnTo>
                    <a:lnTo>
                      <a:pt x="802" y="742"/>
                    </a:lnTo>
                    <a:lnTo>
                      <a:pt x="595" y="888"/>
                    </a:lnTo>
                    <a:lnTo>
                      <a:pt x="198" y="849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n-lt"/>
                  <a:ea typeface="+mj-ea"/>
                </a:endParaRPr>
              </a:p>
            </p:txBody>
          </p:sp>
        </p:grpSp>
        <p:sp>
          <p:nvSpPr>
            <p:cNvPr id="266" name="Freeform 74"/>
            <p:cNvSpPr>
              <a:spLocks noChangeAspect="1"/>
            </p:cNvSpPr>
            <p:nvPr/>
          </p:nvSpPr>
          <p:spPr bwMode="auto">
            <a:xfrm>
              <a:off x="2267" y="1904"/>
              <a:ext cx="638" cy="570"/>
            </a:xfrm>
            <a:custGeom>
              <a:avLst/>
              <a:gdLst>
                <a:gd name="T0" fmla="*/ 17 w 999"/>
                <a:gd name="T1" fmla="*/ 26 h 888"/>
                <a:gd name="T2" fmla="*/ 12 w 999"/>
                <a:gd name="T3" fmla="*/ 26 h 888"/>
                <a:gd name="T4" fmla="*/ 5 w 999"/>
                <a:gd name="T5" fmla="*/ 25 h 888"/>
                <a:gd name="T6" fmla="*/ 3 w 999"/>
                <a:gd name="T7" fmla="*/ 19 h 888"/>
                <a:gd name="T8" fmla="*/ 0 w 999"/>
                <a:gd name="T9" fmla="*/ 14 h 888"/>
                <a:gd name="T10" fmla="*/ 3 w 999"/>
                <a:gd name="T11" fmla="*/ 9 h 888"/>
                <a:gd name="T12" fmla="*/ 5 w 999"/>
                <a:gd name="T13" fmla="*/ 4 h 888"/>
                <a:gd name="T14" fmla="*/ 8 w 999"/>
                <a:gd name="T15" fmla="*/ 2 h 888"/>
                <a:gd name="T16" fmla="*/ 12 w 999"/>
                <a:gd name="T17" fmla="*/ 0 h 888"/>
                <a:gd name="T18" fmla="*/ 17 w 999"/>
                <a:gd name="T19" fmla="*/ 1 h 888"/>
                <a:gd name="T20" fmla="*/ 22 w 999"/>
                <a:gd name="T21" fmla="*/ 1 h 888"/>
                <a:gd name="T22" fmla="*/ 25 w 999"/>
                <a:gd name="T23" fmla="*/ 6 h 888"/>
                <a:gd name="T24" fmla="*/ 28 w 999"/>
                <a:gd name="T25" fmla="*/ 12 h 888"/>
                <a:gd name="T26" fmla="*/ 25 w 999"/>
                <a:gd name="T27" fmla="*/ 17 h 888"/>
                <a:gd name="T28" fmla="*/ 22 w 999"/>
                <a:gd name="T29" fmla="*/ 22 h 888"/>
                <a:gd name="T30" fmla="*/ 20 w 999"/>
                <a:gd name="T31" fmla="*/ 24 h 888"/>
                <a:gd name="T32" fmla="*/ 20 w 999"/>
                <a:gd name="T33" fmla="*/ 21 h 888"/>
                <a:gd name="T34" fmla="*/ 20 w 999"/>
                <a:gd name="T35" fmla="*/ 11 h 888"/>
                <a:gd name="T36" fmla="*/ 12 w 999"/>
                <a:gd name="T37" fmla="*/ 5 h 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9"/>
                <a:gd name="T58" fmla="*/ 0 h 888"/>
                <a:gd name="T59" fmla="*/ 999 w 999"/>
                <a:gd name="T60" fmla="*/ 888 h 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9" h="888">
                  <a:moveTo>
                    <a:pt x="595" y="888"/>
                  </a:moveTo>
                  <a:lnTo>
                    <a:pt x="409" y="870"/>
                  </a:lnTo>
                  <a:lnTo>
                    <a:pt x="198" y="849"/>
                  </a:lnTo>
                  <a:lnTo>
                    <a:pt x="96" y="661"/>
                  </a:lnTo>
                  <a:lnTo>
                    <a:pt x="0" y="477"/>
                  </a:lnTo>
                  <a:lnTo>
                    <a:pt x="108" y="291"/>
                  </a:lnTo>
                  <a:lnTo>
                    <a:pt x="199" y="142"/>
                  </a:lnTo>
                  <a:lnTo>
                    <a:pt x="304" y="69"/>
                  </a:lnTo>
                  <a:lnTo>
                    <a:pt x="405" y="0"/>
                  </a:lnTo>
                  <a:lnTo>
                    <a:pt x="603" y="18"/>
                  </a:lnTo>
                  <a:lnTo>
                    <a:pt x="801" y="40"/>
                  </a:lnTo>
                  <a:lnTo>
                    <a:pt x="900" y="223"/>
                  </a:lnTo>
                  <a:lnTo>
                    <a:pt x="999" y="412"/>
                  </a:lnTo>
                  <a:lnTo>
                    <a:pt x="889" y="598"/>
                  </a:lnTo>
                  <a:lnTo>
                    <a:pt x="802" y="742"/>
                  </a:lnTo>
                  <a:lnTo>
                    <a:pt x="709" y="808"/>
                  </a:lnTo>
                  <a:lnTo>
                    <a:pt x="709" y="694"/>
                  </a:lnTo>
                  <a:lnTo>
                    <a:pt x="699" y="366"/>
                  </a:lnTo>
                  <a:lnTo>
                    <a:pt x="429" y="166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</p:grpSp>
      <p:pic>
        <p:nvPicPr>
          <p:cNvPr id="599101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924427"/>
            <a:ext cx="869950" cy="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" name="下矢印 323"/>
          <p:cNvSpPr>
            <a:spLocks noChangeArrowheads="1"/>
          </p:cNvSpPr>
          <p:nvPr/>
        </p:nvSpPr>
        <p:spPr bwMode="auto">
          <a:xfrm>
            <a:off x="465138" y="3141663"/>
            <a:ext cx="360362" cy="1584325"/>
          </a:xfrm>
          <a:prstGeom prst="downArrow">
            <a:avLst>
              <a:gd name="adj1" fmla="val 50000"/>
              <a:gd name="adj2" fmla="val 49969"/>
            </a:avLst>
          </a:prstGeom>
          <a:solidFill>
            <a:srgbClr val="3333CC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599104" name="Text Box 64"/>
          <p:cNvSpPr txBox="1">
            <a:spLocks noChangeArrowheads="1"/>
          </p:cNvSpPr>
          <p:nvPr/>
        </p:nvSpPr>
        <p:spPr bwMode="auto">
          <a:xfrm>
            <a:off x="311153" y="2746378"/>
            <a:ext cx="671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200" dirty="0" smtClean="0">
                <a:latin typeface="+mn-lt"/>
                <a:ea typeface="ＭＳ Ｐゴシック" pitchFamily="50" charset="-128"/>
              </a:rPr>
              <a:t>Видео</a:t>
            </a:r>
            <a:endParaRPr lang="en-US" altLang="ja-JP" sz="12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5" name="下矢印 323"/>
          <p:cNvSpPr>
            <a:spLocks noChangeArrowheads="1"/>
          </p:cNvSpPr>
          <p:nvPr/>
        </p:nvSpPr>
        <p:spPr bwMode="auto">
          <a:xfrm>
            <a:off x="900117" y="2780913"/>
            <a:ext cx="215407" cy="1945079"/>
          </a:xfrm>
          <a:prstGeom prst="downArrow">
            <a:avLst>
              <a:gd name="adj1" fmla="val 50000"/>
              <a:gd name="adj2" fmla="val 96127"/>
            </a:avLst>
          </a:prstGeom>
          <a:solidFill>
            <a:schemeClr val="accent1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gray">
          <a:xfrm>
            <a:off x="4787900" y="2928939"/>
            <a:ext cx="2751138" cy="1816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pPr algn="l"/>
            <a:endParaRPr lang="ru-RU">
              <a:latin typeface="+mn-lt"/>
            </a:endParaRPr>
          </a:p>
        </p:txBody>
      </p:sp>
      <p:cxnSp>
        <p:nvCxnSpPr>
          <p:cNvPr id="599109" name="直線コネクタ 274"/>
          <p:cNvCxnSpPr>
            <a:cxnSpLocks noChangeShapeType="1"/>
          </p:cNvCxnSpPr>
          <p:nvPr/>
        </p:nvCxnSpPr>
        <p:spPr bwMode="auto">
          <a:xfrm rot="5400000">
            <a:off x="4646616" y="4222751"/>
            <a:ext cx="258762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599110" name="Picture 37" descr="r120a-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7300" y="2968628"/>
            <a:ext cx="9715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9111" name="Picture 284" descr="IMG_0001_200"/>
          <p:cNvPicPr>
            <a:picLocks noChangeAspect="1" noChangeArrowheads="1"/>
          </p:cNvPicPr>
          <p:nvPr/>
        </p:nvPicPr>
        <p:blipFill>
          <a:blip r:embed="rId8" cstate="print"/>
          <a:srcRect l="11339" t="42625" r="11339" b="19891"/>
          <a:stretch>
            <a:fillRect/>
          </a:stretch>
        </p:blipFill>
        <p:spPr bwMode="auto">
          <a:xfrm>
            <a:off x="5435604" y="3424239"/>
            <a:ext cx="10064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226" name="Text Box 130"/>
          <p:cNvSpPr txBox="1">
            <a:spLocks noChangeArrowheads="1"/>
          </p:cNvSpPr>
          <p:nvPr/>
        </p:nvSpPr>
        <p:spPr bwMode="gray">
          <a:xfrm>
            <a:off x="7410139" y="2640014"/>
            <a:ext cx="1474763" cy="30162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ProgrammableFlow</a:t>
            </a:r>
            <a:endParaRPr lang="en-US" altLang="ja-JP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ru-RU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контроллер</a:t>
            </a:r>
            <a:endParaRPr lang="en-US" altLang="ja-JP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99113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636840"/>
            <a:ext cx="792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732588" y="3360739"/>
            <a:ext cx="762000" cy="381000"/>
            <a:chOff x="666" y="3081"/>
            <a:chExt cx="323" cy="88"/>
          </a:xfrm>
        </p:grpSpPr>
        <p:sp>
          <p:nvSpPr>
            <p:cNvPr id="221" name="Freeform 24"/>
            <p:cNvSpPr>
              <a:spLocks/>
            </p:cNvSpPr>
            <p:nvPr/>
          </p:nvSpPr>
          <p:spPr bwMode="auto">
            <a:xfrm>
              <a:off x="930" y="3081"/>
              <a:ext cx="59" cy="87"/>
            </a:xfrm>
            <a:custGeom>
              <a:avLst/>
              <a:gdLst>
                <a:gd name="T0" fmla="*/ 0 w 58"/>
                <a:gd name="T1" fmla="*/ 87 h 87"/>
                <a:gd name="T2" fmla="*/ 58 w 58"/>
                <a:gd name="T3" fmla="*/ 50 h 87"/>
                <a:gd name="T4" fmla="*/ 58 w 58"/>
                <a:gd name="T5" fmla="*/ 0 h 87"/>
                <a:gd name="T6" fmla="*/ 0 w 58"/>
                <a:gd name="T7" fmla="*/ 37 h 87"/>
                <a:gd name="T8" fmla="*/ 0 w 58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7"/>
                <a:gd name="T17" fmla="*/ 58 w 5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7">
                  <a:moveTo>
                    <a:pt x="0" y="87"/>
                  </a:moveTo>
                  <a:lnTo>
                    <a:pt x="58" y="50"/>
                  </a:lnTo>
                  <a:lnTo>
                    <a:pt x="58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22" name="Freeform 25"/>
            <p:cNvSpPr>
              <a:spLocks/>
            </p:cNvSpPr>
            <p:nvPr/>
          </p:nvSpPr>
          <p:spPr bwMode="auto">
            <a:xfrm>
              <a:off x="932" y="30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7 w 57"/>
                <a:gd name="T3" fmla="*/ 50 h 87"/>
                <a:gd name="T4" fmla="*/ 57 w 57"/>
                <a:gd name="T5" fmla="*/ 0 h 87"/>
                <a:gd name="T6" fmla="*/ 0 w 57"/>
                <a:gd name="T7" fmla="*/ 37 h 87"/>
                <a:gd name="T8" fmla="*/ 0 w 57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87"/>
                <a:gd name="T17" fmla="*/ 57 w 57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87">
                  <a:moveTo>
                    <a:pt x="0" y="87"/>
                  </a:moveTo>
                  <a:lnTo>
                    <a:pt x="57" y="50"/>
                  </a:lnTo>
                  <a:lnTo>
                    <a:pt x="57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635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23" name="Line 26"/>
            <p:cNvSpPr>
              <a:spLocks noChangeShapeType="1"/>
            </p:cNvSpPr>
            <p:nvPr/>
          </p:nvSpPr>
          <p:spPr bwMode="auto">
            <a:xfrm>
              <a:off x="949" y="3105"/>
              <a:ext cx="1" cy="37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24" name="Line 27"/>
            <p:cNvSpPr>
              <a:spLocks noChangeShapeType="1"/>
            </p:cNvSpPr>
            <p:nvPr/>
          </p:nvSpPr>
          <p:spPr bwMode="auto">
            <a:xfrm flipV="1">
              <a:off x="931" y="3117"/>
              <a:ext cx="58" cy="37"/>
            </a:xfrm>
            <a:prstGeom prst="line">
              <a:avLst/>
            </a:prstGeom>
            <a:noFill/>
            <a:ln w="7938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25" name="Line 28"/>
            <p:cNvSpPr>
              <a:spLocks noChangeShapeType="1"/>
            </p:cNvSpPr>
            <p:nvPr/>
          </p:nvSpPr>
          <p:spPr bwMode="auto">
            <a:xfrm flipV="1">
              <a:off x="966" y="3130"/>
              <a:ext cx="1" cy="19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26" name="Rectangle 29"/>
            <p:cNvSpPr>
              <a:spLocks noChangeArrowheads="1"/>
            </p:cNvSpPr>
            <p:nvPr/>
          </p:nvSpPr>
          <p:spPr bwMode="auto">
            <a:xfrm>
              <a:off x="888" y="3117"/>
              <a:ext cx="42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27" name="Rectangle 30"/>
            <p:cNvSpPr>
              <a:spLocks noChangeArrowheads="1"/>
            </p:cNvSpPr>
            <p:nvPr/>
          </p:nvSpPr>
          <p:spPr bwMode="auto">
            <a:xfrm>
              <a:off x="891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28" name="Rectangle 31"/>
            <p:cNvSpPr>
              <a:spLocks noChangeArrowheads="1"/>
            </p:cNvSpPr>
            <p:nvPr/>
          </p:nvSpPr>
          <p:spPr bwMode="auto">
            <a:xfrm>
              <a:off x="843" y="3117"/>
              <a:ext cx="45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29" name="Rectangle 32"/>
            <p:cNvSpPr>
              <a:spLocks noChangeArrowheads="1"/>
            </p:cNvSpPr>
            <p:nvPr/>
          </p:nvSpPr>
          <p:spPr bwMode="auto">
            <a:xfrm>
              <a:off x="846" y="3120"/>
              <a:ext cx="41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0" name="Rectangle 33"/>
            <p:cNvSpPr>
              <a:spLocks noChangeArrowheads="1"/>
            </p:cNvSpPr>
            <p:nvPr/>
          </p:nvSpPr>
          <p:spPr bwMode="auto">
            <a:xfrm>
              <a:off x="799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1" name="Rectangle 34"/>
            <p:cNvSpPr>
              <a:spLocks noChangeArrowheads="1"/>
            </p:cNvSpPr>
            <p:nvPr/>
          </p:nvSpPr>
          <p:spPr bwMode="auto">
            <a:xfrm>
              <a:off x="802" y="3120"/>
              <a:ext cx="40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2" name="Rectangle 35"/>
            <p:cNvSpPr>
              <a:spLocks noChangeArrowheads="1"/>
            </p:cNvSpPr>
            <p:nvPr/>
          </p:nvSpPr>
          <p:spPr bwMode="auto">
            <a:xfrm>
              <a:off x="755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3" name="Rectangle 36"/>
            <p:cNvSpPr>
              <a:spLocks noChangeArrowheads="1"/>
            </p:cNvSpPr>
            <p:nvPr/>
          </p:nvSpPr>
          <p:spPr bwMode="auto">
            <a:xfrm>
              <a:off x="758" y="3120"/>
              <a:ext cx="40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4" name="Rectangle 37"/>
            <p:cNvSpPr>
              <a:spLocks noChangeArrowheads="1"/>
            </p:cNvSpPr>
            <p:nvPr/>
          </p:nvSpPr>
          <p:spPr bwMode="auto">
            <a:xfrm>
              <a:off x="711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5" name="Rectangle 38"/>
            <p:cNvSpPr>
              <a:spLocks noChangeArrowheads="1"/>
            </p:cNvSpPr>
            <p:nvPr/>
          </p:nvSpPr>
          <p:spPr bwMode="auto">
            <a:xfrm>
              <a:off x="715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6" name="Rectangle 39"/>
            <p:cNvSpPr>
              <a:spLocks noChangeArrowheads="1"/>
            </p:cNvSpPr>
            <p:nvPr/>
          </p:nvSpPr>
          <p:spPr bwMode="auto">
            <a:xfrm>
              <a:off x="666" y="3117"/>
              <a:ext cx="45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7" name="Rectangle 40"/>
            <p:cNvSpPr>
              <a:spLocks noChangeArrowheads="1"/>
            </p:cNvSpPr>
            <p:nvPr/>
          </p:nvSpPr>
          <p:spPr bwMode="auto">
            <a:xfrm>
              <a:off x="670" y="3120"/>
              <a:ext cx="41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8" name="Line 41"/>
            <p:cNvSpPr>
              <a:spLocks noChangeShapeType="1"/>
            </p:cNvSpPr>
            <p:nvPr/>
          </p:nvSpPr>
          <p:spPr bwMode="auto">
            <a:xfrm flipH="1">
              <a:off x="889" y="3152"/>
              <a:ext cx="43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39" name="Line 42"/>
            <p:cNvSpPr>
              <a:spLocks noChangeShapeType="1"/>
            </p:cNvSpPr>
            <p:nvPr/>
          </p:nvSpPr>
          <p:spPr bwMode="auto">
            <a:xfrm flipH="1">
              <a:off x="845" y="3135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0" name="Line 43"/>
            <p:cNvSpPr>
              <a:spLocks noChangeShapeType="1"/>
            </p:cNvSpPr>
            <p:nvPr/>
          </p:nvSpPr>
          <p:spPr bwMode="auto">
            <a:xfrm flipH="1">
              <a:off x="800" y="3152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1" name="Line 44"/>
            <p:cNvSpPr>
              <a:spLocks noChangeShapeType="1"/>
            </p:cNvSpPr>
            <p:nvPr/>
          </p:nvSpPr>
          <p:spPr bwMode="auto">
            <a:xfrm flipH="1">
              <a:off x="758" y="3135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2" name="Line 45"/>
            <p:cNvSpPr>
              <a:spLocks noChangeShapeType="1"/>
            </p:cNvSpPr>
            <p:nvPr/>
          </p:nvSpPr>
          <p:spPr bwMode="auto">
            <a:xfrm flipH="1">
              <a:off x="713" y="3152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3" name="Line 46"/>
            <p:cNvSpPr>
              <a:spLocks noChangeShapeType="1"/>
            </p:cNvSpPr>
            <p:nvPr/>
          </p:nvSpPr>
          <p:spPr bwMode="auto">
            <a:xfrm flipH="1">
              <a:off x="669" y="3135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4" name="Freeform 47"/>
            <p:cNvSpPr>
              <a:spLocks/>
            </p:cNvSpPr>
            <p:nvPr/>
          </p:nvSpPr>
          <p:spPr bwMode="auto">
            <a:xfrm>
              <a:off x="666" y="3081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5" name="Freeform 48"/>
            <p:cNvSpPr>
              <a:spLocks/>
            </p:cNvSpPr>
            <p:nvPr/>
          </p:nvSpPr>
          <p:spPr bwMode="auto">
            <a:xfrm>
              <a:off x="668" y="3082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6350">
              <a:solidFill>
                <a:srgbClr val="E7ED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6" name="Line 49"/>
            <p:cNvSpPr>
              <a:spLocks noChangeShapeType="1"/>
            </p:cNvSpPr>
            <p:nvPr/>
          </p:nvSpPr>
          <p:spPr bwMode="auto">
            <a:xfrm flipV="1">
              <a:off x="887" y="3082"/>
              <a:ext cx="59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7" name="Line 50"/>
            <p:cNvSpPr>
              <a:spLocks noChangeShapeType="1"/>
            </p:cNvSpPr>
            <p:nvPr/>
          </p:nvSpPr>
          <p:spPr bwMode="auto">
            <a:xfrm flipV="1">
              <a:off x="845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8" name="Line 51"/>
            <p:cNvSpPr>
              <a:spLocks noChangeShapeType="1"/>
            </p:cNvSpPr>
            <p:nvPr/>
          </p:nvSpPr>
          <p:spPr bwMode="auto">
            <a:xfrm flipV="1">
              <a:off x="802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9" name="Line 52"/>
            <p:cNvSpPr>
              <a:spLocks noChangeShapeType="1"/>
            </p:cNvSpPr>
            <p:nvPr/>
          </p:nvSpPr>
          <p:spPr bwMode="auto">
            <a:xfrm flipV="1">
              <a:off x="760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0" name="Line 53"/>
            <p:cNvSpPr>
              <a:spLocks noChangeShapeType="1"/>
            </p:cNvSpPr>
            <p:nvPr/>
          </p:nvSpPr>
          <p:spPr bwMode="auto">
            <a:xfrm flipV="1">
              <a:off x="712" y="3082"/>
              <a:ext cx="59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1" name="Line 54"/>
            <p:cNvSpPr>
              <a:spLocks noChangeShapeType="1"/>
            </p:cNvSpPr>
            <p:nvPr/>
          </p:nvSpPr>
          <p:spPr bwMode="auto">
            <a:xfrm flipH="1">
              <a:off x="906" y="310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2" name="Line 55"/>
            <p:cNvSpPr>
              <a:spLocks noChangeShapeType="1"/>
            </p:cNvSpPr>
            <p:nvPr/>
          </p:nvSpPr>
          <p:spPr bwMode="auto">
            <a:xfrm flipH="1">
              <a:off x="878" y="309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3" name="Line 56"/>
            <p:cNvSpPr>
              <a:spLocks noChangeShapeType="1"/>
            </p:cNvSpPr>
            <p:nvPr/>
          </p:nvSpPr>
          <p:spPr bwMode="auto">
            <a:xfrm flipH="1">
              <a:off x="824" y="3105"/>
              <a:ext cx="41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4" name="Line 57"/>
            <p:cNvSpPr>
              <a:spLocks noChangeShapeType="1"/>
            </p:cNvSpPr>
            <p:nvPr/>
          </p:nvSpPr>
          <p:spPr bwMode="auto">
            <a:xfrm flipH="1">
              <a:off x="796" y="3095"/>
              <a:ext cx="40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5" name="Line 58"/>
            <p:cNvSpPr>
              <a:spLocks noChangeShapeType="1"/>
            </p:cNvSpPr>
            <p:nvPr/>
          </p:nvSpPr>
          <p:spPr bwMode="auto">
            <a:xfrm flipH="1">
              <a:off x="735" y="3104"/>
              <a:ext cx="44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6" name="Line 59"/>
            <p:cNvSpPr>
              <a:spLocks noChangeShapeType="1"/>
            </p:cNvSpPr>
            <p:nvPr/>
          </p:nvSpPr>
          <p:spPr bwMode="auto">
            <a:xfrm flipH="1">
              <a:off x="706" y="3094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</p:grpSp>
      <p:cxnSp>
        <p:nvCxnSpPr>
          <p:cNvPr id="599151" name="直線コネクタ 257"/>
          <p:cNvCxnSpPr>
            <a:cxnSpLocks noChangeShapeType="1"/>
          </p:cNvCxnSpPr>
          <p:nvPr/>
        </p:nvCxnSpPr>
        <p:spPr bwMode="auto">
          <a:xfrm>
            <a:off x="6367467" y="3505201"/>
            <a:ext cx="365125" cy="158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9152" name="直線コネクタ 259"/>
          <p:cNvCxnSpPr>
            <a:cxnSpLocks noChangeShapeType="1"/>
            <a:endCxn id="237" idx="1"/>
          </p:cNvCxnSpPr>
          <p:nvPr/>
        </p:nvCxnSpPr>
        <p:spPr bwMode="auto">
          <a:xfrm flipV="1">
            <a:off x="6300792" y="3632202"/>
            <a:ext cx="44132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599153" name="Picture 284" descr="IMG_0001_200"/>
          <p:cNvPicPr>
            <a:picLocks noChangeAspect="1" noChangeArrowheads="1"/>
          </p:cNvPicPr>
          <p:nvPr/>
        </p:nvPicPr>
        <p:blipFill>
          <a:blip r:embed="rId8" cstate="print"/>
          <a:srcRect l="11339" t="42625" r="11339" b="19891"/>
          <a:stretch>
            <a:fillRect/>
          </a:stretch>
        </p:blipFill>
        <p:spPr bwMode="auto">
          <a:xfrm>
            <a:off x="5435604" y="4216402"/>
            <a:ext cx="10064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" name="Text Box 25"/>
          <p:cNvSpPr txBox="1">
            <a:spLocks noChangeArrowheads="1"/>
          </p:cNvSpPr>
          <p:nvPr/>
        </p:nvSpPr>
        <p:spPr bwMode="gray">
          <a:xfrm>
            <a:off x="7721960" y="3432175"/>
            <a:ext cx="1005534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+mn-lt"/>
              </a:rPr>
              <a:t>Firewall, NAT</a:t>
            </a:r>
          </a:p>
        </p:txBody>
      </p:sp>
      <p:grpSp>
        <p:nvGrpSpPr>
          <p:cNvPr id="7" name="Group 68"/>
          <p:cNvGrpSpPr>
            <a:grpSpLocks noChangeAspect="1"/>
          </p:cNvGrpSpPr>
          <p:nvPr/>
        </p:nvGrpSpPr>
        <p:grpSpPr bwMode="auto">
          <a:xfrm>
            <a:off x="6732588" y="4027490"/>
            <a:ext cx="685800" cy="557212"/>
            <a:chOff x="2266" y="1904"/>
            <a:chExt cx="641" cy="572"/>
          </a:xfrm>
        </p:grpSpPr>
        <p:grpSp>
          <p:nvGrpSpPr>
            <p:cNvPr id="599156" name="Group 69"/>
            <p:cNvGrpSpPr>
              <a:grpSpLocks noChangeAspect="1"/>
            </p:cNvGrpSpPr>
            <p:nvPr/>
          </p:nvGrpSpPr>
          <p:grpSpPr bwMode="auto">
            <a:xfrm>
              <a:off x="2266" y="1906"/>
              <a:ext cx="641" cy="570"/>
              <a:chOff x="2696" y="1875"/>
              <a:chExt cx="641" cy="570"/>
            </a:xfrm>
          </p:grpSpPr>
          <p:grpSp>
            <p:nvGrpSpPr>
              <p:cNvPr id="599157" name="Group 70"/>
              <p:cNvGrpSpPr>
                <a:grpSpLocks noChangeAspect="1"/>
              </p:cNvGrpSpPr>
              <p:nvPr/>
            </p:nvGrpSpPr>
            <p:grpSpPr bwMode="auto">
              <a:xfrm>
                <a:off x="2696" y="1875"/>
                <a:ext cx="640" cy="568"/>
                <a:chOff x="2560" y="1876"/>
                <a:chExt cx="640" cy="568"/>
              </a:xfrm>
            </p:grpSpPr>
            <p:pic>
              <p:nvPicPr>
                <p:cNvPr id="599158" name="Picture 71" descr="六角柱_S_青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60" y="1876"/>
                  <a:ext cx="640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9159" name="Picture 72" descr="六角柱用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626" y="2038"/>
                  <a:ext cx="394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8" name="Freeform 73"/>
              <p:cNvSpPr>
                <a:spLocks noChangeAspect="1"/>
              </p:cNvSpPr>
              <p:nvPr/>
            </p:nvSpPr>
            <p:spPr bwMode="auto">
              <a:xfrm>
                <a:off x="2697" y="1876"/>
                <a:ext cx="640" cy="569"/>
              </a:xfrm>
              <a:custGeom>
                <a:avLst/>
                <a:gdLst>
                  <a:gd name="T0" fmla="*/ 5 w 999"/>
                  <a:gd name="T1" fmla="*/ 25 h 888"/>
                  <a:gd name="T2" fmla="*/ 0 w 999"/>
                  <a:gd name="T3" fmla="*/ 14 h 888"/>
                  <a:gd name="T4" fmla="*/ 5 w 999"/>
                  <a:gd name="T5" fmla="*/ 4 h 888"/>
                  <a:gd name="T6" fmla="*/ 12 w 999"/>
                  <a:gd name="T7" fmla="*/ 0 h 888"/>
                  <a:gd name="T8" fmla="*/ 22 w 999"/>
                  <a:gd name="T9" fmla="*/ 1 h 888"/>
                  <a:gd name="T10" fmla="*/ 28 w 999"/>
                  <a:gd name="T11" fmla="*/ 12 h 888"/>
                  <a:gd name="T12" fmla="*/ 22 w 999"/>
                  <a:gd name="T13" fmla="*/ 22 h 888"/>
                  <a:gd name="T14" fmla="*/ 17 w 999"/>
                  <a:gd name="T15" fmla="*/ 26 h 888"/>
                  <a:gd name="T16" fmla="*/ 5 w 999"/>
                  <a:gd name="T17" fmla="*/ 25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9"/>
                  <a:gd name="T28" fmla="*/ 0 h 888"/>
                  <a:gd name="T29" fmla="*/ 999 w 999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9" h="888">
                    <a:moveTo>
                      <a:pt x="198" y="849"/>
                    </a:moveTo>
                    <a:lnTo>
                      <a:pt x="0" y="477"/>
                    </a:lnTo>
                    <a:lnTo>
                      <a:pt x="199" y="142"/>
                    </a:lnTo>
                    <a:lnTo>
                      <a:pt x="405" y="0"/>
                    </a:lnTo>
                    <a:lnTo>
                      <a:pt x="801" y="40"/>
                    </a:lnTo>
                    <a:lnTo>
                      <a:pt x="999" y="412"/>
                    </a:lnTo>
                    <a:lnTo>
                      <a:pt x="802" y="742"/>
                    </a:lnTo>
                    <a:lnTo>
                      <a:pt x="595" y="888"/>
                    </a:lnTo>
                    <a:lnTo>
                      <a:pt x="198" y="849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n-lt"/>
                  <a:ea typeface="+mj-ea"/>
                </a:endParaRPr>
              </a:p>
            </p:txBody>
          </p:sp>
        </p:grpSp>
        <p:sp>
          <p:nvSpPr>
            <p:cNvPr id="316" name="Freeform 74"/>
            <p:cNvSpPr>
              <a:spLocks noChangeAspect="1"/>
            </p:cNvSpPr>
            <p:nvPr/>
          </p:nvSpPr>
          <p:spPr bwMode="auto">
            <a:xfrm>
              <a:off x="2267" y="1904"/>
              <a:ext cx="638" cy="570"/>
            </a:xfrm>
            <a:custGeom>
              <a:avLst/>
              <a:gdLst>
                <a:gd name="T0" fmla="*/ 17 w 999"/>
                <a:gd name="T1" fmla="*/ 26 h 888"/>
                <a:gd name="T2" fmla="*/ 12 w 999"/>
                <a:gd name="T3" fmla="*/ 26 h 888"/>
                <a:gd name="T4" fmla="*/ 5 w 999"/>
                <a:gd name="T5" fmla="*/ 25 h 888"/>
                <a:gd name="T6" fmla="*/ 3 w 999"/>
                <a:gd name="T7" fmla="*/ 19 h 888"/>
                <a:gd name="T8" fmla="*/ 0 w 999"/>
                <a:gd name="T9" fmla="*/ 14 h 888"/>
                <a:gd name="T10" fmla="*/ 3 w 999"/>
                <a:gd name="T11" fmla="*/ 9 h 888"/>
                <a:gd name="T12" fmla="*/ 5 w 999"/>
                <a:gd name="T13" fmla="*/ 4 h 888"/>
                <a:gd name="T14" fmla="*/ 8 w 999"/>
                <a:gd name="T15" fmla="*/ 2 h 888"/>
                <a:gd name="T16" fmla="*/ 12 w 999"/>
                <a:gd name="T17" fmla="*/ 0 h 888"/>
                <a:gd name="T18" fmla="*/ 17 w 999"/>
                <a:gd name="T19" fmla="*/ 1 h 888"/>
                <a:gd name="T20" fmla="*/ 22 w 999"/>
                <a:gd name="T21" fmla="*/ 1 h 888"/>
                <a:gd name="T22" fmla="*/ 25 w 999"/>
                <a:gd name="T23" fmla="*/ 6 h 888"/>
                <a:gd name="T24" fmla="*/ 28 w 999"/>
                <a:gd name="T25" fmla="*/ 12 h 888"/>
                <a:gd name="T26" fmla="*/ 25 w 999"/>
                <a:gd name="T27" fmla="*/ 17 h 888"/>
                <a:gd name="T28" fmla="*/ 22 w 999"/>
                <a:gd name="T29" fmla="*/ 22 h 888"/>
                <a:gd name="T30" fmla="*/ 20 w 999"/>
                <a:gd name="T31" fmla="*/ 24 h 888"/>
                <a:gd name="T32" fmla="*/ 20 w 999"/>
                <a:gd name="T33" fmla="*/ 21 h 888"/>
                <a:gd name="T34" fmla="*/ 20 w 999"/>
                <a:gd name="T35" fmla="*/ 11 h 888"/>
                <a:gd name="T36" fmla="*/ 12 w 999"/>
                <a:gd name="T37" fmla="*/ 5 h 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9"/>
                <a:gd name="T58" fmla="*/ 0 h 888"/>
                <a:gd name="T59" fmla="*/ 999 w 999"/>
                <a:gd name="T60" fmla="*/ 888 h 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9" h="888">
                  <a:moveTo>
                    <a:pt x="595" y="888"/>
                  </a:moveTo>
                  <a:lnTo>
                    <a:pt x="409" y="870"/>
                  </a:lnTo>
                  <a:lnTo>
                    <a:pt x="198" y="849"/>
                  </a:lnTo>
                  <a:lnTo>
                    <a:pt x="96" y="661"/>
                  </a:lnTo>
                  <a:lnTo>
                    <a:pt x="0" y="477"/>
                  </a:lnTo>
                  <a:lnTo>
                    <a:pt x="108" y="291"/>
                  </a:lnTo>
                  <a:lnTo>
                    <a:pt x="199" y="142"/>
                  </a:lnTo>
                  <a:lnTo>
                    <a:pt x="304" y="69"/>
                  </a:lnTo>
                  <a:lnTo>
                    <a:pt x="405" y="0"/>
                  </a:lnTo>
                  <a:lnTo>
                    <a:pt x="603" y="18"/>
                  </a:lnTo>
                  <a:lnTo>
                    <a:pt x="801" y="40"/>
                  </a:lnTo>
                  <a:lnTo>
                    <a:pt x="900" y="223"/>
                  </a:lnTo>
                  <a:lnTo>
                    <a:pt x="999" y="412"/>
                  </a:lnTo>
                  <a:lnTo>
                    <a:pt x="889" y="598"/>
                  </a:lnTo>
                  <a:lnTo>
                    <a:pt x="802" y="742"/>
                  </a:lnTo>
                  <a:lnTo>
                    <a:pt x="709" y="808"/>
                  </a:lnTo>
                  <a:lnTo>
                    <a:pt x="709" y="694"/>
                  </a:lnTo>
                  <a:lnTo>
                    <a:pt x="699" y="366"/>
                  </a:lnTo>
                  <a:lnTo>
                    <a:pt x="429" y="166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</p:grpSp>
      <p:cxnSp>
        <p:nvCxnSpPr>
          <p:cNvPr id="599162" name="直線コネクタ 320"/>
          <p:cNvCxnSpPr>
            <a:cxnSpLocks noChangeShapeType="1"/>
          </p:cNvCxnSpPr>
          <p:nvPr/>
        </p:nvCxnSpPr>
        <p:spPr bwMode="auto">
          <a:xfrm>
            <a:off x="6438904" y="4313240"/>
            <a:ext cx="365125" cy="158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9163" name="直線コネクタ 321"/>
          <p:cNvCxnSpPr>
            <a:cxnSpLocks noChangeShapeType="1"/>
          </p:cNvCxnSpPr>
          <p:nvPr/>
        </p:nvCxnSpPr>
        <p:spPr bwMode="auto">
          <a:xfrm flipV="1">
            <a:off x="6372229" y="4438651"/>
            <a:ext cx="44132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3" name="Text Box 25"/>
          <p:cNvSpPr txBox="1">
            <a:spLocks noChangeArrowheads="1"/>
          </p:cNvSpPr>
          <p:nvPr/>
        </p:nvSpPr>
        <p:spPr bwMode="gray">
          <a:xfrm>
            <a:off x="7631970" y="4224339"/>
            <a:ext cx="1128915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Балансировка</a:t>
            </a:r>
          </a:p>
          <a:p>
            <a:r>
              <a:rPr lang="ru-RU" altLang="ja-JP" sz="1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нагрузки</a:t>
            </a:r>
            <a:endParaRPr lang="en-US" altLang="ja-JP" sz="12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下矢印 323"/>
          <p:cNvSpPr>
            <a:spLocks noChangeArrowheads="1"/>
          </p:cNvSpPr>
          <p:nvPr/>
        </p:nvSpPr>
        <p:spPr bwMode="auto">
          <a:xfrm>
            <a:off x="5046663" y="3360740"/>
            <a:ext cx="360362" cy="1584325"/>
          </a:xfrm>
          <a:prstGeom prst="downArrow">
            <a:avLst>
              <a:gd name="adj1" fmla="val 50000"/>
              <a:gd name="adj2" fmla="val 49969"/>
            </a:avLst>
          </a:prstGeom>
          <a:solidFill>
            <a:srgbClr val="3333CC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326" name="右矢印 325"/>
          <p:cNvSpPr/>
          <p:nvPr/>
        </p:nvSpPr>
        <p:spPr bwMode="auto">
          <a:xfrm>
            <a:off x="6156325" y="3144841"/>
            <a:ext cx="647700" cy="287337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327" name="左矢印 326"/>
          <p:cNvSpPr/>
          <p:nvPr/>
        </p:nvSpPr>
        <p:spPr bwMode="auto">
          <a:xfrm>
            <a:off x="6084892" y="3721101"/>
            <a:ext cx="574675" cy="287339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329" name="右矢印 328"/>
          <p:cNvSpPr/>
          <p:nvPr/>
        </p:nvSpPr>
        <p:spPr bwMode="auto">
          <a:xfrm>
            <a:off x="6156325" y="4079876"/>
            <a:ext cx="647700" cy="288925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330" name="左矢印 329"/>
          <p:cNvSpPr/>
          <p:nvPr/>
        </p:nvSpPr>
        <p:spPr bwMode="auto">
          <a:xfrm>
            <a:off x="6156329" y="4475166"/>
            <a:ext cx="576263" cy="287337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8" name="右矢印 325"/>
          <p:cNvSpPr>
            <a:spLocks noChangeArrowheads="1"/>
          </p:cNvSpPr>
          <p:nvPr/>
        </p:nvSpPr>
        <p:spPr bwMode="auto">
          <a:xfrm>
            <a:off x="5853113" y="3397251"/>
            <a:ext cx="882650" cy="163513"/>
          </a:xfrm>
          <a:prstGeom prst="rightArrow">
            <a:avLst>
              <a:gd name="adj1" fmla="val 50000"/>
              <a:gd name="adj2" fmla="val 119956"/>
            </a:avLst>
          </a:prstGeom>
          <a:solidFill>
            <a:schemeClr val="accent1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9" name="右矢印 325"/>
          <p:cNvSpPr>
            <a:spLocks noChangeArrowheads="1"/>
          </p:cNvSpPr>
          <p:nvPr/>
        </p:nvSpPr>
        <p:spPr bwMode="auto">
          <a:xfrm flipH="1">
            <a:off x="5772150" y="3625852"/>
            <a:ext cx="833438" cy="150813"/>
          </a:xfrm>
          <a:prstGeom prst="rightArrow">
            <a:avLst>
              <a:gd name="adj1" fmla="val 50000"/>
              <a:gd name="adj2" fmla="val 122807"/>
            </a:avLst>
          </a:prstGeom>
          <a:solidFill>
            <a:schemeClr val="accent1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10" name="下矢印 323"/>
          <p:cNvSpPr>
            <a:spLocks noChangeArrowheads="1"/>
          </p:cNvSpPr>
          <p:nvPr/>
        </p:nvSpPr>
        <p:spPr bwMode="auto">
          <a:xfrm>
            <a:off x="5614988" y="3679825"/>
            <a:ext cx="176212" cy="1238251"/>
          </a:xfrm>
          <a:prstGeom prst="downArrow">
            <a:avLst>
              <a:gd name="adj1" fmla="val 50000"/>
              <a:gd name="adj2" fmla="val 79868"/>
            </a:avLst>
          </a:prstGeom>
          <a:solidFill>
            <a:schemeClr val="accent1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11" name="下矢印 323"/>
          <p:cNvSpPr>
            <a:spLocks noChangeArrowheads="1"/>
          </p:cNvSpPr>
          <p:nvPr/>
        </p:nvSpPr>
        <p:spPr bwMode="auto">
          <a:xfrm>
            <a:off x="5619750" y="2996940"/>
            <a:ext cx="176420" cy="493973"/>
          </a:xfrm>
          <a:prstGeom prst="downArrow">
            <a:avLst>
              <a:gd name="adj1" fmla="val 50000"/>
              <a:gd name="adj2" fmla="val 19250"/>
            </a:avLst>
          </a:prstGeom>
          <a:solidFill>
            <a:schemeClr val="accent1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12" name="下矢印 213"/>
          <p:cNvSpPr>
            <a:spLocks noChangeArrowheads="1"/>
          </p:cNvSpPr>
          <p:nvPr/>
        </p:nvSpPr>
        <p:spPr bwMode="auto">
          <a:xfrm>
            <a:off x="5822950" y="3906837"/>
            <a:ext cx="336550" cy="349251"/>
          </a:xfrm>
          <a:prstGeom prst="downArrow">
            <a:avLst>
              <a:gd name="adj1" fmla="val 50000"/>
              <a:gd name="adj2" fmla="val 30190"/>
            </a:avLst>
          </a:prstGeom>
          <a:solidFill>
            <a:srgbClr val="FF0000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13" name="下矢印 213"/>
          <p:cNvSpPr>
            <a:spLocks noChangeArrowheads="1"/>
          </p:cNvSpPr>
          <p:nvPr/>
        </p:nvSpPr>
        <p:spPr bwMode="auto">
          <a:xfrm>
            <a:off x="5842000" y="4591049"/>
            <a:ext cx="336550" cy="349251"/>
          </a:xfrm>
          <a:prstGeom prst="downArrow">
            <a:avLst>
              <a:gd name="adj1" fmla="val 50000"/>
              <a:gd name="adj2" fmla="val 30190"/>
            </a:avLst>
          </a:prstGeom>
          <a:solidFill>
            <a:srgbClr val="FF0000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14" name="下矢印 213"/>
          <p:cNvSpPr>
            <a:spLocks noChangeArrowheads="1"/>
          </p:cNvSpPr>
          <p:nvPr/>
        </p:nvSpPr>
        <p:spPr bwMode="auto">
          <a:xfrm>
            <a:off x="5840413" y="3073400"/>
            <a:ext cx="336550" cy="201613"/>
          </a:xfrm>
          <a:prstGeom prst="downArrow">
            <a:avLst>
              <a:gd name="adj1" fmla="val 50000"/>
              <a:gd name="adj2" fmla="val 53634"/>
            </a:avLst>
          </a:prstGeom>
          <a:solidFill>
            <a:srgbClr val="FF0000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599183" name="AutoShape 2950"/>
          <p:cNvSpPr>
            <a:spLocks noChangeArrowheads="1"/>
          </p:cNvSpPr>
          <p:nvPr/>
        </p:nvSpPr>
        <p:spPr bwMode="auto">
          <a:xfrm>
            <a:off x="3995738" y="3508376"/>
            <a:ext cx="323850" cy="1073151"/>
          </a:xfrm>
          <a:prstGeom prst="rightArrow">
            <a:avLst>
              <a:gd name="adj1" fmla="val 57194"/>
              <a:gd name="adj2" fmla="val 45375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latin typeface="+mn-lt"/>
            </a:endParaRPr>
          </a:p>
        </p:txBody>
      </p:sp>
      <p:sp>
        <p:nvSpPr>
          <p:cNvPr id="599184" name="Rectangle 663"/>
          <p:cNvSpPr>
            <a:spLocks noChangeArrowheads="1"/>
          </p:cNvSpPr>
          <p:nvPr/>
        </p:nvSpPr>
        <p:spPr bwMode="auto">
          <a:xfrm>
            <a:off x="827088" y="1014413"/>
            <a:ext cx="2470150" cy="318924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ru-RU" altLang="ja-JP" sz="1600" dirty="0" smtClean="0">
                <a:solidFill>
                  <a:schemeClr val="bg1"/>
                </a:solidFill>
              </a:rPr>
              <a:t>Традиционная сеть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599185" name="Rectangle 664"/>
          <p:cNvSpPr>
            <a:spLocks noChangeArrowheads="1"/>
          </p:cNvSpPr>
          <p:nvPr/>
        </p:nvSpPr>
        <p:spPr bwMode="auto">
          <a:xfrm>
            <a:off x="5073650" y="1056959"/>
            <a:ext cx="3479800" cy="318924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</a:rPr>
              <a:t>SDN </a:t>
            </a:r>
            <a:r>
              <a:rPr lang="ru-RU" altLang="ja-JP" sz="1600" dirty="0" smtClean="0">
                <a:solidFill>
                  <a:schemeClr val="bg1"/>
                </a:solidFill>
              </a:rPr>
              <a:t>сеть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599186" name="AutoShape 146"/>
          <p:cNvSpPr>
            <a:spLocks noChangeArrowheads="1"/>
          </p:cNvSpPr>
          <p:nvPr/>
        </p:nvSpPr>
        <p:spPr bwMode="gray">
          <a:xfrm>
            <a:off x="4500567" y="5518152"/>
            <a:ext cx="4397375" cy="1184275"/>
          </a:xfrm>
          <a:prstGeom prst="star16">
            <a:avLst>
              <a:gd name="adj" fmla="val 37500"/>
            </a:avLst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325" name="テキスト ボックス 324"/>
          <p:cNvSpPr txBox="1">
            <a:spLocks noChangeArrowheads="1"/>
          </p:cNvSpPr>
          <p:nvPr/>
        </p:nvSpPr>
        <p:spPr bwMode="auto">
          <a:xfrm>
            <a:off x="5393849" y="5636411"/>
            <a:ext cx="26992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ja-JP" dirty="0" err="1" smtClean="0">
                <a:solidFill>
                  <a:schemeClr val="bg1"/>
                </a:solidFill>
                <a:latin typeface="+mn-lt"/>
              </a:rPr>
              <a:t>Перемаршрутизация</a:t>
            </a:r>
            <a:r>
              <a:rPr lang="ru-RU" altLang="ja-JP" dirty="0" smtClean="0">
                <a:solidFill>
                  <a:schemeClr val="bg1"/>
                </a:solidFill>
                <a:latin typeface="+mn-lt"/>
              </a:rPr>
              <a:t> трафика для анализа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9188" name="AutoShape 148"/>
          <p:cNvSpPr>
            <a:spLocks noChangeArrowheads="1"/>
          </p:cNvSpPr>
          <p:nvPr/>
        </p:nvSpPr>
        <p:spPr bwMode="gray">
          <a:xfrm>
            <a:off x="190500" y="5570539"/>
            <a:ext cx="4021138" cy="1098551"/>
          </a:xfrm>
          <a:prstGeom prst="cloudCallout">
            <a:avLst>
              <a:gd name="adj1" fmla="val -41315"/>
              <a:gd name="adj2" fmla="val 22398"/>
            </a:avLst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lIns="288000" tIns="90000" rIns="288000" bIns="90000" anchor="ctr"/>
          <a:lstStyle/>
          <a:p>
            <a:endParaRPr lang="ru-RU" sz="2000">
              <a:latin typeface="+mn-lt"/>
            </a:endParaRPr>
          </a:p>
        </p:txBody>
      </p:sp>
      <p:sp>
        <p:nvSpPr>
          <p:cNvPr id="218" name="テキスト ボックス 217"/>
          <p:cNvSpPr txBox="1">
            <a:spLocks noChangeArrowheads="1"/>
          </p:cNvSpPr>
          <p:nvPr/>
        </p:nvSpPr>
        <p:spPr bwMode="auto">
          <a:xfrm>
            <a:off x="666275" y="5759521"/>
            <a:ext cx="3024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ja-JP" dirty="0" smtClean="0">
                <a:solidFill>
                  <a:schemeClr val="bg1"/>
                </a:solidFill>
                <a:latin typeface="+mn-lt"/>
              </a:rPr>
              <a:t>Весь трафик проходит через все устройства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1" name="Text Box 25"/>
          <p:cNvSpPr txBox="1">
            <a:spLocks noChangeArrowheads="1"/>
          </p:cNvSpPr>
          <p:nvPr/>
        </p:nvSpPr>
        <p:spPr bwMode="gray">
          <a:xfrm>
            <a:off x="794059" y="2351471"/>
            <a:ext cx="534702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Файлы</a:t>
            </a:r>
            <a:endParaRPr lang="en-US" altLang="ja-JP" sz="1200" dirty="0">
              <a:latin typeface="+mn-lt"/>
            </a:endParaRPr>
          </a:p>
        </p:txBody>
      </p:sp>
      <p:sp>
        <p:nvSpPr>
          <p:cNvPr id="152" name="Text Box 25"/>
          <p:cNvSpPr txBox="1">
            <a:spLocks noChangeArrowheads="1"/>
          </p:cNvSpPr>
          <p:nvPr/>
        </p:nvSpPr>
        <p:spPr bwMode="gray">
          <a:xfrm>
            <a:off x="1178950" y="2772711"/>
            <a:ext cx="291696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Веб</a:t>
            </a:r>
            <a:endParaRPr lang="en-US" altLang="ja-JP" sz="1200" dirty="0">
              <a:latin typeface="+mn-lt"/>
            </a:endParaRPr>
          </a:p>
        </p:txBody>
      </p:sp>
      <p:sp>
        <p:nvSpPr>
          <p:cNvPr id="154" name="Text Box 25"/>
          <p:cNvSpPr txBox="1">
            <a:spLocks noChangeArrowheads="1"/>
          </p:cNvSpPr>
          <p:nvPr/>
        </p:nvSpPr>
        <p:spPr bwMode="gray">
          <a:xfrm>
            <a:off x="2451115" y="4927258"/>
            <a:ext cx="939786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Коммутатор</a:t>
            </a:r>
            <a:endParaRPr lang="en-US" altLang="ja-JP" sz="1200" dirty="0">
              <a:latin typeface="+mn-lt"/>
            </a:endParaRPr>
          </a:p>
        </p:txBody>
      </p:sp>
      <p:sp>
        <p:nvSpPr>
          <p:cNvPr id="155" name="Text Box 64"/>
          <p:cNvSpPr txBox="1">
            <a:spLocks noChangeArrowheads="1"/>
          </p:cNvSpPr>
          <p:nvPr/>
        </p:nvSpPr>
        <p:spPr bwMode="auto">
          <a:xfrm>
            <a:off x="4700851" y="3052963"/>
            <a:ext cx="671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200" dirty="0" smtClean="0">
                <a:latin typeface="+mn-lt"/>
                <a:ea typeface="ＭＳ Ｐゴシック" pitchFamily="50" charset="-128"/>
              </a:rPr>
              <a:t>Видео</a:t>
            </a:r>
            <a:endParaRPr lang="en-US" altLang="ja-JP" sz="12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56" name="Text Box 25"/>
          <p:cNvSpPr txBox="1">
            <a:spLocks noChangeArrowheads="1"/>
          </p:cNvSpPr>
          <p:nvPr/>
        </p:nvSpPr>
        <p:spPr bwMode="gray">
          <a:xfrm>
            <a:off x="5149381" y="2736811"/>
            <a:ext cx="534702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Файлы</a:t>
            </a:r>
            <a:endParaRPr lang="en-US" altLang="ja-JP" sz="1200" dirty="0">
              <a:latin typeface="+mn-lt"/>
            </a:endParaRPr>
          </a:p>
        </p:txBody>
      </p:sp>
      <p:sp>
        <p:nvSpPr>
          <p:cNvPr id="157" name="Text Box 25"/>
          <p:cNvSpPr txBox="1">
            <a:spLocks noChangeArrowheads="1"/>
          </p:cNvSpPr>
          <p:nvPr/>
        </p:nvSpPr>
        <p:spPr bwMode="gray">
          <a:xfrm>
            <a:off x="6400575" y="4745039"/>
            <a:ext cx="291696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Веб</a:t>
            </a:r>
            <a:endParaRPr lang="en-US" altLang="ja-JP" sz="1200" dirty="0">
              <a:latin typeface="+mn-lt"/>
            </a:endParaRPr>
          </a:p>
        </p:txBody>
      </p:sp>
      <p:sp>
        <p:nvSpPr>
          <p:cNvPr id="158" name="Text Box 25"/>
          <p:cNvSpPr txBox="1">
            <a:spLocks noChangeArrowheads="1"/>
          </p:cNvSpPr>
          <p:nvPr/>
        </p:nvSpPr>
        <p:spPr bwMode="gray">
          <a:xfrm>
            <a:off x="2431096" y="4279299"/>
            <a:ext cx="1128915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Балансировка</a:t>
            </a:r>
          </a:p>
          <a:p>
            <a:r>
              <a:rPr lang="ru-RU" altLang="ja-JP" sz="1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нагрузки</a:t>
            </a:r>
            <a:endParaRPr lang="en-US" altLang="ja-JP" sz="12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9" name="Text Box 25"/>
          <p:cNvSpPr txBox="1">
            <a:spLocks noChangeArrowheads="1"/>
          </p:cNvSpPr>
          <p:nvPr/>
        </p:nvSpPr>
        <p:spPr bwMode="gray">
          <a:xfrm>
            <a:off x="6368580" y="2877001"/>
            <a:ext cx="950491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1400" b="1" dirty="0" smtClean="0">
                <a:solidFill>
                  <a:srgbClr val="0033CC"/>
                </a:solidFill>
                <a:latin typeface="+mn-lt"/>
              </a:rPr>
              <a:t>Redirect</a:t>
            </a:r>
            <a:endParaRPr lang="en-US" altLang="ja-JP" sz="1400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4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253" descr="J:\SDN作業用\名称未設定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4" y="3894140"/>
            <a:ext cx="2085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50800" y="-265113"/>
            <a:ext cx="8597900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5604" name="Text Box 1506"/>
          <p:cNvSpPr txBox="1">
            <a:spLocks noChangeArrowheads="1"/>
          </p:cNvSpPr>
          <p:nvPr/>
        </p:nvSpPr>
        <p:spPr bwMode="auto">
          <a:xfrm>
            <a:off x="63500" y="819151"/>
            <a:ext cx="90043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pitchFamily="34" charset="0"/>
              <a:buChar char="▌"/>
            </a:pPr>
            <a:r>
              <a:rPr lang="ru-RU" altLang="ja-JP" sz="1400" b="1" dirty="0" smtClean="0">
                <a:solidFill>
                  <a:srgbClr val="000000"/>
                </a:solidFill>
              </a:rPr>
              <a:t>Существующие сети имеют вертикальную структуру, разделённую между пользователями и приложениями</a:t>
            </a:r>
            <a:r>
              <a:rPr lang="en-US" altLang="ja-JP" sz="14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</a:rPr>
              <a:t>(silo model).</a:t>
            </a:r>
            <a:endParaRPr lang="ja-JP" altLang="en-US" sz="1400" b="1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pitchFamily="34" charset="0"/>
              <a:buChar char="▌"/>
            </a:pPr>
            <a:r>
              <a:rPr lang="en-US" altLang="ja-JP" sz="1400" b="1" dirty="0" err="1">
                <a:solidFill>
                  <a:srgbClr val="000000"/>
                </a:solidFill>
              </a:rPr>
              <a:t>ProgrammableFlow</a:t>
            </a:r>
            <a:r>
              <a:rPr lang="en-US" altLang="ja-JP" sz="1400" b="1" dirty="0">
                <a:solidFill>
                  <a:srgbClr val="000000"/>
                </a:solidFill>
              </a:rPr>
              <a:t> brings resource pooling and sharing, which improve resource efficiency.</a:t>
            </a:r>
          </a:p>
        </p:txBody>
      </p:sp>
      <p:grpSp>
        <p:nvGrpSpPr>
          <p:cNvPr id="25605" name="Group 2"/>
          <p:cNvGrpSpPr>
            <a:grpSpLocks/>
          </p:cNvGrpSpPr>
          <p:nvPr/>
        </p:nvGrpSpPr>
        <p:grpSpPr bwMode="auto">
          <a:xfrm>
            <a:off x="7308850" y="4567239"/>
            <a:ext cx="503238" cy="431800"/>
            <a:chOff x="1497" y="2882"/>
            <a:chExt cx="317" cy="272"/>
          </a:xfrm>
        </p:grpSpPr>
        <p:sp>
          <p:nvSpPr>
            <p:cNvPr id="27815" name="Line 3"/>
            <p:cNvSpPr>
              <a:spLocks noChangeShapeType="1"/>
            </p:cNvSpPr>
            <p:nvPr/>
          </p:nvSpPr>
          <p:spPr bwMode="auto">
            <a:xfrm>
              <a:off x="1497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6" name="Line 4"/>
            <p:cNvSpPr>
              <a:spLocks noChangeShapeType="1"/>
            </p:cNvSpPr>
            <p:nvPr/>
          </p:nvSpPr>
          <p:spPr bwMode="auto">
            <a:xfrm>
              <a:off x="1536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7" name="Line 5"/>
            <p:cNvSpPr>
              <a:spLocks noChangeShapeType="1"/>
            </p:cNvSpPr>
            <p:nvPr/>
          </p:nvSpPr>
          <p:spPr bwMode="auto">
            <a:xfrm>
              <a:off x="1576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8" name="Line 6"/>
            <p:cNvSpPr>
              <a:spLocks noChangeShapeType="1"/>
            </p:cNvSpPr>
            <p:nvPr/>
          </p:nvSpPr>
          <p:spPr bwMode="auto">
            <a:xfrm>
              <a:off x="1615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9" name="Line 7"/>
            <p:cNvSpPr>
              <a:spLocks noChangeShapeType="1"/>
            </p:cNvSpPr>
            <p:nvPr/>
          </p:nvSpPr>
          <p:spPr bwMode="auto">
            <a:xfrm>
              <a:off x="1655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20" name="Line 8"/>
            <p:cNvSpPr>
              <a:spLocks noChangeShapeType="1"/>
            </p:cNvSpPr>
            <p:nvPr/>
          </p:nvSpPr>
          <p:spPr bwMode="auto">
            <a:xfrm>
              <a:off x="1695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21" name="Line 9"/>
            <p:cNvSpPr>
              <a:spLocks noChangeShapeType="1"/>
            </p:cNvSpPr>
            <p:nvPr/>
          </p:nvSpPr>
          <p:spPr bwMode="auto">
            <a:xfrm>
              <a:off x="1734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22" name="Line 10"/>
            <p:cNvSpPr>
              <a:spLocks noChangeShapeType="1"/>
            </p:cNvSpPr>
            <p:nvPr/>
          </p:nvSpPr>
          <p:spPr bwMode="auto">
            <a:xfrm>
              <a:off x="1774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23" name="Line 11"/>
            <p:cNvSpPr>
              <a:spLocks noChangeShapeType="1"/>
            </p:cNvSpPr>
            <p:nvPr/>
          </p:nvSpPr>
          <p:spPr bwMode="auto">
            <a:xfrm>
              <a:off x="1814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06" name="Line 12"/>
          <p:cNvSpPr>
            <a:spLocks noChangeShapeType="1"/>
          </p:cNvSpPr>
          <p:nvPr/>
        </p:nvSpPr>
        <p:spPr bwMode="auto">
          <a:xfrm>
            <a:off x="5788025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07" name="Line 13"/>
          <p:cNvSpPr>
            <a:spLocks noChangeShapeType="1"/>
          </p:cNvSpPr>
          <p:nvPr/>
        </p:nvSpPr>
        <p:spPr bwMode="auto">
          <a:xfrm>
            <a:off x="5849938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08" name="Line 14"/>
          <p:cNvSpPr>
            <a:spLocks noChangeShapeType="1"/>
          </p:cNvSpPr>
          <p:nvPr/>
        </p:nvSpPr>
        <p:spPr bwMode="auto">
          <a:xfrm>
            <a:off x="5913438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09" name="Line 15"/>
          <p:cNvSpPr>
            <a:spLocks noChangeShapeType="1"/>
          </p:cNvSpPr>
          <p:nvPr/>
        </p:nvSpPr>
        <p:spPr bwMode="auto">
          <a:xfrm>
            <a:off x="5975350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0" name="Line 16"/>
          <p:cNvSpPr>
            <a:spLocks noChangeShapeType="1"/>
          </p:cNvSpPr>
          <p:nvPr/>
        </p:nvSpPr>
        <p:spPr bwMode="auto">
          <a:xfrm>
            <a:off x="6038850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1" name="Line 17"/>
          <p:cNvSpPr>
            <a:spLocks noChangeShapeType="1"/>
          </p:cNvSpPr>
          <p:nvPr/>
        </p:nvSpPr>
        <p:spPr bwMode="auto">
          <a:xfrm>
            <a:off x="6102350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>
            <a:off x="6164263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>
            <a:off x="6227763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>
            <a:off x="6291263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5" name="AutoShape 2941"/>
          <p:cNvSpPr>
            <a:spLocks noChangeArrowheads="1"/>
          </p:cNvSpPr>
          <p:nvPr/>
        </p:nvSpPr>
        <p:spPr bwMode="auto">
          <a:xfrm>
            <a:off x="5183188" y="2074865"/>
            <a:ext cx="3744912" cy="4370387"/>
          </a:xfrm>
          <a:prstGeom prst="roundRect">
            <a:avLst>
              <a:gd name="adj" fmla="val 6356"/>
            </a:avLst>
          </a:prstGeom>
          <a:noFill/>
          <a:ln w="38100" algn="ctr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5616" name="AutoShape 3010"/>
          <p:cNvSpPr>
            <a:spLocks noChangeArrowheads="1"/>
          </p:cNvSpPr>
          <p:nvPr/>
        </p:nvSpPr>
        <p:spPr bwMode="auto">
          <a:xfrm>
            <a:off x="7015167" y="4962527"/>
            <a:ext cx="1768475" cy="1301751"/>
          </a:xfrm>
          <a:prstGeom prst="roundRect">
            <a:avLst>
              <a:gd name="adj" fmla="val 5681"/>
            </a:avLst>
          </a:prstGeom>
          <a:solidFill>
            <a:srgbClr val="FFCCFF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5617" name="Line 2846"/>
          <p:cNvSpPr>
            <a:spLocks noChangeShapeType="1"/>
          </p:cNvSpPr>
          <p:nvPr/>
        </p:nvSpPr>
        <p:spPr bwMode="auto">
          <a:xfrm flipH="1">
            <a:off x="6157914" y="3741741"/>
            <a:ext cx="1304925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8" name="Line 2848"/>
          <p:cNvSpPr>
            <a:spLocks noChangeShapeType="1"/>
          </p:cNvSpPr>
          <p:nvPr/>
        </p:nvSpPr>
        <p:spPr bwMode="auto">
          <a:xfrm flipH="1" flipV="1">
            <a:off x="6157914" y="3786191"/>
            <a:ext cx="1304925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9" name="Line 2849"/>
          <p:cNvSpPr>
            <a:spLocks noChangeShapeType="1"/>
          </p:cNvSpPr>
          <p:nvPr/>
        </p:nvSpPr>
        <p:spPr bwMode="auto">
          <a:xfrm flipH="1">
            <a:off x="6419850" y="3779839"/>
            <a:ext cx="782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20" name="Line 2850"/>
          <p:cNvSpPr>
            <a:spLocks noChangeShapeType="1"/>
          </p:cNvSpPr>
          <p:nvPr/>
        </p:nvSpPr>
        <p:spPr bwMode="auto">
          <a:xfrm flipH="1">
            <a:off x="6338892" y="4454525"/>
            <a:ext cx="981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21" name="AutoShape 3010"/>
          <p:cNvSpPr>
            <a:spLocks noChangeArrowheads="1"/>
          </p:cNvSpPr>
          <p:nvPr/>
        </p:nvSpPr>
        <p:spPr bwMode="auto">
          <a:xfrm>
            <a:off x="5256213" y="4962527"/>
            <a:ext cx="1655762" cy="1301751"/>
          </a:xfrm>
          <a:prstGeom prst="roundRect">
            <a:avLst>
              <a:gd name="adj" fmla="val 5681"/>
            </a:avLst>
          </a:prstGeom>
          <a:solidFill>
            <a:srgbClr val="99FFCC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5622" name="AutoShape 3005"/>
          <p:cNvSpPr>
            <a:spLocks noChangeArrowheads="1"/>
          </p:cNvSpPr>
          <p:nvPr/>
        </p:nvSpPr>
        <p:spPr bwMode="auto">
          <a:xfrm>
            <a:off x="5399092" y="3198813"/>
            <a:ext cx="2847975" cy="1560512"/>
          </a:xfrm>
          <a:prstGeom prst="roundRect">
            <a:avLst>
              <a:gd name="adj" fmla="val 10468"/>
            </a:avLst>
          </a:prstGeom>
          <a:noFill/>
          <a:ln w="508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5623" name="Freeform 31"/>
          <p:cNvSpPr>
            <a:spLocks/>
          </p:cNvSpPr>
          <p:nvPr/>
        </p:nvSpPr>
        <p:spPr bwMode="auto">
          <a:xfrm>
            <a:off x="6257925" y="3270252"/>
            <a:ext cx="1557338" cy="415925"/>
          </a:xfrm>
          <a:custGeom>
            <a:avLst/>
            <a:gdLst>
              <a:gd name="T0" fmla="*/ 2147483647 w 1080"/>
              <a:gd name="T1" fmla="*/ 2147483647 h 279"/>
              <a:gd name="T2" fmla="*/ 2147483647 w 1080"/>
              <a:gd name="T3" fmla="*/ 2147483647 h 279"/>
              <a:gd name="T4" fmla="*/ 0 w 1080"/>
              <a:gd name="T5" fmla="*/ 2147483647 h 279"/>
              <a:gd name="T6" fmla="*/ 0 60000 65536"/>
              <a:gd name="T7" fmla="*/ 0 60000 65536"/>
              <a:gd name="T8" fmla="*/ 0 60000 65536"/>
              <a:gd name="T9" fmla="*/ 0 w 1080"/>
              <a:gd name="T10" fmla="*/ 0 h 279"/>
              <a:gd name="T11" fmla="*/ 1080 w 1080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279">
                <a:moveTo>
                  <a:pt x="1080" y="45"/>
                </a:moveTo>
                <a:cubicBezTo>
                  <a:pt x="864" y="22"/>
                  <a:pt x="648" y="0"/>
                  <a:pt x="468" y="39"/>
                </a:cubicBezTo>
                <a:cubicBezTo>
                  <a:pt x="288" y="78"/>
                  <a:pt x="144" y="178"/>
                  <a:pt x="0" y="279"/>
                </a:cubicBezTo>
              </a:path>
            </a:pathLst>
          </a:custGeom>
          <a:noFill/>
          <a:ln w="57150" cmpd="sng">
            <a:solidFill>
              <a:srgbClr val="FFBE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24" name="Freeform 32"/>
          <p:cNvSpPr>
            <a:spLocks/>
          </p:cNvSpPr>
          <p:nvPr/>
        </p:nvSpPr>
        <p:spPr bwMode="auto">
          <a:xfrm rot="-1462588">
            <a:off x="6208717" y="3660775"/>
            <a:ext cx="1716087" cy="381000"/>
          </a:xfrm>
          <a:custGeom>
            <a:avLst/>
            <a:gdLst>
              <a:gd name="T0" fmla="*/ 2147483647 w 1080"/>
              <a:gd name="T1" fmla="*/ 2147483647 h 279"/>
              <a:gd name="T2" fmla="*/ 2147483647 w 1080"/>
              <a:gd name="T3" fmla="*/ 2147483647 h 279"/>
              <a:gd name="T4" fmla="*/ 0 w 1080"/>
              <a:gd name="T5" fmla="*/ 2147483647 h 279"/>
              <a:gd name="T6" fmla="*/ 0 60000 65536"/>
              <a:gd name="T7" fmla="*/ 0 60000 65536"/>
              <a:gd name="T8" fmla="*/ 0 60000 65536"/>
              <a:gd name="T9" fmla="*/ 0 w 1080"/>
              <a:gd name="T10" fmla="*/ 0 h 279"/>
              <a:gd name="T11" fmla="*/ 1080 w 1080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279">
                <a:moveTo>
                  <a:pt x="1080" y="45"/>
                </a:moveTo>
                <a:cubicBezTo>
                  <a:pt x="864" y="22"/>
                  <a:pt x="648" y="0"/>
                  <a:pt x="468" y="39"/>
                </a:cubicBezTo>
                <a:cubicBezTo>
                  <a:pt x="288" y="78"/>
                  <a:pt x="144" y="178"/>
                  <a:pt x="0" y="279"/>
                </a:cubicBezTo>
              </a:path>
            </a:pathLst>
          </a:custGeom>
          <a:noFill/>
          <a:ln w="57150" cmpd="sng">
            <a:solidFill>
              <a:srgbClr val="FFBE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25" name="Freeform 33"/>
          <p:cNvSpPr>
            <a:spLocks/>
          </p:cNvSpPr>
          <p:nvPr/>
        </p:nvSpPr>
        <p:spPr bwMode="auto">
          <a:xfrm rot="395238">
            <a:off x="7688267" y="3282951"/>
            <a:ext cx="338137" cy="1128713"/>
          </a:xfrm>
          <a:custGeom>
            <a:avLst/>
            <a:gdLst>
              <a:gd name="T0" fmla="*/ 2147483647 w 1080"/>
              <a:gd name="T1" fmla="*/ 2147483647 h 279"/>
              <a:gd name="T2" fmla="*/ 2147483647 w 1080"/>
              <a:gd name="T3" fmla="*/ 2147483647 h 279"/>
              <a:gd name="T4" fmla="*/ 0 w 1080"/>
              <a:gd name="T5" fmla="*/ 2147483647 h 279"/>
              <a:gd name="T6" fmla="*/ 0 60000 65536"/>
              <a:gd name="T7" fmla="*/ 0 60000 65536"/>
              <a:gd name="T8" fmla="*/ 0 60000 65536"/>
              <a:gd name="T9" fmla="*/ 0 w 1080"/>
              <a:gd name="T10" fmla="*/ 0 h 279"/>
              <a:gd name="T11" fmla="*/ 1080 w 1080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279">
                <a:moveTo>
                  <a:pt x="1080" y="45"/>
                </a:moveTo>
                <a:cubicBezTo>
                  <a:pt x="864" y="22"/>
                  <a:pt x="648" y="0"/>
                  <a:pt x="468" y="39"/>
                </a:cubicBezTo>
                <a:cubicBezTo>
                  <a:pt x="288" y="78"/>
                  <a:pt x="144" y="178"/>
                  <a:pt x="0" y="279"/>
                </a:cubicBezTo>
              </a:path>
            </a:pathLst>
          </a:custGeom>
          <a:noFill/>
          <a:ln w="57150" cmpd="sng">
            <a:solidFill>
              <a:srgbClr val="FFBE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25626" name="Picture 2447" descr="r120a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2773363"/>
            <a:ext cx="115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77" name="Text Box 2539"/>
          <p:cNvSpPr txBox="1">
            <a:spLocks noChangeArrowheads="1"/>
          </p:cNvSpPr>
          <p:nvPr/>
        </p:nvSpPr>
        <p:spPr bwMode="auto">
          <a:xfrm>
            <a:off x="7775579" y="2420937"/>
            <a:ext cx="13890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b="1" dirty="0" smtClean="0">
                <a:solidFill>
                  <a:srgbClr val="D0280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SDN </a:t>
            </a:r>
            <a:r>
              <a:rPr lang="en-US" altLang="ja-JP" sz="1000" b="1" dirty="0" err="1" smtClean="0">
                <a:solidFill>
                  <a:srgbClr val="D0280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controler</a:t>
            </a:r>
            <a:endParaRPr lang="ja-JP" altLang="en-US" sz="1000" b="1" dirty="0">
              <a:solidFill>
                <a:srgbClr val="D02800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28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081588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7" y="5081588"/>
            <a:ext cx="2873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81588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31" name="Group 41"/>
          <p:cNvGrpSpPr>
            <a:grpSpLocks/>
          </p:cNvGrpSpPr>
          <p:nvPr/>
        </p:nvGrpSpPr>
        <p:grpSpPr bwMode="auto">
          <a:xfrm>
            <a:off x="6113467" y="2557463"/>
            <a:ext cx="1330325" cy="1968500"/>
            <a:chOff x="992" y="1814"/>
            <a:chExt cx="838" cy="1323"/>
          </a:xfrm>
        </p:grpSpPr>
        <p:sp>
          <p:nvSpPr>
            <p:cNvPr id="27813" name="Line 2845"/>
            <p:cNvSpPr>
              <a:spLocks noChangeShapeType="1"/>
            </p:cNvSpPr>
            <p:nvPr/>
          </p:nvSpPr>
          <p:spPr bwMode="auto">
            <a:xfrm flipH="1">
              <a:off x="992" y="1814"/>
              <a:ext cx="1" cy="13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4" name="Line 2844"/>
            <p:cNvSpPr>
              <a:spLocks noChangeShapeType="1"/>
            </p:cNvSpPr>
            <p:nvPr/>
          </p:nvSpPr>
          <p:spPr bwMode="auto">
            <a:xfrm>
              <a:off x="1826" y="1814"/>
              <a:ext cx="4" cy="13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5632" name="Picture 2445" descr="S3630-48T2XW_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714752"/>
            <a:ext cx="9890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2842" descr="S3630-48T2XW_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7" y="4387852"/>
            <a:ext cx="98583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Picture 2446" descr="S3630-48T2XW_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675064"/>
            <a:ext cx="9890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Picture 2843" descr="S3630-48T2XW_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387852"/>
            <a:ext cx="9890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6" name="Freeform 48"/>
          <p:cNvSpPr>
            <a:spLocks/>
          </p:cNvSpPr>
          <p:nvPr/>
        </p:nvSpPr>
        <p:spPr bwMode="auto">
          <a:xfrm rot="-1510331">
            <a:off x="7535863" y="3463927"/>
            <a:ext cx="373062" cy="198439"/>
          </a:xfrm>
          <a:custGeom>
            <a:avLst/>
            <a:gdLst>
              <a:gd name="T0" fmla="*/ 2147483647 w 1080"/>
              <a:gd name="T1" fmla="*/ 2147483647 h 279"/>
              <a:gd name="T2" fmla="*/ 2147483647 w 1080"/>
              <a:gd name="T3" fmla="*/ 2147483647 h 279"/>
              <a:gd name="T4" fmla="*/ 0 w 1080"/>
              <a:gd name="T5" fmla="*/ 2147483647 h 279"/>
              <a:gd name="T6" fmla="*/ 0 60000 65536"/>
              <a:gd name="T7" fmla="*/ 0 60000 65536"/>
              <a:gd name="T8" fmla="*/ 0 60000 65536"/>
              <a:gd name="T9" fmla="*/ 0 w 1080"/>
              <a:gd name="T10" fmla="*/ 0 h 279"/>
              <a:gd name="T11" fmla="*/ 1080 w 1080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279">
                <a:moveTo>
                  <a:pt x="1080" y="45"/>
                </a:moveTo>
                <a:cubicBezTo>
                  <a:pt x="864" y="22"/>
                  <a:pt x="648" y="0"/>
                  <a:pt x="468" y="39"/>
                </a:cubicBezTo>
                <a:cubicBezTo>
                  <a:pt x="288" y="78"/>
                  <a:pt x="144" y="178"/>
                  <a:pt x="0" y="279"/>
                </a:cubicBezTo>
              </a:path>
            </a:pathLst>
          </a:custGeom>
          <a:noFill/>
          <a:ln w="57150" cmpd="sng">
            <a:solidFill>
              <a:srgbClr val="FFBE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7" name="Text Box 2932"/>
          <p:cNvSpPr txBox="1">
            <a:spLocks noChangeArrowheads="1"/>
          </p:cNvSpPr>
          <p:nvPr/>
        </p:nvSpPr>
        <p:spPr bwMode="auto">
          <a:xfrm>
            <a:off x="7147242" y="5925347"/>
            <a:ext cx="14820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800" b="1" dirty="0" smtClean="0">
                <a:solidFill>
                  <a:srgbClr val="0000CC"/>
                </a:solidFill>
              </a:rPr>
              <a:t>Виртуализация серверов</a:t>
            </a:r>
            <a:endParaRPr lang="ja-JP" altLang="en-US" sz="800" b="1" dirty="0">
              <a:solidFill>
                <a:srgbClr val="0000CC"/>
              </a:solidFill>
              <a:ea typeface="ＭＳ Ｐゴシック" pitchFamily="50" charset="-128"/>
            </a:endParaRPr>
          </a:p>
        </p:txBody>
      </p:sp>
      <p:grpSp>
        <p:nvGrpSpPr>
          <p:cNvPr id="25638" name="Group 164"/>
          <p:cNvGrpSpPr>
            <a:grpSpLocks/>
          </p:cNvGrpSpPr>
          <p:nvPr/>
        </p:nvGrpSpPr>
        <p:grpSpPr bwMode="auto">
          <a:xfrm>
            <a:off x="5870579" y="2882900"/>
            <a:ext cx="481013" cy="212725"/>
            <a:chOff x="1272" y="2681"/>
            <a:chExt cx="254" cy="87"/>
          </a:xfrm>
        </p:grpSpPr>
        <p:sp>
          <p:nvSpPr>
            <p:cNvPr id="27791" name="Oval 165"/>
            <p:cNvSpPr>
              <a:spLocks noChangeArrowheads="1"/>
            </p:cNvSpPr>
            <p:nvPr/>
          </p:nvSpPr>
          <p:spPr bwMode="auto">
            <a:xfrm>
              <a:off x="1273" y="2718"/>
              <a:ext cx="251" cy="50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92" name="Rectangle 166"/>
            <p:cNvSpPr>
              <a:spLocks noChangeArrowheads="1"/>
            </p:cNvSpPr>
            <p:nvPr/>
          </p:nvSpPr>
          <p:spPr bwMode="auto">
            <a:xfrm>
              <a:off x="1272" y="2707"/>
              <a:ext cx="253" cy="37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93" name="Rectangle 167"/>
            <p:cNvSpPr>
              <a:spLocks noChangeArrowheads="1"/>
            </p:cNvSpPr>
            <p:nvPr/>
          </p:nvSpPr>
          <p:spPr bwMode="auto">
            <a:xfrm>
              <a:off x="1272" y="2707"/>
              <a:ext cx="253" cy="37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94" name="Oval 168"/>
            <p:cNvSpPr>
              <a:spLocks noChangeArrowheads="1"/>
            </p:cNvSpPr>
            <p:nvPr/>
          </p:nvSpPr>
          <p:spPr bwMode="auto">
            <a:xfrm>
              <a:off x="1273" y="2681"/>
              <a:ext cx="251" cy="50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95" name="Freeform 169"/>
            <p:cNvSpPr>
              <a:spLocks/>
            </p:cNvSpPr>
            <p:nvPr/>
          </p:nvSpPr>
          <p:spPr bwMode="auto">
            <a:xfrm>
              <a:off x="1402" y="2687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96" name="Freeform 170"/>
            <p:cNvSpPr>
              <a:spLocks/>
            </p:cNvSpPr>
            <p:nvPr/>
          </p:nvSpPr>
          <p:spPr bwMode="auto">
            <a:xfrm>
              <a:off x="1402" y="2687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97" name="Freeform 171"/>
            <p:cNvSpPr>
              <a:spLocks/>
            </p:cNvSpPr>
            <p:nvPr/>
          </p:nvSpPr>
          <p:spPr bwMode="auto">
            <a:xfrm>
              <a:off x="1311" y="2707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0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0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98" name="Freeform 172"/>
            <p:cNvSpPr>
              <a:spLocks/>
            </p:cNvSpPr>
            <p:nvPr/>
          </p:nvSpPr>
          <p:spPr bwMode="auto">
            <a:xfrm>
              <a:off x="1311" y="2707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0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0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99" name="Freeform 173"/>
            <p:cNvSpPr>
              <a:spLocks/>
            </p:cNvSpPr>
            <p:nvPr/>
          </p:nvSpPr>
          <p:spPr bwMode="auto">
            <a:xfrm>
              <a:off x="1315" y="2686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3 w 84"/>
                <a:gd name="T5" fmla="*/ 11 h 17"/>
                <a:gd name="T6" fmla="*/ 84 w 84"/>
                <a:gd name="T7" fmla="*/ 8 h 17"/>
                <a:gd name="T8" fmla="*/ 73 w 84"/>
                <a:gd name="T9" fmla="*/ 17 h 17"/>
                <a:gd name="T10" fmla="*/ 20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0" name="Freeform 174"/>
            <p:cNvSpPr>
              <a:spLocks/>
            </p:cNvSpPr>
            <p:nvPr/>
          </p:nvSpPr>
          <p:spPr bwMode="auto">
            <a:xfrm>
              <a:off x="1315" y="2686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3 w 84"/>
                <a:gd name="T5" fmla="*/ 11 h 17"/>
                <a:gd name="T6" fmla="*/ 84 w 84"/>
                <a:gd name="T7" fmla="*/ 8 h 17"/>
                <a:gd name="T8" fmla="*/ 73 w 84"/>
                <a:gd name="T9" fmla="*/ 17 h 17"/>
                <a:gd name="T10" fmla="*/ 20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1" name="Freeform 175"/>
            <p:cNvSpPr>
              <a:spLocks/>
            </p:cNvSpPr>
            <p:nvPr/>
          </p:nvSpPr>
          <p:spPr bwMode="auto">
            <a:xfrm>
              <a:off x="1399" y="2709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0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2" name="Freeform 176"/>
            <p:cNvSpPr>
              <a:spLocks/>
            </p:cNvSpPr>
            <p:nvPr/>
          </p:nvSpPr>
          <p:spPr bwMode="auto">
            <a:xfrm>
              <a:off x="1399" y="2709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0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3" name="Freeform 177"/>
            <p:cNvSpPr>
              <a:spLocks/>
            </p:cNvSpPr>
            <p:nvPr/>
          </p:nvSpPr>
          <p:spPr bwMode="auto">
            <a:xfrm>
              <a:off x="1403" y="2688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4" name="Freeform 178"/>
            <p:cNvSpPr>
              <a:spLocks/>
            </p:cNvSpPr>
            <p:nvPr/>
          </p:nvSpPr>
          <p:spPr bwMode="auto">
            <a:xfrm>
              <a:off x="1403" y="2688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5" name="Freeform 179"/>
            <p:cNvSpPr>
              <a:spLocks/>
            </p:cNvSpPr>
            <p:nvPr/>
          </p:nvSpPr>
          <p:spPr bwMode="auto">
            <a:xfrm>
              <a:off x="1312" y="2708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6" name="Freeform 180"/>
            <p:cNvSpPr>
              <a:spLocks/>
            </p:cNvSpPr>
            <p:nvPr/>
          </p:nvSpPr>
          <p:spPr bwMode="auto">
            <a:xfrm>
              <a:off x="1312" y="2708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7" name="Freeform 181"/>
            <p:cNvSpPr>
              <a:spLocks/>
            </p:cNvSpPr>
            <p:nvPr/>
          </p:nvSpPr>
          <p:spPr bwMode="auto">
            <a:xfrm>
              <a:off x="1317" y="2687"/>
              <a:ext cx="83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8" name="Freeform 182"/>
            <p:cNvSpPr>
              <a:spLocks/>
            </p:cNvSpPr>
            <p:nvPr/>
          </p:nvSpPr>
          <p:spPr bwMode="auto">
            <a:xfrm>
              <a:off x="1317" y="2687"/>
              <a:ext cx="83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9" name="Freeform 183"/>
            <p:cNvSpPr>
              <a:spLocks/>
            </p:cNvSpPr>
            <p:nvPr/>
          </p:nvSpPr>
          <p:spPr bwMode="auto">
            <a:xfrm>
              <a:off x="1400" y="2710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0" name="Freeform 184"/>
            <p:cNvSpPr>
              <a:spLocks/>
            </p:cNvSpPr>
            <p:nvPr/>
          </p:nvSpPr>
          <p:spPr bwMode="auto">
            <a:xfrm>
              <a:off x="1400" y="2710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1" name="Line 185"/>
            <p:cNvSpPr>
              <a:spLocks noChangeShapeType="1"/>
            </p:cNvSpPr>
            <p:nvPr/>
          </p:nvSpPr>
          <p:spPr bwMode="auto">
            <a:xfrm>
              <a:off x="1272" y="2706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2" name="Line 186"/>
            <p:cNvSpPr>
              <a:spLocks noChangeShapeType="1"/>
            </p:cNvSpPr>
            <p:nvPr/>
          </p:nvSpPr>
          <p:spPr bwMode="auto">
            <a:xfrm>
              <a:off x="1525" y="2706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39" name="Group 164"/>
          <p:cNvGrpSpPr>
            <a:grpSpLocks/>
          </p:cNvGrpSpPr>
          <p:nvPr/>
        </p:nvGrpSpPr>
        <p:grpSpPr bwMode="auto">
          <a:xfrm>
            <a:off x="7189788" y="2882900"/>
            <a:ext cx="481012" cy="212725"/>
            <a:chOff x="1272" y="2681"/>
            <a:chExt cx="254" cy="87"/>
          </a:xfrm>
        </p:grpSpPr>
        <p:sp>
          <p:nvSpPr>
            <p:cNvPr id="27769" name="Oval 165"/>
            <p:cNvSpPr>
              <a:spLocks noChangeArrowheads="1"/>
            </p:cNvSpPr>
            <p:nvPr/>
          </p:nvSpPr>
          <p:spPr bwMode="auto">
            <a:xfrm>
              <a:off x="1273" y="2718"/>
              <a:ext cx="251" cy="50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70" name="Rectangle 166"/>
            <p:cNvSpPr>
              <a:spLocks noChangeArrowheads="1"/>
            </p:cNvSpPr>
            <p:nvPr/>
          </p:nvSpPr>
          <p:spPr bwMode="auto">
            <a:xfrm>
              <a:off x="1272" y="2707"/>
              <a:ext cx="253" cy="37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71" name="Rectangle 167"/>
            <p:cNvSpPr>
              <a:spLocks noChangeArrowheads="1"/>
            </p:cNvSpPr>
            <p:nvPr/>
          </p:nvSpPr>
          <p:spPr bwMode="auto">
            <a:xfrm>
              <a:off x="1272" y="2707"/>
              <a:ext cx="253" cy="37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72" name="Oval 168"/>
            <p:cNvSpPr>
              <a:spLocks noChangeArrowheads="1"/>
            </p:cNvSpPr>
            <p:nvPr/>
          </p:nvSpPr>
          <p:spPr bwMode="auto">
            <a:xfrm>
              <a:off x="1273" y="2681"/>
              <a:ext cx="251" cy="50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73" name="Freeform 169"/>
            <p:cNvSpPr>
              <a:spLocks/>
            </p:cNvSpPr>
            <p:nvPr/>
          </p:nvSpPr>
          <p:spPr bwMode="auto">
            <a:xfrm>
              <a:off x="1402" y="2687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4" name="Freeform 170"/>
            <p:cNvSpPr>
              <a:spLocks/>
            </p:cNvSpPr>
            <p:nvPr/>
          </p:nvSpPr>
          <p:spPr bwMode="auto">
            <a:xfrm>
              <a:off x="1402" y="2687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5" name="Freeform 171"/>
            <p:cNvSpPr>
              <a:spLocks/>
            </p:cNvSpPr>
            <p:nvPr/>
          </p:nvSpPr>
          <p:spPr bwMode="auto">
            <a:xfrm>
              <a:off x="1311" y="2707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0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0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6" name="Freeform 172"/>
            <p:cNvSpPr>
              <a:spLocks/>
            </p:cNvSpPr>
            <p:nvPr/>
          </p:nvSpPr>
          <p:spPr bwMode="auto">
            <a:xfrm>
              <a:off x="1311" y="2707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0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0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7" name="Freeform 173"/>
            <p:cNvSpPr>
              <a:spLocks/>
            </p:cNvSpPr>
            <p:nvPr/>
          </p:nvSpPr>
          <p:spPr bwMode="auto">
            <a:xfrm>
              <a:off x="1315" y="2686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3 w 84"/>
                <a:gd name="T5" fmla="*/ 11 h 17"/>
                <a:gd name="T6" fmla="*/ 84 w 84"/>
                <a:gd name="T7" fmla="*/ 8 h 17"/>
                <a:gd name="T8" fmla="*/ 73 w 84"/>
                <a:gd name="T9" fmla="*/ 17 h 17"/>
                <a:gd name="T10" fmla="*/ 20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8" name="Freeform 174"/>
            <p:cNvSpPr>
              <a:spLocks/>
            </p:cNvSpPr>
            <p:nvPr/>
          </p:nvSpPr>
          <p:spPr bwMode="auto">
            <a:xfrm>
              <a:off x="1315" y="2686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3 w 84"/>
                <a:gd name="T5" fmla="*/ 11 h 17"/>
                <a:gd name="T6" fmla="*/ 84 w 84"/>
                <a:gd name="T7" fmla="*/ 8 h 17"/>
                <a:gd name="T8" fmla="*/ 73 w 84"/>
                <a:gd name="T9" fmla="*/ 17 h 17"/>
                <a:gd name="T10" fmla="*/ 20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9" name="Freeform 175"/>
            <p:cNvSpPr>
              <a:spLocks/>
            </p:cNvSpPr>
            <p:nvPr/>
          </p:nvSpPr>
          <p:spPr bwMode="auto">
            <a:xfrm>
              <a:off x="1399" y="2709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0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0" name="Freeform 176"/>
            <p:cNvSpPr>
              <a:spLocks/>
            </p:cNvSpPr>
            <p:nvPr/>
          </p:nvSpPr>
          <p:spPr bwMode="auto">
            <a:xfrm>
              <a:off x="1399" y="2709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0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1" name="Freeform 177"/>
            <p:cNvSpPr>
              <a:spLocks/>
            </p:cNvSpPr>
            <p:nvPr/>
          </p:nvSpPr>
          <p:spPr bwMode="auto">
            <a:xfrm>
              <a:off x="1403" y="2688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2" name="Freeform 178"/>
            <p:cNvSpPr>
              <a:spLocks/>
            </p:cNvSpPr>
            <p:nvPr/>
          </p:nvSpPr>
          <p:spPr bwMode="auto">
            <a:xfrm>
              <a:off x="1403" y="2688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3" name="Freeform 179"/>
            <p:cNvSpPr>
              <a:spLocks/>
            </p:cNvSpPr>
            <p:nvPr/>
          </p:nvSpPr>
          <p:spPr bwMode="auto">
            <a:xfrm>
              <a:off x="1312" y="2708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4" name="Freeform 180"/>
            <p:cNvSpPr>
              <a:spLocks/>
            </p:cNvSpPr>
            <p:nvPr/>
          </p:nvSpPr>
          <p:spPr bwMode="auto">
            <a:xfrm>
              <a:off x="1312" y="2708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5" name="Freeform 181"/>
            <p:cNvSpPr>
              <a:spLocks/>
            </p:cNvSpPr>
            <p:nvPr/>
          </p:nvSpPr>
          <p:spPr bwMode="auto">
            <a:xfrm>
              <a:off x="1317" y="2687"/>
              <a:ext cx="83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6" name="Freeform 182"/>
            <p:cNvSpPr>
              <a:spLocks/>
            </p:cNvSpPr>
            <p:nvPr/>
          </p:nvSpPr>
          <p:spPr bwMode="auto">
            <a:xfrm>
              <a:off x="1317" y="2687"/>
              <a:ext cx="83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7" name="Freeform 183"/>
            <p:cNvSpPr>
              <a:spLocks/>
            </p:cNvSpPr>
            <p:nvPr/>
          </p:nvSpPr>
          <p:spPr bwMode="auto">
            <a:xfrm>
              <a:off x="1400" y="2710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8" name="Freeform 184"/>
            <p:cNvSpPr>
              <a:spLocks/>
            </p:cNvSpPr>
            <p:nvPr/>
          </p:nvSpPr>
          <p:spPr bwMode="auto">
            <a:xfrm>
              <a:off x="1400" y="2710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9" name="Line 185"/>
            <p:cNvSpPr>
              <a:spLocks noChangeShapeType="1"/>
            </p:cNvSpPr>
            <p:nvPr/>
          </p:nvSpPr>
          <p:spPr bwMode="auto">
            <a:xfrm>
              <a:off x="1272" y="2706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90" name="Line 186"/>
            <p:cNvSpPr>
              <a:spLocks noChangeShapeType="1"/>
            </p:cNvSpPr>
            <p:nvPr/>
          </p:nvSpPr>
          <p:spPr bwMode="auto">
            <a:xfrm>
              <a:off x="1525" y="2706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40" name="Oval 100"/>
          <p:cNvSpPr>
            <a:spLocks noChangeArrowheads="1"/>
          </p:cNvSpPr>
          <p:nvPr/>
        </p:nvSpPr>
        <p:spPr bwMode="auto">
          <a:xfrm>
            <a:off x="7112000" y="5527677"/>
            <a:ext cx="268288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41" name="Oval 101"/>
          <p:cNvSpPr>
            <a:spLocks noChangeArrowheads="1"/>
          </p:cNvSpPr>
          <p:nvPr/>
        </p:nvSpPr>
        <p:spPr bwMode="auto">
          <a:xfrm>
            <a:off x="7366000" y="5527677"/>
            <a:ext cx="266700" cy="269875"/>
          </a:xfrm>
          <a:prstGeom prst="ellipse">
            <a:avLst/>
          </a:prstGeom>
          <a:solidFill>
            <a:srgbClr val="66CCFF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42" name="Oval 102"/>
          <p:cNvSpPr>
            <a:spLocks noChangeArrowheads="1"/>
          </p:cNvSpPr>
          <p:nvPr/>
        </p:nvSpPr>
        <p:spPr bwMode="auto">
          <a:xfrm>
            <a:off x="7618417" y="5527677"/>
            <a:ext cx="268287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43" name="Oval 103"/>
          <p:cNvSpPr>
            <a:spLocks noChangeArrowheads="1"/>
          </p:cNvSpPr>
          <p:nvPr/>
        </p:nvSpPr>
        <p:spPr bwMode="auto">
          <a:xfrm>
            <a:off x="7872413" y="5527677"/>
            <a:ext cx="266700" cy="26987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grpSp>
        <p:nvGrpSpPr>
          <p:cNvPr id="25644" name="Group 302"/>
          <p:cNvGrpSpPr>
            <a:grpSpLocks/>
          </p:cNvGrpSpPr>
          <p:nvPr/>
        </p:nvGrpSpPr>
        <p:grpSpPr bwMode="auto">
          <a:xfrm>
            <a:off x="5942015" y="2370136"/>
            <a:ext cx="1692275" cy="403225"/>
            <a:chOff x="2897" y="1725"/>
            <a:chExt cx="1066" cy="254"/>
          </a:xfrm>
        </p:grpSpPr>
        <p:grpSp>
          <p:nvGrpSpPr>
            <p:cNvPr id="27763" name="Group 97"/>
            <p:cNvGrpSpPr>
              <a:grpSpLocks noChangeAspect="1"/>
            </p:cNvGrpSpPr>
            <p:nvPr/>
          </p:nvGrpSpPr>
          <p:grpSpPr bwMode="auto">
            <a:xfrm>
              <a:off x="2897" y="1725"/>
              <a:ext cx="1066" cy="254"/>
              <a:chOff x="287" y="1192"/>
              <a:chExt cx="601" cy="366"/>
            </a:xfrm>
          </p:grpSpPr>
          <p:grpSp>
            <p:nvGrpSpPr>
              <p:cNvPr id="27765" name="Group 98"/>
              <p:cNvGrpSpPr>
                <a:grpSpLocks noChangeAspect="1"/>
              </p:cNvGrpSpPr>
              <p:nvPr/>
            </p:nvGrpSpPr>
            <p:grpSpPr bwMode="auto">
              <a:xfrm>
                <a:off x="287" y="1192"/>
                <a:ext cx="601" cy="366"/>
                <a:chOff x="287" y="1192"/>
                <a:chExt cx="601" cy="366"/>
              </a:xfrm>
            </p:grpSpPr>
            <p:sp>
              <p:nvSpPr>
                <p:cNvPr id="27767" name="Freeform 99"/>
                <p:cNvSpPr>
                  <a:spLocks noChangeAspect="1"/>
                </p:cNvSpPr>
                <p:nvPr/>
              </p:nvSpPr>
              <p:spPr bwMode="auto">
                <a:xfrm>
                  <a:off x="287" y="1192"/>
                  <a:ext cx="601" cy="366"/>
                </a:xfrm>
                <a:custGeom>
                  <a:avLst/>
                  <a:gdLst>
                    <a:gd name="T0" fmla="*/ 0 w 3969"/>
                    <a:gd name="T1" fmla="*/ 0 h 2420"/>
                    <a:gd name="T2" fmla="*/ 0 w 3969"/>
                    <a:gd name="T3" fmla="*/ 0 h 2420"/>
                    <a:gd name="T4" fmla="*/ 0 w 3969"/>
                    <a:gd name="T5" fmla="*/ 0 h 2420"/>
                    <a:gd name="T6" fmla="*/ 0 w 3969"/>
                    <a:gd name="T7" fmla="*/ 0 h 2420"/>
                    <a:gd name="T8" fmla="*/ 0 w 3969"/>
                    <a:gd name="T9" fmla="*/ 0 h 2420"/>
                    <a:gd name="T10" fmla="*/ 0 w 3969"/>
                    <a:gd name="T11" fmla="*/ 0 h 2420"/>
                    <a:gd name="T12" fmla="*/ 0 w 3969"/>
                    <a:gd name="T13" fmla="*/ 0 h 2420"/>
                    <a:gd name="T14" fmla="*/ 0 w 3969"/>
                    <a:gd name="T15" fmla="*/ 0 h 2420"/>
                    <a:gd name="T16" fmla="*/ 0 w 3969"/>
                    <a:gd name="T17" fmla="*/ 0 h 2420"/>
                    <a:gd name="T18" fmla="*/ 0 w 3969"/>
                    <a:gd name="T19" fmla="*/ 0 h 2420"/>
                    <a:gd name="T20" fmla="*/ 0 w 3969"/>
                    <a:gd name="T21" fmla="*/ 0 h 2420"/>
                    <a:gd name="T22" fmla="*/ 0 w 3969"/>
                    <a:gd name="T23" fmla="*/ 0 h 2420"/>
                    <a:gd name="T24" fmla="*/ 0 w 3969"/>
                    <a:gd name="T25" fmla="*/ 0 h 2420"/>
                    <a:gd name="T26" fmla="*/ 0 w 3969"/>
                    <a:gd name="T27" fmla="*/ 0 h 2420"/>
                    <a:gd name="T28" fmla="*/ 0 w 3969"/>
                    <a:gd name="T29" fmla="*/ 0 h 2420"/>
                    <a:gd name="T30" fmla="*/ 0 w 3969"/>
                    <a:gd name="T31" fmla="*/ 0 h 2420"/>
                    <a:gd name="T32" fmla="*/ 0 w 3969"/>
                    <a:gd name="T33" fmla="*/ 0 h 2420"/>
                    <a:gd name="T34" fmla="*/ 0 w 3969"/>
                    <a:gd name="T35" fmla="*/ 0 h 2420"/>
                    <a:gd name="T36" fmla="*/ 0 w 3969"/>
                    <a:gd name="T37" fmla="*/ 0 h 2420"/>
                    <a:gd name="T38" fmla="*/ 0 w 3969"/>
                    <a:gd name="T39" fmla="*/ 0 h 2420"/>
                    <a:gd name="T40" fmla="*/ 0 w 3969"/>
                    <a:gd name="T41" fmla="*/ 0 h 2420"/>
                    <a:gd name="T42" fmla="*/ 0 w 3969"/>
                    <a:gd name="T43" fmla="*/ 0 h 2420"/>
                    <a:gd name="T44" fmla="*/ 0 w 3969"/>
                    <a:gd name="T45" fmla="*/ 0 h 2420"/>
                    <a:gd name="T46" fmla="*/ 0 w 3969"/>
                    <a:gd name="T47" fmla="*/ 0 h 2420"/>
                    <a:gd name="T48" fmla="*/ 0 w 3969"/>
                    <a:gd name="T49" fmla="*/ 0 h 2420"/>
                    <a:gd name="T50" fmla="*/ 0 w 3969"/>
                    <a:gd name="T51" fmla="*/ 0 h 2420"/>
                    <a:gd name="T52" fmla="*/ 0 w 3969"/>
                    <a:gd name="T53" fmla="*/ 0 h 2420"/>
                    <a:gd name="T54" fmla="*/ 0 w 3969"/>
                    <a:gd name="T55" fmla="*/ 0 h 2420"/>
                    <a:gd name="T56" fmla="*/ 0 w 3969"/>
                    <a:gd name="T57" fmla="*/ 0 h 2420"/>
                    <a:gd name="T58" fmla="*/ 0 w 3969"/>
                    <a:gd name="T59" fmla="*/ 0 h 2420"/>
                    <a:gd name="T60" fmla="*/ 0 w 3969"/>
                    <a:gd name="T61" fmla="*/ 0 h 2420"/>
                    <a:gd name="T62" fmla="*/ 0 w 3969"/>
                    <a:gd name="T63" fmla="*/ 0 h 2420"/>
                    <a:gd name="T64" fmla="*/ 0 w 3969"/>
                    <a:gd name="T65" fmla="*/ 0 h 2420"/>
                    <a:gd name="T66" fmla="*/ 0 w 3969"/>
                    <a:gd name="T67" fmla="*/ 0 h 2420"/>
                    <a:gd name="T68" fmla="*/ 0 w 3969"/>
                    <a:gd name="T69" fmla="*/ 0 h 242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969"/>
                    <a:gd name="T106" fmla="*/ 0 h 2420"/>
                    <a:gd name="T107" fmla="*/ 3969 w 3969"/>
                    <a:gd name="T108" fmla="*/ 2420 h 242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969" h="2420">
                      <a:moveTo>
                        <a:pt x="3969" y="1038"/>
                      </a:moveTo>
                      <a:cubicBezTo>
                        <a:pt x="3969" y="975"/>
                        <a:pt x="3955" y="909"/>
                        <a:pt x="3939" y="852"/>
                      </a:cubicBezTo>
                      <a:cubicBezTo>
                        <a:pt x="3923" y="795"/>
                        <a:pt x="3903" y="743"/>
                        <a:pt x="3873" y="694"/>
                      </a:cubicBezTo>
                      <a:cubicBezTo>
                        <a:pt x="3843" y="645"/>
                        <a:pt x="3803" y="597"/>
                        <a:pt x="3761" y="555"/>
                      </a:cubicBezTo>
                      <a:cubicBezTo>
                        <a:pt x="3719" y="513"/>
                        <a:pt x="3672" y="473"/>
                        <a:pt x="3622" y="443"/>
                      </a:cubicBezTo>
                      <a:cubicBezTo>
                        <a:pt x="3572" y="413"/>
                        <a:pt x="3520" y="393"/>
                        <a:pt x="3463" y="377"/>
                      </a:cubicBezTo>
                      <a:cubicBezTo>
                        <a:pt x="3406" y="361"/>
                        <a:pt x="3333" y="347"/>
                        <a:pt x="3278" y="344"/>
                      </a:cubicBezTo>
                      <a:cubicBezTo>
                        <a:pt x="3223" y="341"/>
                        <a:pt x="3180" y="348"/>
                        <a:pt x="3135" y="358"/>
                      </a:cubicBezTo>
                      <a:cubicBezTo>
                        <a:pt x="3090" y="368"/>
                        <a:pt x="3048" y="383"/>
                        <a:pt x="3007" y="403"/>
                      </a:cubicBezTo>
                      <a:cubicBezTo>
                        <a:pt x="2966" y="423"/>
                        <a:pt x="2932" y="447"/>
                        <a:pt x="2889" y="476"/>
                      </a:cubicBezTo>
                      <a:cubicBezTo>
                        <a:pt x="2859" y="424"/>
                        <a:pt x="2824" y="365"/>
                        <a:pt x="2783" y="317"/>
                      </a:cubicBezTo>
                      <a:cubicBezTo>
                        <a:pt x="2742" y="269"/>
                        <a:pt x="2693" y="223"/>
                        <a:pt x="2644" y="185"/>
                      </a:cubicBezTo>
                      <a:cubicBezTo>
                        <a:pt x="2595" y="147"/>
                        <a:pt x="2542" y="113"/>
                        <a:pt x="2486" y="86"/>
                      </a:cubicBezTo>
                      <a:cubicBezTo>
                        <a:pt x="2430" y="59"/>
                        <a:pt x="2370" y="40"/>
                        <a:pt x="2307" y="26"/>
                      </a:cubicBezTo>
                      <a:cubicBezTo>
                        <a:pt x="2244" y="12"/>
                        <a:pt x="2178" y="0"/>
                        <a:pt x="2109" y="0"/>
                      </a:cubicBezTo>
                      <a:cubicBezTo>
                        <a:pt x="2040" y="0"/>
                        <a:pt x="1959" y="10"/>
                        <a:pt x="1891" y="26"/>
                      </a:cubicBezTo>
                      <a:cubicBezTo>
                        <a:pt x="1823" y="42"/>
                        <a:pt x="1761" y="67"/>
                        <a:pt x="1699" y="99"/>
                      </a:cubicBezTo>
                      <a:cubicBezTo>
                        <a:pt x="1637" y="131"/>
                        <a:pt x="1572" y="174"/>
                        <a:pt x="1521" y="218"/>
                      </a:cubicBezTo>
                      <a:cubicBezTo>
                        <a:pt x="1470" y="262"/>
                        <a:pt x="1426" y="327"/>
                        <a:pt x="1395" y="363"/>
                      </a:cubicBezTo>
                      <a:cubicBezTo>
                        <a:pt x="1359" y="336"/>
                        <a:pt x="1325" y="303"/>
                        <a:pt x="1283" y="277"/>
                      </a:cubicBezTo>
                      <a:cubicBezTo>
                        <a:pt x="1241" y="251"/>
                        <a:pt x="1191" y="220"/>
                        <a:pt x="1144" y="205"/>
                      </a:cubicBezTo>
                      <a:cubicBezTo>
                        <a:pt x="1097" y="190"/>
                        <a:pt x="1050" y="183"/>
                        <a:pt x="999" y="185"/>
                      </a:cubicBezTo>
                      <a:cubicBezTo>
                        <a:pt x="948" y="187"/>
                        <a:pt x="889" y="198"/>
                        <a:pt x="840" y="214"/>
                      </a:cubicBezTo>
                      <a:cubicBezTo>
                        <a:pt x="791" y="230"/>
                        <a:pt x="744" y="254"/>
                        <a:pt x="702" y="284"/>
                      </a:cubicBezTo>
                      <a:cubicBezTo>
                        <a:pt x="660" y="314"/>
                        <a:pt x="619" y="354"/>
                        <a:pt x="589" y="396"/>
                      </a:cubicBezTo>
                      <a:cubicBezTo>
                        <a:pt x="559" y="438"/>
                        <a:pt x="536" y="492"/>
                        <a:pt x="523" y="535"/>
                      </a:cubicBezTo>
                      <a:cubicBezTo>
                        <a:pt x="510" y="578"/>
                        <a:pt x="509" y="623"/>
                        <a:pt x="510" y="657"/>
                      </a:cubicBezTo>
                      <a:cubicBezTo>
                        <a:pt x="511" y="691"/>
                        <a:pt x="520" y="715"/>
                        <a:pt x="529" y="739"/>
                      </a:cubicBezTo>
                      <a:cubicBezTo>
                        <a:pt x="505" y="747"/>
                        <a:pt x="505" y="745"/>
                        <a:pt x="475" y="757"/>
                      </a:cubicBezTo>
                      <a:cubicBezTo>
                        <a:pt x="445" y="769"/>
                        <a:pt x="393" y="787"/>
                        <a:pt x="352" y="813"/>
                      </a:cubicBezTo>
                      <a:cubicBezTo>
                        <a:pt x="311" y="839"/>
                        <a:pt x="263" y="875"/>
                        <a:pt x="226" y="912"/>
                      </a:cubicBezTo>
                      <a:cubicBezTo>
                        <a:pt x="189" y="949"/>
                        <a:pt x="157" y="991"/>
                        <a:pt x="127" y="1037"/>
                      </a:cubicBezTo>
                      <a:cubicBezTo>
                        <a:pt x="97" y="1083"/>
                        <a:pt x="68" y="1137"/>
                        <a:pt x="48" y="1189"/>
                      </a:cubicBezTo>
                      <a:cubicBezTo>
                        <a:pt x="28" y="1241"/>
                        <a:pt x="15" y="1294"/>
                        <a:pt x="8" y="1348"/>
                      </a:cubicBezTo>
                      <a:cubicBezTo>
                        <a:pt x="1" y="1402"/>
                        <a:pt x="0" y="1453"/>
                        <a:pt x="8" y="1513"/>
                      </a:cubicBezTo>
                      <a:cubicBezTo>
                        <a:pt x="16" y="1573"/>
                        <a:pt x="33" y="1652"/>
                        <a:pt x="54" y="1711"/>
                      </a:cubicBezTo>
                      <a:cubicBezTo>
                        <a:pt x="75" y="1770"/>
                        <a:pt x="105" y="1824"/>
                        <a:pt x="134" y="1870"/>
                      </a:cubicBezTo>
                      <a:cubicBezTo>
                        <a:pt x="163" y="1916"/>
                        <a:pt x="191" y="1954"/>
                        <a:pt x="226" y="1989"/>
                      </a:cubicBezTo>
                      <a:cubicBezTo>
                        <a:pt x="261" y="2024"/>
                        <a:pt x="305" y="2056"/>
                        <a:pt x="345" y="2081"/>
                      </a:cubicBezTo>
                      <a:cubicBezTo>
                        <a:pt x="385" y="2106"/>
                        <a:pt x="424" y="2124"/>
                        <a:pt x="464" y="2141"/>
                      </a:cubicBezTo>
                      <a:cubicBezTo>
                        <a:pt x="504" y="2158"/>
                        <a:pt x="542" y="2170"/>
                        <a:pt x="583" y="2180"/>
                      </a:cubicBezTo>
                      <a:cubicBezTo>
                        <a:pt x="624" y="2190"/>
                        <a:pt x="667" y="2197"/>
                        <a:pt x="708" y="2200"/>
                      </a:cubicBezTo>
                      <a:cubicBezTo>
                        <a:pt x="749" y="2203"/>
                        <a:pt x="788" y="2202"/>
                        <a:pt x="827" y="2200"/>
                      </a:cubicBezTo>
                      <a:cubicBezTo>
                        <a:pt x="866" y="2198"/>
                        <a:pt x="905" y="2192"/>
                        <a:pt x="940" y="2187"/>
                      </a:cubicBezTo>
                      <a:cubicBezTo>
                        <a:pt x="975" y="2182"/>
                        <a:pt x="1008" y="2175"/>
                        <a:pt x="1036" y="2169"/>
                      </a:cubicBezTo>
                      <a:cubicBezTo>
                        <a:pt x="1064" y="2163"/>
                        <a:pt x="1086" y="2158"/>
                        <a:pt x="1110" y="2152"/>
                      </a:cubicBezTo>
                      <a:cubicBezTo>
                        <a:pt x="1134" y="2146"/>
                        <a:pt x="1153" y="2143"/>
                        <a:pt x="1179" y="2134"/>
                      </a:cubicBezTo>
                      <a:cubicBezTo>
                        <a:pt x="1189" y="2160"/>
                        <a:pt x="1211" y="2198"/>
                        <a:pt x="1237" y="2226"/>
                      </a:cubicBezTo>
                      <a:cubicBezTo>
                        <a:pt x="1263" y="2254"/>
                        <a:pt x="1299" y="2277"/>
                        <a:pt x="1336" y="2299"/>
                      </a:cubicBezTo>
                      <a:cubicBezTo>
                        <a:pt x="1373" y="2321"/>
                        <a:pt x="1417" y="2344"/>
                        <a:pt x="1461" y="2359"/>
                      </a:cubicBezTo>
                      <a:cubicBezTo>
                        <a:pt x="1505" y="2374"/>
                        <a:pt x="1555" y="2383"/>
                        <a:pt x="1600" y="2391"/>
                      </a:cubicBezTo>
                      <a:cubicBezTo>
                        <a:pt x="1645" y="2399"/>
                        <a:pt x="1688" y="2406"/>
                        <a:pt x="1734" y="2410"/>
                      </a:cubicBezTo>
                      <a:cubicBezTo>
                        <a:pt x="1780" y="2414"/>
                        <a:pt x="1819" y="2420"/>
                        <a:pt x="1878" y="2418"/>
                      </a:cubicBezTo>
                      <a:cubicBezTo>
                        <a:pt x="1937" y="2416"/>
                        <a:pt x="2023" y="2411"/>
                        <a:pt x="2089" y="2398"/>
                      </a:cubicBezTo>
                      <a:cubicBezTo>
                        <a:pt x="2155" y="2385"/>
                        <a:pt x="2214" y="2364"/>
                        <a:pt x="2274" y="2339"/>
                      </a:cubicBezTo>
                      <a:cubicBezTo>
                        <a:pt x="2334" y="2314"/>
                        <a:pt x="2393" y="2281"/>
                        <a:pt x="2446" y="2246"/>
                      </a:cubicBezTo>
                      <a:cubicBezTo>
                        <a:pt x="2499" y="2211"/>
                        <a:pt x="2554" y="2160"/>
                        <a:pt x="2591" y="2127"/>
                      </a:cubicBezTo>
                      <a:cubicBezTo>
                        <a:pt x="2629" y="2175"/>
                        <a:pt x="2665" y="2214"/>
                        <a:pt x="2710" y="2246"/>
                      </a:cubicBezTo>
                      <a:cubicBezTo>
                        <a:pt x="2755" y="2278"/>
                        <a:pt x="2809" y="2302"/>
                        <a:pt x="2862" y="2319"/>
                      </a:cubicBezTo>
                      <a:cubicBezTo>
                        <a:pt x="2915" y="2336"/>
                        <a:pt x="2970" y="2345"/>
                        <a:pt x="3027" y="2345"/>
                      </a:cubicBezTo>
                      <a:cubicBezTo>
                        <a:pt x="3084" y="2345"/>
                        <a:pt x="3150" y="2336"/>
                        <a:pt x="3206" y="2319"/>
                      </a:cubicBezTo>
                      <a:cubicBezTo>
                        <a:pt x="3262" y="2302"/>
                        <a:pt x="3318" y="2275"/>
                        <a:pt x="3364" y="2240"/>
                      </a:cubicBezTo>
                      <a:cubicBezTo>
                        <a:pt x="3410" y="2205"/>
                        <a:pt x="3450" y="2153"/>
                        <a:pt x="3483" y="2107"/>
                      </a:cubicBezTo>
                      <a:cubicBezTo>
                        <a:pt x="3516" y="2061"/>
                        <a:pt x="3543" y="2014"/>
                        <a:pt x="3562" y="1962"/>
                      </a:cubicBezTo>
                      <a:cubicBezTo>
                        <a:pt x="3581" y="1910"/>
                        <a:pt x="3590" y="1836"/>
                        <a:pt x="3595" y="1794"/>
                      </a:cubicBezTo>
                      <a:cubicBezTo>
                        <a:pt x="3600" y="1752"/>
                        <a:pt x="3597" y="1735"/>
                        <a:pt x="3595" y="1711"/>
                      </a:cubicBezTo>
                      <a:cubicBezTo>
                        <a:pt x="3593" y="1687"/>
                        <a:pt x="3586" y="1671"/>
                        <a:pt x="3582" y="1652"/>
                      </a:cubicBezTo>
                      <a:cubicBezTo>
                        <a:pt x="3613" y="1633"/>
                        <a:pt x="3695" y="1587"/>
                        <a:pt x="3741" y="1546"/>
                      </a:cubicBezTo>
                      <a:cubicBezTo>
                        <a:pt x="3787" y="1505"/>
                        <a:pt x="3827" y="1460"/>
                        <a:pt x="3860" y="1407"/>
                      </a:cubicBezTo>
                      <a:cubicBezTo>
                        <a:pt x="3893" y="1354"/>
                        <a:pt x="3921" y="1290"/>
                        <a:pt x="3939" y="1229"/>
                      </a:cubicBezTo>
                      <a:cubicBezTo>
                        <a:pt x="3957" y="1168"/>
                        <a:pt x="3969" y="1101"/>
                        <a:pt x="3969" y="10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9E5DB"/>
                    </a:gs>
                    <a:gs pos="100000">
                      <a:srgbClr val="8CB498"/>
                    </a:gs>
                  </a:gsLst>
                  <a:lin ang="2700000" scaled="1"/>
                </a:gradFill>
                <a:ln w="31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68" name="Freeform 100"/>
                <p:cNvSpPr>
                  <a:spLocks noChangeAspect="1"/>
                </p:cNvSpPr>
                <p:nvPr/>
              </p:nvSpPr>
              <p:spPr bwMode="auto">
                <a:xfrm>
                  <a:off x="316" y="1210"/>
                  <a:ext cx="542" cy="331"/>
                </a:xfrm>
                <a:custGeom>
                  <a:avLst/>
                  <a:gdLst>
                    <a:gd name="T0" fmla="*/ 0 w 3969"/>
                    <a:gd name="T1" fmla="*/ 0 h 2420"/>
                    <a:gd name="T2" fmla="*/ 0 w 3969"/>
                    <a:gd name="T3" fmla="*/ 0 h 2420"/>
                    <a:gd name="T4" fmla="*/ 0 w 3969"/>
                    <a:gd name="T5" fmla="*/ 0 h 2420"/>
                    <a:gd name="T6" fmla="*/ 0 w 3969"/>
                    <a:gd name="T7" fmla="*/ 0 h 2420"/>
                    <a:gd name="T8" fmla="*/ 0 w 3969"/>
                    <a:gd name="T9" fmla="*/ 0 h 2420"/>
                    <a:gd name="T10" fmla="*/ 0 w 3969"/>
                    <a:gd name="T11" fmla="*/ 0 h 2420"/>
                    <a:gd name="T12" fmla="*/ 0 w 3969"/>
                    <a:gd name="T13" fmla="*/ 0 h 2420"/>
                    <a:gd name="T14" fmla="*/ 0 w 3969"/>
                    <a:gd name="T15" fmla="*/ 0 h 2420"/>
                    <a:gd name="T16" fmla="*/ 0 w 3969"/>
                    <a:gd name="T17" fmla="*/ 0 h 2420"/>
                    <a:gd name="T18" fmla="*/ 0 w 3969"/>
                    <a:gd name="T19" fmla="*/ 0 h 2420"/>
                    <a:gd name="T20" fmla="*/ 0 w 3969"/>
                    <a:gd name="T21" fmla="*/ 0 h 2420"/>
                    <a:gd name="T22" fmla="*/ 0 w 3969"/>
                    <a:gd name="T23" fmla="*/ 0 h 2420"/>
                    <a:gd name="T24" fmla="*/ 0 w 3969"/>
                    <a:gd name="T25" fmla="*/ 0 h 2420"/>
                    <a:gd name="T26" fmla="*/ 0 w 3969"/>
                    <a:gd name="T27" fmla="*/ 0 h 2420"/>
                    <a:gd name="T28" fmla="*/ 0 w 3969"/>
                    <a:gd name="T29" fmla="*/ 0 h 2420"/>
                    <a:gd name="T30" fmla="*/ 0 w 3969"/>
                    <a:gd name="T31" fmla="*/ 0 h 2420"/>
                    <a:gd name="T32" fmla="*/ 0 w 3969"/>
                    <a:gd name="T33" fmla="*/ 0 h 2420"/>
                    <a:gd name="T34" fmla="*/ 0 w 3969"/>
                    <a:gd name="T35" fmla="*/ 0 h 2420"/>
                    <a:gd name="T36" fmla="*/ 0 w 3969"/>
                    <a:gd name="T37" fmla="*/ 0 h 2420"/>
                    <a:gd name="T38" fmla="*/ 0 w 3969"/>
                    <a:gd name="T39" fmla="*/ 0 h 2420"/>
                    <a:gd name="T40" fmla="*/ 0 w 3969"/>
                    <a:gd name="T41" fmla="*/ 0 h 2420"/>
                    <a:gd name="T42" fmla="*/ 0 w 3969"/>
                    <a:gd name="T43" fmla="*/ 0 h 2420"/>
                    <a:gd name="T44" fmla="*/ 0 w 3969"/>
                    <a:gd name="T45" fmla="*/ 0 h 2420"/>
                    <a:gd name="T46" fmla="*/ 0 w 3969"/>
                    <a:gd name="T47" fmla="*/ 0 h 2420"/>
                    <a:gd name="T48" fmla="*/ 0 w 3969"/>
                    <a:gd name="T49" fmla="*/ 0 h 2420"/>
                    <a:gd name="T50" fmla="*/ 0 w 3969"/>
                    <a:gd name="T51" fmla="*/ 0 h 2420"/>
                    <a:gd name="T52" fmla="*/ 0 w 3969"/>
                    <a:gd name="T53" fmla="*/ 0 h 2420"/>
                    <a:gd name="T54" fmla="*/ 0 w 3969"/>
                    <a:gd name="T55" fmla="*/ 0 h 2420"/>
                    <a:gd name="T56" fmla="*/ 0 w 3969"/>
                    <a:gd name="T57" fmla="*/ 0 h 2420"/>
                    <a:gd name="T58" fmla="*/ 0 w 3969"/>
                    <a:gd name="T59" fmla="*/ 0 h 2420"/>
                    <a:gd name="T60" fmla="*/ 0 w 3969"/>
                    <a:gd name="T61" fmla="*/ 0 h 2420"/>
                    <a:gd name="T62" fmla="*/ 0 w 3969"/>
                    <a:gd name="T63" fmla="*/ 0 h 2420"/>
                    <a:gd name="T64" fmla="*/ 0 w 3969"/>
                    <a:gd name="T65" fmla="*/ 0 h 2420"/>
                    <a:gd name="T66" fmla="*/ 0 w 3969"/>
                    <a:gd name="T67" fmla="*/ 0 h 2420"/>
                    <a:gd name="T68" fmla="*/ 0 w 3969"/>
                    <a:gd name="T69" fmla="*/ 0 h 242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969"/>
                    <a:gd name="T106" fmla="*/ 0 h 2420"/>
                    <a:gd name="T107" fmla="*/ 3969 w 3969"/>
                    <a:gd name="T108" fmla="*/ 2420 h 242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969" h="2420">
                      <a:moveTo>
                        <a:pt x="3969" y="1038"/>
                      </a:moveTo>
                      <a:cubicBezTo>
                        <a:pt x="3969" y="975"/>
                        <a:pt x="3955" y="909"/>
                        <a:pt x="3939" y="852"/>
                      </a:cubicBezTo>
                      <a:cubicBezTo>
                        <a:pt x="3923" y="795"/>
                        <a:pt x="3903" y="743"/>
                        <a:pt x="3873" y="694"/>
                      </a:cubicBezTo>
                      <a:cubicBezTo>
                        <a:pt x="3843" y="645"/>
                        <a:pt x="3803" y="597"/>
                        <a:pt x="3761" y="555"/>
                      </a:cubicBezTo>
                      <a:cubicBezTo>
                        <a:pt x="3719" y="513"/>
                        <a:pt x="3672" y="473"/>
                        <a:pt x="3622" y="443"/>
                      </a:cubicBezTo>
                      <a:cubicBezTo>
                        <a:pt x="3572" y="413"/>
                        <a:pt x="3520" y="393"/>
                        <a:pt x="3463" y="377"/>
                      </a:cubicBezTo>
                      <a:cubicBezTo>
                        <a:pt x="3406" y="361"/>
                        <a:pt x="3333" y="347"/>
                        <a:pt x="3278" y="344"/>
                      </a:cubicBezTo>
                      <a:cubicBezTo>
                        <a:pt x="3223" y="341"/>
                        <a:pt x="3180" y="348"/>
                        <a:pt x="3135" y="358"/>
                      </a:cubicBezTo>
                      <a:cubicBezTo>
                        <a:pt x="3090" y="368"/>
                        <a:pt x="3048" y="383"/>
                        <a:pt x="3007" y="403"/>
                      </a:cubicBezTo>
                      <a:cubicBezTo>
                        <a:pt x="2966" y="423"/>
                        <a:pt x="2932" y="447"/>
                        <a:pt x="2889" y="476"/>
                      </a:cubicBezTo>
                      <a:cubicBezTo>
                        <a:pt x="2859" y="424"/>
                        <a:pt x="2824" y="365"/>
                        <a:pt x="2783" y="317"/>
                      </a:cubicBezTo>
                      <a:cubicBezTo>
                        <a:pt x="2742" y="269"/>
                        <a:pt x="2693" y="223"/>
                        <a:pt x="2644" y="185"/>
                      </a:cubicBezTo>
                      <a:cubicBezTo>
                        <a:pt x="2595" y="147"/>
                        <a:pt x="2542" y="113"/>
                        <a:pt x="2486" y="86"/>
                      </a:cubicBezTo>
                      <a:cubicBezTo>
                        <a:pt x="2430" y="59"/>
                        <a:pt x="2370" y="40"/>
                        <a:pt x="2307" y="26"/>
                      </a:cubicBezTo>
                      <a:cubicBezTo>
                        <a:pt x="2244" y="12"/>
                        <a:pt x="2178" y="0"/>
                        <a:pt x="2109" y="0"/>
                      </a:cubicBezTo>
                      <a:cubicBezTo>
                        <a:pt x="2040" y="0"/>
                        <a:pt x="1959" y="10"/>
                        <a:pt x="1891" y="26"/>
                      </a:cubicBezTo>
                      <a:cubicBezTo>
                        <a:pt x="1823" y="42"/>
                        <a:pt x="1761" y="67"/>
                        <a:pt x="1699" y="99"/>
                      </a:cubicBezTo>
                      <a:cubicBezTo>
                        <a:pt x="1637" y="131"/>
                        <a:pt x="1572" y="174"/>
                        <a:pt x="1521" y="218"/>
                      </a:cubicBezTo>
                      <a:cubicBezTo>
                        <a:pt x="1470" y="262"/>
                        <a:pt x="1426" y="327"/>
                        <a:pt x="1395" y="363"/>
                      </a:cubicBezTo>
                      <a:cubicBezTo>
                        <a:pt x="1359" y="336"/>
                        <a:pt x="1325" y="303"/>
                        <a:pt x="1283" y="277"/>
                      </a:cubicBezTo>
                      <a:cubicBezTo>
                        <a:pt x="1241" y="251"/>
                        <a:pt x="1191" y="220"/>
                        <a:pt x="1144" y="205"/>
                      </a:cubicBezTo>
                      <a:cubicBezTo>
                        <a:pt x="1097" y="190"/>
                        <a:pt x="1050" y="183"/>
                        <a:pt x="999" y="185"/>
                      </a:cubicBezTo>
                      <a:cubicBezTo>
                        <a:pt x="948" y="187"/>
                        <a:pt x="889" y="198"/>
                        <a:pt x="840" y="214"/>
                      </a:cubicBezTo>
                      <a:cubicBezTo>
                        <a:pt x="791" y="230"/>
                        <a:pt x="744" y="254"/>
                        <a:pt x="702" y="284"/>
                      </a:cubicBezTo>
                      <a:cubicBezTo>
                        <a:pt x="660" y="314"/>
                        <a:pt x="619" y="354"/>
                        <a:pt x="589" y="396"/>
                      </a:cubicBezTo>
                      <a:cubicBezTo>
                        <a:pt x="559" y="438"/>
                        <a:pt x="536" y="492"/>
                        <a:pt x="523" y="535"/>
                      </a:cubicBezTo>
                      <a:cubicBezTo>
                        <a:pt x="510" y="578"/>
                        <a:pt x="509" y="623"/>
                        <a:pt x="510" y="657"/>
                      </a:cubicBezTo>
                      <a:cubicBezTo>
                        <a:pt x="511" y="691"/>
                        <a:pt x="520" y="715"/>
                        <a:pt x="529" y="739"/>
                      </a:cubicBezTo>
                      <a:cubicBezTo>
                        <a:pt x="505" y="747"/>
                        <a:pt x="505" y="745"/>
                        <a:pt x="475" y="757"/>
                      </a:cubicBezTo>
                      <a:cubicBezTo>
                        <a:pt x="445" y="769"/>
                        <a:pt x="393" y="787"/>
                        <a:pt x="352" y="813"/>
                      </a:cubicBezTo>
                      <a:cubicBezTo>
                        <a:pt x="311" y="839"/>
                        <a:pt x="263" y="875"/>
                        <a:pt x="226" y="912"/>
                      </a:cubicBezTo>
                      <a:cubicBezTo>
                        <a:pt x="189" y="949"/>
                        <a:pt x="157" y="991"/>
                        <a:pt x="127" y="1037"/>
                      </a:cubicBezTo>
                      <a:cubicBezTo>
                        <a:pt x="97" y="1083"/>
                        <a:pt x="68" y="1137"/>
                        <a:pt x="48" y="1189"/>
                      </a:cubicBezTo>
                      <a:cubicBezTo>
                        <a:pt x="28" y="1241"/>
                        <a:pt x="15" y="1294"/>
                        <a:pt x="8" y="1348"/>
                      </a:cubicBezTo>
                      <a:cubicBezTo>
                        <a:pt x="1" y="1402"/>
                        <a:pt x="0" y="1453"/>
                        <a:pt x="8" y="1513"/>
                      </a:cubicBezTo>
                      <a:cubicBezTo>
                        <a:pt x="16" y="1573"/>
                        <a:pt x="33" y="1652"/>
                        <a:pt x="54" y="1711"/>
                      </a:cubicBezTo>
                      <a:cubicBezTo>
                        <a:pt x="75" y="1770"/>
                        <a:pt x="105" y="1824"/>
                        <a:pt x="134" y="1870"/>
                      </a:cubicBezTo>
                      <a:cubicBezTo>
                        <a:pt x="163" y="1916"/>
                        <a:pt x="191" y="1954"/>
                        <a:pt x="226" y="1989"/>
                      </a:cubicBezTo>
                      <a:cubicBezTo>
                        <a:pt x="261" y="2024"/>
                        <a:pt x="305" y="2056"/>
                        <a:pt x="345" y="2081"/>
                      </a:cubicBezTo>
                      <a:cubicBezTo>
                        <a:pt x="385" y="2106"/>
                        <a:pt x="424" y="2124"/>
                        <a:pt x="464" y="2141"/>
                      </a:cubicBezTo>
                      <a:cubicBezTo>
                        <a:pt x="504" y="2158"/>
                        <a:pt x="542" y="2170"/>
                        <a:pt x="583" y="2180"/>
                      </a:cubicBezTo>
                      <a:cubicBezTo>
                        <a:pt x="624" y="2190"/>
                        <a:pt x="667" y="2197"/>
                        <a:pt x="708" y="2200"/>
                      </a:cubicBezTo>
                      <a:cubicBezTo>
                        <a:pt x="749" y="2203"/>
                        <a:pt x="788" y="2202"/>
                        <a:pt x="827" y="2200"/>
                      </a:cubicBezTo>
                      <a:cubicBezTo>
                        <a:pt x="866" y="2198"/>
                        <a:pt x="905" y="2192"/>
                        <a:pt x="940" y="2187"/>
                      </a:cubicBezTo>
                      <a:cubicBezTo>
                        <a:pt x="975" y="2182"/>
                        <a:pt x="1008" y="2175"/>
                        <a:pt x="1036" y="2169"/>
                      </a:cubicBezTo>
                      <a:cubicBezTo>
                        <a:pt x="1064" y="2163"/>
                        <a:pt x="1086" y="2158"/>
                        <a:pt x="1110" y="2152"/>
                      </a:cubicBezTo>
                      <a:cubicBezTo>
                        <a:pt x="1134" y="2146"/>
                        <a:pt x="1153" y="2143"/>
                        <a:pt x="1179" y="2134"/>
                      </a:cubicBezTo>
                      <a:cubicBezTo>
                        <a:pt x="1189" y="2160"/>
                        <a:pt x="1211" y="2198"/>
                        <a:pt x="1237" y="2226"/>
                      </a:cubicBezTo>
                      <a:cubicBezTo>
                        <a:pt x="1263" y="2254"/>
                        <a:pt x="1299" y="2277"/>
                        <a:pt x="1336" y="2299"/>
                      </a:cubicBezTo>
                      <a:cubicBezTo>
                        <a:pt x="1373" y="2321"/>
                        <a:pt x="1417" y="2344"/>
                        <a:pt x="1461" y="2359"/>
                      </a:cubicBezTo>
                      <a:cubicBezTo>
                        <a:pt x="1505" y="2374"/>
                        <a:pt x="1555" y="2383"/>
                        <a:pt x="1600" y="2391"/>
                      </a:cubicBezTo>
                      <a:cubicBezTo>
                        <a:pt x="1645" y="2399"/>
                        <a:pt x="1688" y="2406"/>
                        <a:pt x="1734" y="2410"/>
                      </a:cubicBezTo>
                      <a:cubicBezTo>
                        <a:pt x="1780" y="2414"/>
                        <a:pt x="1819" y="2420"/>
                        <a:pt x="1878" y="2418"/>
                      </a:cubicBezTo>
                      <a:cubicBezTo>
                        <a:pt x="1937" y="2416"/>
                        <a:pt x="2023" y="2411"/>
                        <a:pt x="2089" y="2398"/>
                      </a:cubicBezTo>
                      <a:cubicBezTo>
                        <a:pt x="2155" y="2385"/>
                        <a:pt x="2214" y="2364"/>
                        <a:pt x="2274" y="2339"/>
                      </a:cubicBezTo>
                      <a:cubicBezTo>
                        <a:pt x="2334" y="2314"/>
                        <a:pt x="2393" y="2281"/>
                        <a:pt x="2446" y="2246"/>
                      </a:cubicBezTo>
                      <a:cubicBezTo>
                        <a:pt x="2499" y="2211"/>
                        <a:pt x="2554" y="2160"/>
                        <a:pt x="2591" y="2127"/>
                      </a:cubicBezTo>
                      <a:cubicBezTo>
                        <a:pt x="2629" y="2175"/>
                        <a:pt x="2665" y="2214"/>
                        <a:pt x="2710" y="2246"/>
                      </a:cubicBezTo>
                      <a:cubicBezTo>
                        <a:pt x="2755" y="2278"/>
                        <a:pt x="2809" y="2302"/>
                        <a:pt x="2862" y="2319"/>
                      </a:cubicBezTo>
                      <a:cubicBezTo>
                        <a:pt x="2915" y="2336"/>
                        <a:pt x="2970" y="2345"/>
                        <a:pt x="3027" y="2345"/>
                      </a:cubicBezTo>
                      <a:cubicBezTo>
                        <a:pt x="3084" y="2345"/>
                        <a:pt x="3150" y="2336"/>
                        <a:pt x="3206" y="2319"/>
                      </a:cubicBezTo>
                      <a:cubicBezTo>
                        <a:pt x="3262" y="2302"/>
                        <a:pt x="3318" y="2275"/>
                        <a:pt x="3364" y="2240"/>
                      </a:cubicBezTo>
                      <a:cubicBezTo>
                        <a:pt x="3410" y="2205"/>
                        <a:pt x="3450" y="2153"/>
                        <a:pt x="3483" y="2107"/>
                      </a:cubicBezTo>
                      <a:cubicBezTo>
                        <a:pt x="3516" y="2061"/>
                        <a:pt x="3543" y="2014"/>
                        <a:pt x="3562" y="1962"/>
                      </a:cubicBezTo>
                      <a:cubicBezTo>
                        <a:pt x="3581" y="1910"/>
                        <a:pt x="3590" y="1836"/>
                        <a:pt x="3595" y="1794"/>
                      </a:cubicBezTo>
                      <a:cubicBezTo>
                        <a:pt x="3600" y="1752"/>
                        <a:pt x="3597" y="1735"/>
                        <a:pt x="3595" y="1711"/>
                      </a:cubicBezTo>
                      <a:cubicBezTo>
                        <a:pt x="3593" y="1687"/>
                        <a:pt x="3586" y="1671"/>
                        <a:pt x="3582" y="1652"/>
                      </a:cubicBezTo>
                      <a:cubicBezTo>
                        <a:pt x="3613" y="1633"/>
                        <a:pt x="3695" y="1587"/>
                        <a:pt x="3741" y="1546"/>
                      </a:cubicBezTo>
                      <a:cubicBezTo>
                        <a:pt x="3787" y="1505"/>
                        <a:pt x="3827" y="1460"/>
                        <a:pt x="3860" y="1407"/>
                      </a:cubicBezTo>
                      <a:cubicBezTo>
                        <a:pt x="3893" y="1354"/>
                        <a:pt x="3921" y="1290"/>
                        <a:pt x="3939" y="1229"/>
                      </a:cubicBezTo>
                      <a:cubicBezTo>
                        <a:pt x="3957" y="1168"/>
                        <a:pt x="3969" y="1101"/>
                        <a:pt x="3969" y="1038"/>
                      </a:cubicBezTo>
                      <a:close/>
                    </a:path>
                  </a:pathLst>
                </a:custGeom>
                <a:solidFill>
                  <a:srgbClr val="EBF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66" name="Freeform 101"/>
              <p:cNvSpPr>
                <a:spLocks noChangeAspect="1"/>
              </p:cNvSpPr>
              <p:nvPr/>
            </p:nvSpPr>
            <p:spPr bwMode="auto">
              <a:xfrm>
                <a:off x="287" y="1192"/>
                <a:ext cx="601" cy="366"/>
              </a:xfrm>
              <a:custGeom>
                <a:avLst/>
                <a:gdLst>
                  <a:gd name="T0" fmla="*/ 0 w 3969"/>
                  <a:gd name="T1" fmla="*/ 0 h 2420"/>
                  <a:gd name="T2" fmla="*/ 0 w 3969"/>
                  <a:gd name="T3" fmla="*/ 0 h 2420"/>
                  <a:gd name="T4" fmla="*/ 0 w 3969"/>
                  <a:gd name="T5" fmla="*/ 0 h 2420"/>
                  <a:gd name="T6" fmla="*/ 0 w 3969"/>
                  <a:gd name="T7" fmla="*/ 0 h 2420"/>
                  <a:gd name="T8" fmla="*/ 0 w 3969"/>
                  <a:gd name="T9" fmla="*/ 0 h 2420"/>
                  <a:gd name="T10" fmla="*/ 0 w 3969"/>
                  <a:gd name="T11" fmla="*/ 0 h 2420"/>
                  <a:gd name="T12" fmla="*/ 0 w 3969"/>
                  <a:gd name="T13" fmla="*/ 0 h 2420"/>
                  <a:gd name="T14" fmla="*/ 0 w 3969"/>
                  <a:gd name="T15" fmla="*/ 0 h 2420"/>
                  <a:gd name="T16" fmla="*/ 0 w 3969"/>
                  <a:gd name="T17" fmla="*/ 0 h 2420"/>
                  <a:gd name="T18" fmla="*/ 0 w 3969"/>
                  <a:gd name="T19" fmla="*/ 0 h 2420"/>
                  <a:gd name="T20" fmla="*/ 0 w 3969"/>
                  <a:gd name="T21" fmla="*/ 0 h 2420"/>
                  <a:gd name="T22" fmla="*/ 0 w 3969"/>
                  <a:gd name="T23" fmla="*/ 0 h 2420"/>
                  <a:gd name="T24" fmla="*/ 0 w 3969"/>
                  <a:gd name="T25" fmla="*/ 0 h 2420"/>
                  <a:gd name="T26" fmla="*/ 0 w 3969"/>
                  <a:gd name="T27" fmla="*/ 0 h 2420"/>
                  <a:gd name="T28" fmla="*/ 0 w 3969"/>
                  <a:gd name="T29" fmla="*/ 0 h 2420"/>
                  <a:gd name="T30" fmla="*/ 0 w 3969"/>
                  <a:gd name="T31" fmla="*/ 0 h 2420"/>
                  <a:gd name="T32" fmla="*/ 0 w 3969"/>
                  <a:gd name="T33" fmla="*/ 0 h 2420"/>
                  <a:gd name="T34" fmla="*/ 0 w 3969"/>
                  <a:gd name="T35" fmla="*/ 0 h 2420"/>
                  <a:gd name="T36" fmla="*/ 0 w 3969"/>
                  <a:gd name="T37" fmla="*/ 0 h 2420"/>
                  <a:gd name="T38" fmla="*/ 0 w 3969"/>
                  <a:gd name="T39" fmla="*/ 0 h 2420"/>
                  <a:gd name="T40" fmla="*/ 0 w 3969"/>
                  <a:gd name="T41" fmla="*/ 0 h 2420"/>
                  <a:gd name="T42" fmla="*/ 0 w 3969"/>
                  <a:gd name="T43" fmla="*/ 0 h 2420"/>
                  <a:gd name="T44" fmla="*/ 0 w 3969"/>
                  <a:gd name="T45" fmla="*/ 0 h 2420"/>
                  <a:gd name="T46" fmla="*/ 0 w 3969"/>
                  <a:gd name="T47" fmla="*/ 0 h 2420"/>
                  <a:gd name="T48" fmla="*/ 0 w 3969"/>
                  <a:gd name="T49" fmla="*/ 0 h 2420"/>
                  <a:gd name="T50" fmla="*/ 0 w 3969"/>
                  <a:gd name="T51" fmla="*/ 0 h 2420"/>
                  <a:gd name="T52" fmla="*/ 0 w 3969"/>
                  <a:gd name="T53" fmla="*/ 0 h 2420"/>
                  <a:gd name="T54" fmla="*/ 0 w 3969"/>
                  <a:gd name="T55" fmla="*/ 0 h 2420"/>
                  <a:gd name="T56" fmla="*/ 0 w 3969"/>
                  <a:gd name="T57" fmla="*/ 0 h 2420"/>
                  <a:gd name="T58" fmla="*/ 0 w 3969"/>
                  <a:gd name="T59" fmla="*/ 0 h 2420"/>
                  <a:gd name="T60" fmla="*/ 0 w 3969"/>
                  <a:gd name="T61" fmla="*/ 0 h 2420"/>
                  <a:gd name="T62" fmla="*/ 0 w 3969"/>
                  <a:gd name="T63" fmla="*/ 0 h 2420"/>
                  <a:gd name="T64" fmla="*/ 0 w 3969"/>
                  <a:gd name="T65" fmla="*/ 0 h 2420"/>
                  <a:gd name="T66" fmla="*/ 0 w 3969"/>
                  <a:gd name="T67" fmla="*/ 0 h 2420"/>
                  <a:gd name="T68" fmla="*/ 0 w 3969"/>
                  <a:gd name="T69" fmla="*/ 0 h 2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69"/>
                  <a:gd name="T106" fmla="*/ 0 h 2420"/>
                  <a:gd name="T107" fmla="*/ 3969 w 3969"/>
                  <a:gd name="T108" fmla="*/ 2420 h 2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69" h="2420">
                    <a:moveTo>
                      <a:pt x="3969" y="1038"/>
                    </a:moveTo>
                    <a:cubicBezTo>
                      <a:pt x="3969" y="975"/>
                      <a:pt x="3955" y="909"/>
                      <a:pt x="3939" y="852"/>
                    </a:cubicBezTo>
                    <a:cubicBezTo>
                      <a:pt x="3923" y="795"/>
                      <a:pt x="3903" y="743"/>
                      <a:pt x="3873" y="694"/>
                    </a:cubicBezTo>
                    <a:cubicBezTo>
                      <a:pt x="3843" y="645"/>
                      <a:pt x="3803" y="597"/>
                      <a:pt x="3761" y="555"/>
                    </a:cubicBezTo>
                    <a:cubicBezTo>
                      <a:pt x="3719" y="513"/>
                      <a:pt x="3672" y="473"/>
                      <a:pt x="3622" y="443"/>
                    </a:cubicBezTo>
                    <a:cubicBezTo>
                      <a:pt x="3572" y="413"/>
                      <a:pt x="3520" y="393"/>
                      <a:pt x="3463" y="377"/>
                    </a:cubicBezTo>
                    <a:cubicBezTo>
                      <a:pt x="3406" y="361"/>
                      <a:pt x="3333" y="347"/>
                      <a:pt x="3278" y="344"/>
                    </a:cubicBezTo>
                    <a:cubicBezTo>
                      <a:pt x="3223" y="341"/>
                      <a:pt x="3180" y="348"/>
                      <a:pt x="3135" y="358"/>
                    </a:cubicBezTo>
                    <a:cubicBezTo>
                      <a:pt x="3090" y="368"/>
                      <a:pt x="3048" y="383"/>
                      <a:pt x="3007" y="403"/>
                    </a:cubicBezTo>
                    <a:cubicBezTo>
                      <a:pt x="2966" y="423"/>
                      <a:pt x="2932" y="447"/>
                      <a:pt x="2889" y="476"/>
                    </a:cubicBezTo>
                    <a:cubicBezTo>
                      <a:pt x="2859" y="424"/>
                      <a:pt x="2824" y="365"/>
                      <a:pt x="2783" y="317"/>
                    </a:cubicBezTo>
                    <a:cubicBezTo>
                      <a:pt x="2742" y="269"/>
                      <a:pt x="2693" y="223"/>
                      <a:pt x="2644" y="185"/>
                    </a:cubicBezTo>
                    <a:cubicBezTo>
                      <a:pt x="2595" y="147"/>
                      <a:pt x="2542" y="113"/>
                      <a:pt x="2486" y="86"/>
                    </a:cubicBezTo>
                    <a:cubicBezTo>
                      <a:pt x="2430" y="59"/>
                      <a:pt x="2370" y="40"/>
                      <a:pt x="2307" y="26"/>
                    </a:cubicBezTo>
                    <a:cubicBezTo>
                      <a:pt x="2244" y="12"/>
                      <a:pt x="2178" y="0"/>
                      <a:pt x="2109" y="0"/>
                    </a:cubicBezTo>
                    <a:cubicBezTo>
                      <a:pt x="2040" y="0"/>
                      <a:pt x="1959" y="10"/>
                      <a:pt x="1891" y="26"/>
                    </a:cubicBezTo>
                    <a:cubicBezTo>
                      <a:pt x="1823" y="42"/>
                      <a:pt x="1761" y="67"/>
                      <a:pt x="1699" y="99"/>
                    </a:cubicBezTo>
                    <a:cubicBezTo>
                      <a:pt x="1637" y="131"/>
                      <a:pt x="1572" y="174"/>
                      <a:pt x="1521" y="218"/>
                    </a:cubicBezTo>
                    <a:cubicBezTo>
                      <a:pt x="1470" y="262"/>
                      <a:pt x="1426" y="327"/>
                      <a:pt x="1395" y="363"/>
                    </a:cubicBezTo>
                    <a:cubicBezTo>
                      <a:pt x="1359" y="336"/>
                      <a:pt x="1325" y="303"/>
                      <a:pt x="1283" y="277"/>
                    </a:cubicBezTo>
                    <a:cubicBezTo>
                      <a:pt x="1241" y="251"/>
                      <a:pt x="1191" y="220"/>
                      <a:pt x="1144" y="205"/>
                    </a:cubicBezTo>
                    <a:cubicBezTo>
                      <a:pt x="1097" y="190"/>
                      <a:pt x="1050" y="183"/>
                      <a:pt x="999" y="185"/>
                    </a:cubicBezTo>
                    <a:cubicBezTo>
                      <a:pt x="948" y="187"/>
                      <a:pt x="889" y="198"/>
                      <a:pt x="840" y="214"/>
                    </a:cubicBezTo>
                    <a:cubicBezTo>
                      <a:pt x="791" y="230"/>
                      <a:pt x="744" y="254"/>
                      <a:pt x="702" y="284"/>
                    </a:cubicBezTo>
                    <a:cubicBezTo>
                      <a:pt x="660" y="314"/>
                      <a:pt x="619" y="354"/>
                      <a:pt x="589" y="396"/>
                    </a:cubicBezTo>
                    <a:cubicBezTo>
                      <a:pt x="559" y="438"/>
                      <a:pt x="536" y="492"/>
                      <a:pt x="523" y="535"/>
                    </a:cubicBezTo>
                    <a:cubicBezTo>
                      <a:pt x="510" y="578"/>
                      <a:pt x="509" y="623"/>
                      <a:pt x="510" y="657"/>
                    </a:cubicBezTo>
                    <a:cubicBezTo>
                      <a:pt x="511" y="691"/>
                      <a:pt x="520" y="715"/>
                      <a:pt x="529" y="739"/>
                    </a:cubicBezTo>
                    <a:cubicBezTo>
                      <a:pt x="505" y="747"/>
                      <a:pt x="505" y="745"/>
                      <a:pt x="475" y="757"/>
                    </a:cubicBezTo>
                    <a:cubicBezTo>
                      <a:pt x="445" y="769"/>
                      <a:pt x="393" y="787"/>
                      <a:pt x="352" y="813"/>
                    </a:cubicBezTo>
                    <a:cubicBezTo>
                      <a:pt x="311" y="839"/>
                      <a:pt x="263" y="875"/>
                      <a:pt x="226" y="912"/>
                    </a:cubicBezTo>
                    <a:cubicBezTo>
                      <a:pt x="189" y="949"/>
                      <a:pt x="157" y="991"/>
                      <a:pt x="127" y="1037"/>
                    </a:cubicBezTo>
                    <a:cubicBezTo>
                      <a:pt x="97" y="1083"/>
                      <a:pt x="68" y="1137"/>
                      <a:pt x="48" y="1189"/>
                    </a:cubicBezTo>
                    <a:cubicBezTo>
                      <a:pt x="28" y="1241"/>
                      <a:pt x="15" y="1294"/>
                      <a:pt x="8" y="1348"/>
                    </a:cubicBezTo>
                    <a:cubicBezTo>
                      <a:pt x="1" y="1402"/>
                      <a:pt x="0" y="1453"/>
                      <a:pt x="8" y="1513"/>
                    </a:cubicBezTo>
                    <a:cubicBezTo>
                      <a:pt x="16" y="1573"/>
                      <a:pt x="33" y="1652"/>
                      <a:pt x="54" y="1711"/>
                    </a:cubicBezTo>
                    <a:cubicBezTo>
                      <a:pt x="75" y="1770"/>
                      <a:pt x="105" y="1824"/>
                      <a:pt x="134" y="1870"/>
                    </a:cubicBezTo>
                    <a:cubicBezTo>
                      <a:pt x="163" y="1916"/>
                      <a:pt x="191" y="1954"/>
                      <a:pt x="226" y="1989"/>
                    </a:cubicBezTo>
                    <a:cubicBezTo>
                      <a:pt x="261" y="2024"/>
                      <a:pt x="305" y="2056"/>
                      <a:pt x="345" y="2081"/>
                    </a:cubicBezTo>
                    <a:cubicBezTo>
                      <a:pt x="385" y="2106"/>
                      <a:pt x="424" y="2124"/>
                      <a:pt x="464" y="2141"/>
                    </a:cubicBezTo>
                    <a:cubicBezTo>
                      <a:pt x="504" y="2158"/>
                      <a:pt x="542" y="2170"/>
                      <a:pt x="583" y="2180"/>
                    </a:cubicBezTo>
                    <a:cubicBezTo>
                      <a:pt x="624" y="2190"/>
                      <a:pt x="667" y="2197"/>
                      <a:pt x="708" y="2200"/>
                    </a:cubicBezTo>
                    <a:cubicBezTo>
                      <a:pt x="749" y="2203"/>
                      <a:pt x="788" y="2202"/>
                      <a:pt x="827" y="2200"/>
                    </a:cubicBezTo>
                    <a:cubicBezTo>
                      <a:pt x="866" y="2198"/>
                      <a:pt x="905" y="2192"/>
                      <a:pt x="940" y="2187"/>
                    </a:cubicBezTo>
                    <a:cubicBezTo>
                      <a:pt x="975" y="2182"/>
                      <a:pt x="1008" y="2175"/>
                      <a:pt x="1036" y="2169"/>
                    </a:cubicBezTo>
                    <a:cubicBezTo>
                      <a:pt x="1064" y="2163"/>
                      <a:pt x="1086" y="2158"/>
                      <a:pt x="1110" y="2152"/>
                    </a:cubicBezTo>
                    <a:cubicBezTo>
                      <a:pt x="1134" y="2146"/>
                      <a:pt x="1153" y="2143"/>
                      <a:pt x="1179" y="2134"/>
                    </a:cubicBezTo>
                    <a:cubicBezTo>
                      <a:pt x="1189" y="2160"/>
                      <a:pt x="1211" y="2198"/>
                      <a:pt x="1237" y="2226"/>
                    </a:cubicBezTo>
                    <a:cubicBezTo>
                      <a:pt x="1263" y="2254"/>
                      <a:pt x="1299" y="2277"/>
                      <a:pt x="1336" y="2299"/>
                    </a:cubicBezTo>
                    <a:cubicBezTo>
                      <a:pt x="1373" y="2321"/>
                      <a:pt x="1417" y="2344"/>
                      <a:pt x="1461" y="2359"/>
                    </a:cubicBezTo>
                    <a:cubicBezTo>
                      <a:pt x="1505" y="2374"/>
                      <a:pt x="1555" y="2383"/>
                      <a:pt x="1600" y="2391"/>
                    </a:cubicBezTo>
                    <a:cubicBezTo>
                      <a:pt x="1645" y="2399"/>
                      <a:pt x="1688" y="2406"/>
                      <a:pt x="1734" y="2410"/>
                    </a:cubicBezTo>
                    <a:cubicBezTo>
                      <a:pt x="1780" y="2414"/>
                      <a:pt x="1819" y="2420"/>
                      <a:pt x="1878" y="2418"/>
                    </a:cubicBezTo>
                    <a:cubicBezTo>
                      <a:pt x="1937" y="2416"/>
                      <a:pt x="2023" y="2411"/>
                      <a:pt x="2089" y="2398"/>
                    </a:cubicBezTo>
                    <a:cubicBezTo>
                      <a:pt x="2155" y="2385"/>
                      <a:pt x="2214" y="2364"/>
                      <a:pt x="2274" y="2339"/>
                    </a:cubicBezTo>
                    <a:cubicBezTo>
                      <a:pt x="2334" y="2314"/>
                      <a:pt x="2393" y="2281"/>
                      <a:pt x="2446" y="2246"/>
                    </a:cubicBezTo>
                    <a:cubicBezTo>
                      <a:pt x="2499" y="2211"/>
                      <a:pt x="2554" y="2160"/>
                      <a:pt x="2591" y="2127"/>
                    </a:cubicBezTo>
                    <a:cubicBezTo>
                      <a:pt x="2629" y="2175"/>
                      <a:pt x="2665" y="2214"/>
                      <a:pt x="2710" y="2246"/>
                    </a:cubicBezTo>
                    <a:cubicBezTo>
                      <a:pt x="2755" y="2278"/>
                      <a:pt x="2809" y="2302"/>
                      <a:pt x="2862" y="2319"/>
                    </a:cubicBezTo>
                    <a:cubicBezTo>
                      <a:pt x="2915" y="2336"/>
                      <a:pt x="2970" y="2345"/>
                      <a:pt x="3027" y="2345"/>
                    </a:cubicBezTo>
                    <a:cubicBezTo>
                      <a:pt x="3084" y="2345"/>
                      <a:pt x="3150" y="2336"/>
                      <a:pt x="3206" y="2319"/>
                    </a:cubicBezTo>
                    <a:cubicBezTo>
                      <a:pt x="3262" y="2302"/>
                      <a:pt x="3318" y="2275"/>
                      <a:pt x="3364" y="2240"/>
                    </a:cubicBezTo>
                    <a:cubicBezTo>
                      <a:pt x="3410" y="2205"/>
                      <a:pt x="3450" y="2153"/>
                      <a:pt x="3483" y="2107"/>
                    </a:cubicBezTo>
                    <a:cubicBezTo>
                      <a:pt x="3516" y="2061"/>
                      <a:pt x="3543" y="2014"/>
                      <a:pt x="3562" y="1962"/>
                    </a:cubicBezTo>
                    <a:cubicBezTo>
                      <a:pt x="3581" y="1910"/>
                      <a:pt x="3590" y="1836"/>
                      <a:pt x="3595" y="1794"/>
                    </a:cubicBezTo>
                    <a:cubicBezTo>
                      <a:pt x="3600" y="1752"/>
                      <a:pt x="3597" y="1735"/>
                      <a:pt x="3595" y="1711"/>
                    </a:cubicBezTo>
                    <a:cubicBezTo>
                      <a:pt x="3593" y="1687"/>
                      <a:pt x="3586" y="1671"/>
                      <a:pt x="3582" y="1652"/>
                    </a:cubicBezTo>
                    <a:cubicBezTo>
                      <a:pt x="3613" y="1633"/>
                      <a:pt x="3695" y="1587"/>
                      <a:pt x="3741" y="1546"/>
                    </a:cubicBezTo>
                    <a:cubicBezTo>
                      <a:pt x="3787" y="1505"/>
                      <a:pt x="3827" y="1460"/>
                      <a:pt x="3860" y="1407"/>
                    </a:cubicBezTo>
                    <a:cubicBezTo>
                      <a:pt x="3893" y="1354"/>
                      <a:pt x="3921" y="1290"/>
                      <a:pt x="3939" y="1229"/>
                    </a:cubicBezTo>
                    <a:cubicBezTo>
                      <a:pt x="3957" y="1168"/>
                      <a:pt x="3969" y="1101"/>
                      <a:pt x="3969" y="1038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764" name="Text Box 308"/>
            <p:cNvSpPr txBox="1">
              <a:spLocks noChangeArrowheads="1"/>
            </p:cNvSpPr>
            <p:nvPr/>
          </p:nvSpPr>
          <p:spPr bwMode="auto">
            <a:xfrm>
              <a:off x="3120" y="1773"/>
              <a:ext cx="6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ja-JP" sz="1200" b="1" dirty="0" smtClean="0">
                  <a:solidFill>
                    <a:srgbClr val="000000"/>
                  </a:solidFill>
                </a:rPr>
                <a:t>Внешняя сеть</a:t>
              </a:r>
              <a:endParaRPr lang="ja-JP" alt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5645" name="Text Box 309"/>
          <p:cNvSpPr txBox="1">
            <a:spLocks noChangeArrowheads="1"/>
          </p:cNvSpPr>
          <p:nvPr/>
        </p:nvSpPr>
        <p:spPr bwMode="auto">
          <a:xfrm>
            <a:off x="5532663" y="5844861"/>
            <a:ext cx="11028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800" b="1" dirty="0" smtClean="0">
                <a:solidFill>
                  <a:srgbClr val="E62D00"/>
                </a:solidFill>
              </a:rPr>
              <a:t>Сетевые приложения</a:t>
            </a:r>
            <a:endParaRPr lang="ja-JP" altLang="en-US" sz="800" b="1" dirty="0">
              <a:solidFill>
                <a:srgbClr val="E62D00"/>
              </a:solidFill>
            </a:endParaRPr>
          </a:p>
        </p:txBody>
      </p:sp>
      <p:pic>
        <p:nvPicPr>
          <p:cNvPr id="25646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92" y="5081588"/>
            <a:ext cx="2873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7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5081588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8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081588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9" name="Oval 322"/>
          <p:cNvSpPr>
            <a:spLocks noChangeArrowheads="1"/>
          </p:cNvSpPr>
          <p:nvPr/>
        </p:nvSpPr>
        <p:spPr bwMode="auto">
          <a:xfrm>
            <a:off x="8124825" y="5527677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50" name="Oval 323"/>
          <p:cNvSpPr>
            <a:spLocks noChangeArrowheads="1"/>
          </p:cNvSpPr>
          <p:nvPr/>
        </p:nvSpPr>
        <p:spPr bwMode="auto">
          <a:xfrm>
            <a:off x="8377238" y="5527677"/>
            <a:ext cx="266700" cy="269875"/>
          </a:xfrm>
          <a:prstGeom prst="ellipse">
            <a:avLst/>
          </a:prstGeom>
          <a:solidFill>
            <a:srgbClr val="66CCFF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grpSp>
        <p:nvGrpSpPr>
          <p:cNvPr id="25651" name="Group 328"/>
          <p:cNvGrpSpPr>
            <a:grpSpLocks/>
          </p:cNvGrpSpPr>
          <p:nvPr/>
        </p:nvGrpSpPr>
        <p:grpSpPr bwMode="auto">
          <a:xfrm>
            <a:off x="5346700" y="5086352"/>
            <a:ext cx="1474788" cy="792163"/>
            <a:chOff x="249" y="3203"/>
            <a:chExt cx="929" cy="499"/>
          </a:xfrm>
        </p:grpSpPr>
        <p:sp>
          <p:nvSpPr>
            <p:cNvPr id="27759" name="Rectangle 329"/>
            <p:cNvSpPr>
              <a:spLocks noChangeArrowheads="1"/>
            </p:cNvSpPr>
            <p:nvPr/>
          </p:nvSpPr>
          <p:spPr bwMode="auto">
            <a:xfrm>
              <a:off x="249" y="3203"/>
              <a:ext cx="453" cy="499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 dirty="0">
                  <a:solidFill>
                    <a:srgbClr val="000000"/>
                  </a:solidFill>
                </a:rPr>
                <a:t>Firewall</a:t>
              </a:r>
              <a:endParaRPr lang="ja-JP" altLang="en-US" sz="800" b="1" dirty="0">
                <a:solidFill>
                  <a:srgbClr val="000000"/>
                </a:solidFill>
              </a:endParaRP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 dirty="0">
                  <a:solidFill>
                    <a:srgbClr val="000000"/>
                  </a:solidFill>
                </a:rPr>
                <a:t>Virus check</a:t>
              </a:r>
              <a:endParaRPr lang="ja-JP" altLang="en-US" sz="800" b="1" dirty="0">
                <a:solidFill>
                  <a:srgbClr val="000000"/>
                </a:solidFill>
              </a:endParaRP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 dirty="0">
                  <a:solidFill>
                    <a:srgbClr val="000000"/>
                  </a:solidFill>
                </a:rPr>
                <a:t>IDS</a:t>
              </a:r>
              <a:endParaRPr lang="ja-JP" altLang="en-US" sz="800" b="1" dirty="0">
                <a:solidFill>
                  <a:srgbClr val="000000"/>
                </a:solidFill>
              </a:endParaRP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 dirty="0">
                  <a:solidFill>
                    <a:srgbClr val="000000"/>
                  </a:solidFill>
                </a:rPr>
                <a:t>Authentication</a:t>
              </a:r>
              <a:endParaRPr lang="ja-JP" alt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7760" name="Rectangle 330"/>
            <p:cNvSpPr>
              <a:spLocks noChangeArrowheads="1"/>
            </p:cNvSpPr>
            <p:nvPr/>
          </p:nvSpPr>
          <p:spPr bwMode="auto">
            <a:xfrm>
              <a:off x="725" y="3203"/>
              <a:ext cx="453" cy="136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>
                  <a:solidFill>
                    <a:srgbClr val="000000"/>
                  </a:solidFill>
                </a:rPr>
                <a:t>Bandwidth</a:t>
              </a:r>
              <a:endParaRPr lang="ja-JP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27761" name="Rectangle 331"/>
            <p:cNvSpPr>
              <a:spLocks noChangeArrowheads="1"/>
            </p:cNvSpPr>
            <p:nvPr/>
          </p:nvSpPr>
          <p:spPr bwMode="auto">
            <a:xfrm>
              <a:off x="725" y="3361"/>
              <a:ext cx="453" cy="182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>
                  <a:solidFill>
                    <a:srgbClr val="000000"/>
                  </a:solidFill>
                </a:rPr>
                <a:t>Load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>
                  <a:solidFill>
                    <a:srgbClr val="000000"/>
                  </a:solidFill>
                </a:rPr>
                <a:t>balancer</a:t>
              </a:r>
              <a:endParaRPr lang="ja-JP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27762" name="Rectangle 332"/>
            <p:cNvSpPr>
              <a:spLocks noChangeArrowheads="1"/>
            </p:cNvSpPr>
            <p:nvPr/>
          </p:nvSpPr>
          <p:spPr bwMode="auto">
            <a:xfrm>
              <a:off x="724" y="3566"/>
              <a:ext cx="453" cy="136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>
                  <a:solidFill>
                    <a:srgbClr val="000000"/>
                  </a:solidFill>
                </a:rPr>
                <a:t>cache</a:t>
              </a:r>
              <a:endParaRPr lang="ja-JP" altLang="en-US" sz="800" b="1">
                <a:solidFill>
                  <a:srgbClr val="000000"/>
                </a:solidFill>
              </a:endParaRPr>
            </a:p>
          </p:txBody>
        </p:sp>
      </p:grpSp>
      <p:sp>
        <p:nvSpPr>
          <p:cNvPr id="25652" name="AutoShape 367"/>
          <p:cNvSpPr>
            <a:spLocks noChangeArrowheads="1"/>
          </p:cNvSpPr>
          <p:nvPr/>
        </p:nvSpPr>
        <p:spPr bwMode="auto">
          <a:xfrm flipH="1">
            <a:off x="7440613" y="5788027"/>
            <a:ext cx="1077912" cy="198439"/>
          </a:xfrm>
          <a:prstGeom prst="curvedUpArrow">
            <a:avLst>
              <a:gd name="adj1" fmla="val 53993"/>
              <a:gd name="adj2" fmla="val 162633"/>
              <a:gd name="adj3" fmla="val 29167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25653" name="AutoShape 369"/>
          <p:cNvSpPr>
            <a:spLocks noChangeArrowheads="1"/>
          </p:cNvSpPr>
          <p:nvPr/>
        </p:nvSpPr>
        <p:spPr bwMode="auto">
          <a:xfrm>
            <a:off x="6101615" y="4640263"/>
            <a:ext cx="1414847" cy="203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100" b="1" dirty="0" smtClean="0">
                <a:solidFill>
                  <a:srgbClr val="000000"/>
                </a:solidFill>
              </a:rPr>
              <a:t>Пул коммутаторов</a:t>
            </a:r>
            <a:endParaRPr lang="ja-JP" altLang="en-US" sz="1100" b="1" dirty="0">
              <a:solidFill>
                <a:srgbClr val="000000"/>
              </a:solidFill>
            </a:endParaRPr>
          </a:p>
        </p:txBody>
      </p:sp>
      <p:sp>
        <p:nvSpPr>
          <p:cNvPr id="25654" name="AutoShape 370"/>
          <p:cNvSpPr>
            <a:spLocks noChangeArrowheads="1"/>
          </p:cNvSpPr>
          <p:nvPr/>
        </p:nvSpPr>
        <p:spPr bwMode="auto">
          <a:xfrm>
            <a:off x="7053263" y="6202363"/>
            <a:ext cx="1720850" cy="188912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000" b="1" dirty="0" smtClean="0">
                <a:solidFill>
                  <a:srgbClr val="000000"/>
                </a:solidFill>
              </a:rPr>
              <a:t>Пул серверов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25655" name="AutoShape 371"/>
          <p:cNvSpPr>
            <a:spLocks noChangeArrowheads="1"/>
          </p:cNvSpPr>
          <p:nvPr/>
        </p:nvSpPr>
        <p:spPr bwMode="auto">
          <a:xfrm>
            <a:off x="5351463" y="6056315"/>
            <a:ext cx="1511300" cy="360671"/>
          </a:xfrm>
          <a:prstGeom prst="roundRect">
            <a:avLst>
              <a:gd name="adj" fmla="val 50000"/>
            </a:avLst>
          </a:prstGeom>
          <a:solidFill>
            <a:srgbClr val="99FF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000" b="1" dirty="0" smtClean="0">
                <a:solidFill>
                  <a:srgbClr val="000000"/>
                </a:solidFill>
              </a:rPr>
              <a:t>Пул сетевых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000" b="1" dirty="0" smtClean="0">
                <a:solidFill>
                  <a:srgbClr val="000000"/>
                </a:solidFill>
              </a:rPr>
              <a:t>ресурсов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56377" name="Text Box 374"/>
          <p:cNvSpPr txBox="1">
            <a:spLocks noChangeArrowheads="1"/>
          </p:cNvSpPr>
          <p:nvPr/>
        </p:nvSpPr>
        <p:spPr bwMode="auto">
          <a:xfrm>
            <a:off x="7483848" y="3186116"/>
            <a:ext cx="1631213" cy="307777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 dirty="0">
                <a:solidFill>
                  <a:srgbClr val="D02800">
                    <a:lumMod val="50000"/>
                  </a:srgbClr>
                </a:solidFill>
              </a:rPr>
              <a:t>SDN, Centralized</a:t>
            </a:r>
            <a:endParaRPr lang="ja-JP" altLang="en-US" sz="1400" b="1" dirty="0">
              <a:solidFill>
                <a:srgbClr val="D02800">
                  <a:lumMod val="50000"/>
                </a:srgbClr>
              </a:solidFill>
            </a:endParaRPr>
          </a:p>
        </p:txBody>
      </p:sp>
      <p:sp>
        <p:nvSpPr>
          <p:cNvPr id="25657" name="Rectangle 2944"/>
          <p:cNvSpPr>
            <a:spLocks noChangeArrowheads="1"/>
          </p:cNvSpPr>
          <p:nvPr/>
        </p:nvSpPr>
        <p:spPr bwMode="auto">
          <a:xfrm>
            <a:off x="5657854" y="1700214"/>
            <a:ext cx="2767013" cy="288147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 smtClean="0">
                <a:solidFill>
                  <a:srgbClr val="FFFFFF"/>
                </a:solidFill>
              </a:rPr>
              <a:t>Сеть на базе </a:t>
            </a:r>
            <a:r>
              <a:rPr lang="en-US" altLang="ja-JP" sz="1400" b="1" dirty="0" smtClean="0">
                <a:solidFill>
                  <a:srgbClr val="FFFFFF"/>
                </a:solidFill>
              </a:rPr>
              <a:t>SDN</a:t>
            </a:r>
            <a:endParaRPr lang="ja-JP" altLang="en-US" sz="1400" b="1" dirty="0">
              <a:solidFill>
                <a:srgbClr val="FFFFFF"/>
              </a:solidFill>
            </a:endParaRPr>
          </a:p>
        </p:txBody>
      </p:sp>
      <p:pic>
        <p:nvPicPr>
          <p:cNvPr id="25658" name="Picture 3876" descr="MC90015505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176588"/>
            <a:ext cx="8191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9" name="Picture 3876" descr="MC90015505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3127376"/>
            <a:ext cx="3921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0" name="Picture 3876" descr="MC90015505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2" y="3103565"/>
            <a:ext cx="523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1" name="Picture 1947" descr="MC90015505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213102"/>
            <a:ext cx="8191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AutoShape 2941"/>
          <p:cNvSpPr>
            <a:spLocks noChangeArrowheads="1"/>
          </p:cNvSpPr>
          <p:nvPr/>
        </p:nvSpPr>
        <p:spPr bwMode="auto">
          <a:xfrm>
            <a:off x="85729" y="2047878"/>
            <a:ext cx="3973513" cy="4405313"/>
          </a:xfrm>
          <a:prstGeom prst="roundRect">
            <a:avLst>
              <a:gd name="adj" fmla="val 6356"/>
            </a:avLst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5663" name="Group 2277"/>
          <p:cNvGrpSpPr>
            <a:grpSpLocks/>
          </p:cNvGrpSpPr>
          <p:nvPr/>
        </p:nvGrpSpPr>
        <p:grpSpPr bwMode="auto">
          <a:xfrm>
            <a:off x="2228850" y="4451353"/>
            <a:ext cx="520700" cy="434975"/>
            <a:chOff x="921" y="3311"/>
            <a:chExt cx="275" cy="178"/>
          </a:xfrm>
        </p:grpSpPr>
        <p:sp>
          <p:nvSpPr>
            <p:cNvPr id="27704" name="Rectangle 2278"/>
            <p:cNvSpPr>
              <a:spLocks noChangeArrowheads="1"/>
            </p:cNvSpPr>
            <p:nvPr/>
          </p:nvSpPr>
          <p:spPr bwMode="auto">
            <a:xfrm>
              <a:off x="921" y="3392"/>
              <a:ext cx="208" cy="3"/>
            </a:xfrm>
            <a:prstGeom prst="rect">
              <a:avLst/>
            </a:pr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05" name="Rectangle 2279"/>
            <p:cNvSpPr>
              <a:spLocks noChangeArrowheads="1"/>
            </p:cNvSpPr>
            <p:nvPr/>
          </p:nvSpPr>
          <p:spPr bwMode="auto">
            <a:xfrm>
              <a:off x="921" y="3447"/>
              <a:ext cx="208" cy="42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06" name="Rectangle 2280"/>
            <p:cNvSpPr>
              <a:spLocks noChangeArrowheads="1"/>
            </p:cNvSpPr>
            <p:nvPr/>
          </p:nvSpPr>
          <p:spPr bwMode="auto">
            <a:xfrm>
              <a:off x="922" y="3448"/>
              <a:ext cx="206" cy="40"/>
            </a:xfrm>
            <a:prstGeom prst="rect">
              <a:avLst/>
            </a:prstGeom>
            <a:noFill/>
            <a:ln w="4763">
              <a:solidFill>
                <a:srgbClr val="ADD7E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07" name="Freeform 2281"/>
            <p:cNvSpPr>
              <a:spLocks/>
            </p:cNvSpPr>
            <p:nvPr/>
          </p:nvSpPr>
          <p:spPr bwMode="auto">
            <a:xfrm>
              <a:off x="921" y="3409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8" name="Freeform 2282"/>
            <p:cNvSpPr>
              <a:spLocks/>
            </p:cNvSpPr>
            <p:nvPr/>
          </p:nvSpPr>
          <p:spPr bwMode="auto">
            <a:xfrm>
              <a:off x="921" y="3409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9" name="Freeform 2283"/>
            <p:cNvSpPr>
              <a:spLocks/>
            </p:cNvSpPr>
            <p:nvPr/>
          </p:nvSpPr>
          <p:spPr bwMode="auto">
            <a:xfrm>
              <a:off x="1129" y="3409"/>
              <a:ext cx="67" cy="79"/>
            </a:xfrm>
            <a:custGeom>
              <a:avLst/>
              <a:gdLst>
                <a:gd name="T0" fmla="*/ 67 w 67"/>
                <a:gd name="T1" fmla="*/ 39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3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39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0" name="Freeform 2284"/>
            <p:cNvSpPr>
              <a:spLocks/>
            </p:cNvSpPr>
            <p:nvPr/>
          </p:nvSpPr>
          <p:spPr bwMode="auto">
            <a:xfrm>
              <a:off x="1129" y="3409"/>
              <a:ext cx="67" cy="79"/>
            </a:xfrm>
            <a:custGeom>
              <a:avLst/>
              <a:gdLst>
                <a:gd name="T0" fmla="*/ 67 w 67"/>
                <a:gd name="T1" fmla="*/ 39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3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39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39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1" name="Rectangle 2285"/>
            <p:cNvSpPr>
              <a:spLocks noChangeArrowheads="1"/>
            </p:cNvSpPr>
            <p:nvPr/>
          </p:nvSpPr>
          <p:spPr bwMode="auto">
            <a:xfrm>
              <a:off x="921" y="3398"/>
              <a:ext cx="208" cy="41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12" name="Rectangle 2286"/>
            <p:cNvSpPr>
              <a:spLocks noChangeArrowheads="1"/>
            </p:cNvSpPr>
            <p:nvPr/>
          </p:nvSpPr>
          <p:spPr bwMode="auto">
            <a:xfrm>
              <a:off x="922" y="3399"/>
              <a:ext cx="206" cy="39"/>
            </a:xfrm>
            <a:prstGeom prst="rect">
              <a:avLst/>
            </a:prstGeom>
            <a:noFill/>
            <a:ln w="4763">
              <a:solidFill>
                <a:srgbClr val="ADD7E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13" name="Freeform 2287"/>
            <p:cNvSpPr>
              <a:spLocks/>
            </p:cNvSpPr>
            <p:nvPr/>
          </p:nvSpPr>
          <p:spPr bwMode="auto">
            <a:xfrm>
              <a:off x="921" y="3360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4" name="Freeform 2288"/>
            <p:cNvSpPr>
              <a:spLocks/>
            </p:cNvSpPr>
            <p:nvPr/>
          </p:nvSpPr>
          <p:spPr bwMode="auto">
            <a:xfrm>
              <a:off x="921" y="3360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5" name="Freeform 2289"/>
            <p:cNvSpPr>
              <a:spLocks/>
            </p:cNvSpPr>
            <p:nvPr/>
          </p:nvSpPr>
          <p:spPr bwMode="auto">
            <a:xfrm>
              <a:off x="1129" y="3359"/>
              <a:ext cx="67" cy="79"/>
            </a:xfrm>
            <a:custGeom>
              <a:avLst/>
              <a:gdLst>
                <a:gd name="T0" fmla="*/ 67 w 67"/>
                <a:gd name="T1" fmla="*/ 42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4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42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6" name="Freeform 2290"/>
            <p:cNvSpPr>
              <a:spLocks/>
            </p:cNvSpPr>
            <p:nvPr/>
          </p:nvSpPr>
          <p:spPr bwMode="auto">
            <a:xfrm>
              <a:off x="1129" y="3359"/>
              <a:ext cx="67" cy="79"/>
            </a:xfrm>
            <a:custGeom>
              <a:avLst/>
              <a:gdLst>
                <a:gd name="T0" fmla="*/ 67 w 67"/>
                <a:gd name="T1" fmla="*/ 42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4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42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42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7" name="Rectangle 2291"/>
            <p:cNvSpPr>
              <a:spLocks noChangeArrowheads="1"/>
            </p:cNvSpPr>
            <p:nvPr/>
          </p:nvSpPr>
          <p:spPr bwMode="auto">
            <a:xfrm>
              <a:off x="921" y="3349"/>
              <a:ext cx="208" cy="42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18" name="Rectangle 2292"/>
            <p:cNvSpPr>
              <a:spLocks noChangeArrowheads="1"/>
            </p:cNvSpPr>
            <p:nvPr/>
          </p:nvSpPr>
          <p:spPr bwMode="auto">
            <a:xfrm>
              <a:off x="922" y="3350"/>
              <a:ext cx="206" cy="40"/>
            </a:xfrm>
            <a:prstGeom prst="rect">
              <a:avLst/>
            </a:prstGeom>
            <a:noFill/>
            <a:ln w="4763">
              <a:solidFill>
                <a:srgbClr val="ADD7E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19" name="Freeform 2293"/>
            <p:cNvSpPr>
              <a:spLocks/>
            </p:cNvSpPr>
            <p:nvPr/>
          </p:nvSpPr>
          <p:spPr bwMode="auto">
            <a:xfrm>
              <a:off x="921" y="3311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0" name="Freeform 2294"/>
            <p:cNvSpPr>
              <a:spLocks/>
            </p:cNvSpPr>
            <p:nvPr/>
          </p:nvSpPr>
          <p:spPr bwMode="auto">
            <a:xfrm>
              <a:off x="921" y="3311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1" name="Freeform 2295"/>
            <p:cNvSpPr>
              <a:spLocks/>
            </p:cNvSpPr>
            <p:nvPr/>
          </p:nvSpPr>
          <p:spPr bwMode="auto">
            <a:xfrm>
              <a:off x="1129" y="3311"/>
              <a:ext cx="67" cy="79"/>
            </a:xfrm>
            <a:custGeom>
              <a:avLst/>
              <a:gdLst>
                <a:gd name="T0" fmla="*/ 67 w 67"/>
                <a:gd name="T1" fmla="*/ 41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41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41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2" name="Freeform 2296"/>
            <p:cNvSpPr>
              <a:spLocks/>
            </p:cNvSpPr>
            <p:nvPr/>
          </p:nvSpPr>
          <p:spPr bwMode="auto">
            <a:xfrm>
              <a:off x="1129" y="3311"/>
              <a:ext cx="67" cy="79"/>
            </a:xfrm>
            <a:custGeom>
              <a:avLst/>
              <a:gdLst>
                <a:gd name="T0" fmla="*/ 67 w 67"/>
                <a:gd name="T1" fmla="*/ 41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41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41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41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3" name="Freeform 2297"/>
            <p:cNvSpPr>
              <a:spLocks/>
            </p:cNvSpPr>
            <p:nvPr/>
          </p:nvSpPr>
          <p:spPr bwMode="auto">
            <a:xfrm>
              <a:off x="1154" y="3399"/>
              <a:ext cx="33" cy="50"/>
            </a:xfrm>
            <a:custGeom>
              <a:avLst/>
              <a:gdLst>
                <a:gd name="T0" fmla="*/ 0 w 33"/>
                <a:gd name="T1" fmla="*/ 50 h 50"/>
                <a:gd name="T2" fmla="*/ 2 w 33"/>
                <a:gd name="T3" fmla="*/ 49 h 50"/>
                <a:gd name="T4" fmla="*/ 3 w 33"/>
                <a:gd name="T5" fmla="*/ 49 h 50"/>
                <a:gd name="T6" fmla="*/ 4 w 33"/>
                <a:gd name="T7" fmla="*/ 49 h 50"/>
                <a:gd name="T8" fmla="*/ 6 w 33"/>
                <a:gd name="T9" fmla="*/ 49 h 50"/>
                <a:gd name="T10" fmla="*/ 7 w 33"/>
                <a:gd name="T11" fmla="*/ 48 h 50"/>
                <a:gd name="T12" fmla="*/ 8 w 33"/>
                <a:gd name="T13" fmla="*/ 48 h 50"/>
                <a:gd name="T14" fmla="*/ 10 w 33"/>
                <a:gd name="T15" fmla="*/ 47 h 50"/>
                <a:gd name="T16" fmla="*/ 12 w 33"/>
                <a:gd name="T17" fmla="*/ 46 h 50"/>
                <a:gd name="T18" fmla="*/ 14 w 33"/>
                <a:gd name="T19" fmla="*/ 44 h 50"/>
                <a:gd name="T20" fmla="*/ 16 w 33"/>
                <a:gd name="T21" fmla="*/ 42 h 50"/>
                <a:gd name="T22" fmla="*/ 17 w 33"/>
                <a:gd name="T23" fmla="*/ 41 h 50"/>
                <a:gd name="T24" fmla="*/ 19 w 33"/>
                <a:gd name="T25" fmla="*/ 38 h 50"/>
                <a:gd name="T26" fmla="*/ 21 w 33"/>
                <a:gd name="T27" fmla="*/ 36 h 50"/>
                <a:gd name="T28" fmla="*/ 22 w 33"/>
                <a:gd name="T29" fmla="*/ 34 h 50"/>
                <a:gd name="T30" fmla="*/ 23 w 33"/>
                <a:gd name="T31" fmla="*/ 31 h 50"/>
                <a:gd name="T32" fmla="*/ 25 w 33"/>
                <a:gd name="T33" fmla="*/ 28 h 50"/>
                <a:gd name="T34" fmla="*/ 26 w 33"/>
                <a:gd name="T35" fmla="*/ 25 h 50"/>
                <a:gd name="T36" fmla="*/ 27 w 33"/>
                <a:gd name="T37" fmla="*/ 22 h 50"/>
                <a:gd name="T38" fmla="*/ 28 w 33"/>
                <a:gd name="T39" fmla="*/ 19 h 50"/>
                <a:gd name="T40" fmla="*/ 29 w 33"/>
                <a:gd name="T41" fmla="*/ 16 h 50"/>
                <a:gd name="T42" fmla="*/ 30 w 33"/>
                <a:gd name="T43" fmla="*/ 12 h 50"/>
                <a:gd name="T44" fmla="*/ 31 w 33"/>
                <a:gd name="T45" fmla="*/ 9 h 50"/>
                <a:gd name="T46" fmla="*/ 32 w 33"/>
                <a:gd name="T47" fmla="*/ 5 h 50"/>
                <a:gd name="T48" fmla="*/ 32 w 33"/>
                <a:gd name="T49" fmla="*/ 2 h 50"/>
                <a:gd name="T50" fmla="*/ 25 w 33"/>
                <a:gd name="T51" fmla="*/ 1 h 50"/>
                <a:gd name="T52" fmla="*/ 24 w 33"/>
                <a:gd name="T53" fmla="*/ 5 h 50"/>
                <a:gd name="T54" fmla="*/ 23 w 33"/>
                <a:gd name="T55" fmla="*/ 8 h 50"/>
                <a:gd name="T56" fmla="*/ 23 w 33"/>
                <a:gd name="T57" fmla="*/ 12 h 50"/>
                <a:gd name="T58" fmla="*/ 22 w 33"/>
                <a:gd name="T59" fmla="*/ 15 h 50"/>
                <a:gd name="T60" fmla="*/ 21 w 33"/>
                <a:gd name="T61" fmla="*/ 18 h 50"/>
                <a:gd name="T62" fmla="*/ 20 w 33"/>
                <a:gd name="T63" fmla="*/ 21 h 50"/>
                <a:gd name="T64" fmla="*/ 18 w 33"/>
                <a:gd name="T65" fmla="*/ 24 h 50"/>
                <a:gd name="T66" fmla="*/ 17 w 33"/>
                <a:gd name="T67" fmla="*/ 27 h 50"/>
                <a:gd name="T68" fmla="*/ 16 w 33"/>
                <a:gd name="T69" fmla="*/ 30 h 50"/>
                <a:gd name="T70" fmla="*/ 15 w 33"/>
                <a:gd name="T71" fmla="*/ 32 h 50"/>
                <a:gd name="T72" fmla="*/ 13 w 33"/>
                <a:gd name="T73" fmla="*/ 34 h 50"/>
                <a:gd name="T74" fmla="*/ 12 w 33"/>
                <a:gd name="T75" fmla="*/ 36 h 50"/>
                <a:gd name="T76" fmla="*/ 10 w 33"/>
                <a:gd name="T77" fmla="*/ 38 h 50"/>
                <a:gd name="T78" fmla="*/ 9 w 33"/>
                <a:gd name="T79" fmla="*/ 40 h 50"/>
                <a:gd name="T80" fmla="*/ 7 w 33"/>
                <a:gd name="T81" fmla="*/ 41 h 50"/>
                <a:gd name="T82" fmla="*/ 6 w 33"/>
                <a:gd name="T83" fmla="*/ 43 h 50"/>
                <a:gd name="T84" fmla="*/ 4 w 33"/>
                <a:gd name="T85" fmla="*/ 43 h 50"/>
                <a:gd name="T86" fmla="*/ 3 w 33"/>
                <a:gd name="T87" fmla="*/ 44 h 50"/>
                <a:gd name="T88" fmla="*/ 3 w 33"/>
                <a:gd name="T89" fmla="*/ 44 h 50"/>
                <a:gd name="T90" fmla="*/ 2 w 33"/>
                <a:gd name="T91" fmla="*/ 44 h 50"/>
                <a:gd name="T92" fmla="*/ 2 w 33"/>
                <a:gd name="T93" fmla="*/ 44 h 50"/>
                <a:gd name="T94" fmla="*/ 1 w 33"/>
                <a:gd name="T95" fmla="*/ 45 h 50"/>
                <a:gd name="T96" fmla="*/ 1 w 33"/>
                <a:gd name="T97" fmla="*/ 45 h 50"/>
                <a:gd name="T98" fmla="*/ 1 w 33"/>
                <a:gd name="T99" fmla="*/ 45 h 50"/>
                <a:gd name="T100" fmla="*/ 0 w 33"/>
                <a:gd name="T101" fmla="*/ 49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"/>
                <a:gd name="T154" fmla="*/ 0 h 50"/>
                <a:gd name="T155" fmla="*/ 33 w 33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" h="50">
                  <a:moveTo>
                    <a:pt x="0" y="49"/>
                  </a:move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6" y="42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2" y="35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4" name="Freeform 2298"/>
            <p:cNvSpPr>
              <a:spLocks/>
            </p:cNvSpPr>
            <p:nvPr/>
          </p:nvSpPr>
          <p:spPr bwMode="auto">
            <a:xfrm>
              <a:off x="1133" y="3397"/>
              <a:ext cx="21" cy="51"/>
            </a:xfrm>
            <a:custGeom>
              <a:avLst/>
              <a:gdLst>
                <a:gd name="T0" fmla="*/ 1 w 21"/>
                <a:gd name="T1" fmla="*/ 1 h 51"/>
                <a:gd name="T2" fmla="*/ 0 w 21"/>
                <a:gd name="T3" fmla="*/ 5 h 51"/>
                <a:gd name="T4" fmla="*/ 0 w 21"/>
                <a:gd name="T5" fmla="*/ 8 h 51"/>
                <a:gd name="T6" fmla="*/ 0 w 21"/>
                <a:gd name="T7" fmla="*/ 12 h 51"/>
                <a:gd name="T8" fmla="*/ 0 w 21"/>
                <a:gd name="T9" fmla="*/ 15 h 51"/>
                <a:gd name="T10" fmla="*/ 0 w 21"/>
                <a:gd name="T11" fmla="*/ 19 h 51"/>
                <a:gd name="T12" fmla="*/ 1 w 21"/>
                <a:gd name="T13" fmla="*/ 22 h 51"/>
                <a:gd name="T14" fmla="*/ 1 w 21"/>
                <a:gd name="T15" fmla="*/ 25 h 51"/>
                <a:gd name="T16" fmla="*/ 1 w 21"/>
                <a:gd name="T17" fmla="*/ 28 h 51"/>
                <a:gd name="T18" fmla="*/ 2 w 21"/>
                <a:gd name="T19" fmla="*/ 31 h 51"/>
                <a:gd name="T20" fmla="*/ 3 w 21"/>
                <a:gd name="T21" fmla="*/ 34 h 51"/>
                <a:gd name="T22" fmla="*/ 4 w 21"/>
                <a:gd name="T23" fmla="*/ 36 h 51"/>
                <a:gd name="T24" fmla="*/ 5 w 21"/>
                <a:gd name="T25" fmla="*/ 39 h 51"/>
                <a:gd name="T26" fmla="*/ 6 w 21"/>
                <a:gd name="T27" fmla="*/ 41 h 51"/>
                <a:gd name="T28" fmla="*/ 7 w 21"/>
                <a:gd name="T29" fmla="*/ 43 h 51"/>
                <a:gd name="T30" fmla="*/ 9 w 21"/>
                <a:gd name="T31" fmla="*/ 45 h 51"/>
                <a:gd name="T32" fmla="*/ 10 w 21"/>
                <a:gd name="T33" fmla="*/ 47 h 51"/>
                <a:gd name="T34" fmla="*/ 12 w 21"/>
                <a:gd name="T35" fmla="*/ 48 h 51"/>
                <a:gd name="T36" fmla="*/ 13 w 21"/>
                <a:gd name="T37" fmla="*/ 49 h 51"/>
                <a:gd name="T38" fmla="*/ 14 w 21"/>
                <a:gd name="T39" fmla="*/ 49 h 51"/>
                <a:gd name="T40" fmla="*/ 15 w 21"/>
                <a:gd name="T41" fmla="*/ 50 h 51"/>
                <a:gd name="T42" fmla="*/ 16 w 21"/>
                <a:gd name="T43" fmla="*/ 50 h 51"/>
                <a:gd name="T44" fmla="*/ 17 w 21"/>
                <a:gd name="T45" fmla="*/ 51 h 51"/>
                <a:gd name="T46" fmla="*/ 18 w 21"/>
                <a:gd name="T47" fmla="*/ 51 h 51"/>
                <a:gd name="T48" fmla="*/ 20 w 21"/>
                <a:gd name="T49" fmla="*/ 51 h 51"/>
                <a:gd name="T50" fmla="*/ 21 w 21"/>
                <a:gd name="T51" fmla="*/ 51 h 51"/>
                <a:gd name="T52" fmla="*/ 21 w 21"/>
                <a:gd name="T53" fmla="*/ 47 h 51"/>
                <a:gd name="T54" fmla="*/ 21 w 21"/>
                <a:gd name="T55" fmla="*/ 47 h 51"/>
                <a:gd name="T56" fmla="*/ 21 w 21"/>
                <a:gd name="T57" fmla="*/ 46 h 51"/>
                <a:gd name="T58" fmla="*/ 20 w 21"/>
                <a:gd name="T59" fmla="*/ 46 h 51"/>
                <a:gd name="T60" fmla="*/ 20 w 21"/>
                <a:gd name="T61" fmla="*/ 46 h 51"/>
                <a:gd name="T62" fmla="*/ 19 w 21"/>
                <a:gd name="T63" fmla="*/ 46 h 51"/>
                <a:gd name="T64" fmla="*/ 19 w 21"/>
                <a:gd name="T65" fmla="*/ 46 h 51"/>
                <a:gd name="T66" fmla="*/ 18 w 21"/>
                <a:gd name="T67" fmla="*/ 45 h 51"/>
                <a:gd name="T68" fmla="*/ 17 w 21"/>
                <a:gd name="T69" fmla="*/ 44 h 51"/>
                <a:gd name="T70" fmla="*/ 16 w 21"/>
                <a:gd name="T71" fmla="*/ 43 h 51"/>
                <a:gd name="T72" fmla="*/ 15 w 21"/>
                <a:gd name="T73" fmla="*/ 42 h 51"/>
                <a:gd name="T74" fmla="*/ 14 w 21"/>
                <a:gd name="T75" fmla="*/ 40 h 51"/>
                <a:gd name="T76" fmla="*/ 13 w 21"/>
                <a:gd name="T77" fmla="*/ 38 h 51"/>
                <a:gd name="T78" fmla="*/ 12 w 21"/>
                <a:gd name="T79" fmla="*/ 36 h 51"/>
                <a:gd name="T80" fmla="*/ 11 w 21"/>
                <a:gd name="T81" fmla="*/ 34 h 51"/>
                <a:gd name="T82" fmla="*/ 10 w 21"/>
                <a:gd name="T83" fmla="*/ 31 h 51"/>
                <a:gd name="T84" fmla="*/ 10 w 21"/>
                <a:gd name="T85" fmla="*/ 29 h 51"/>
                <a:gd name="T86" fmla="*/ 9 w 21"/>
                <a:gd name="T87" fmla="*/ 26 h 51"/>
                <a:gd name="T88" fmla="*/ 9 w 21"/>
                <a:gd name="T89" fmla="*/ 23 h 51"/>
                <a:gd name="T90" fmla="*/ 8 w 21"/>
                <a:gd name="T91" fmla="*/ 20 h 51"/>
                <a:gd name="T92" fmla="*/ 8 w 21"/>
                <a:gd name="T93" fmla="*/ 16 h 51"/>
                <a:gd name="T94" fmla="*/ 8 w 21"/>
                <a:gd name="T95" fmla="*/ 13 h 51"/>
                <a:gd name="T96" fmla="*/ 8 w 21"/>
                <a:gd name="T97" fmla="*/ 10 h 51"/>
                <a:gd name="T98" fmla="*/ 8 w 21"/>
                <a:gd name="T99" fmla="*/ 6 h 51"/>
                <a:gd name="T100" fmla="*/ 8 w 21"/>
                <a:gd name="T101" fmla="*/ 3 h 51"/>
                <a:gd name="T102" fmla="*/ 9 w 21"/>
                <a:gd name="T103" fmla="*/ 0 h 51"/>
                <a:gd name="T104" fmla="*/ 1 w 21"/>
                <a:gd name="T105" fmla="*/ 0 h 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"/>
                <a:gd name="T160" fmla="*/ 0 h 51"/>
                <a:gd name="T161" fmla="*/ 21 w 21"/>
                <a:gd name="T162" fmla="*/ 51 h 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" h="5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5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5" name="Freeform 2299"/>
            <p:cNvSpPr>
              <a:spLocks/>
            </p:cNvSpPr>
            <p:nvPr/>
          </p:nvSpPr>
          <p:spPr bwMode="auto">
            <a:xfrm>
              <a:off x="1134" y="3348"/>
              <a:ext cx="33" cy="49"/>
            </a:xfrm>
            <a:custGeom>
              <a:avLst/>
              <a:gdLst>
                <a:gd name="T0" fmla="*/ 32 w 33"/>
                <a:gd name="T1" fmla="*/ 0 h 49"/>
                <a:gd name="T2" fmla="*/ 31 w 33"/>
                <a:gd name="T3" fmla="*/ 0 h 49"/>
                <a:gd name="T4" fmla="*/ 29 w 33"/>
                <a:gd name="T5" fmla="*/ 0 h 49"/>
                <a:gd name="T6" fmla="*/ 28 w 33"/>
                <a:gd name="T7" fmla="*/ 0 h 49"/>
                <a:gd name="T8" fmla="*/ 27 w 33"/>
                <a:gd name="T9" fmla="*/ 0 h 49"/>
                <a:gd name="T10" fmla="*/ 26 w 33"/>
                <a:gd name="T11" fmla="*/ 1 h 49"/>
                <a:gd name="T12" fmla="*/ 24 w 33"/>
                <a:gd name="T13" fmla="*/ 1 h 49"/>
                <a:gd name="T14" fmla="*/ 23 w 33"/>
                <a:gd name="T15" fmla="*/ 2 h 49"/>
                <a:gd name="T16" fmla="*/ 22 w 33"/>
                <a:gd name="T17" fmla="*/ 2 h 49"/>
                <a:gd name="T18" fmla="*/ 20 w 33"/>
                <a:gd name="T19" fmla="*/ 4 h 49"/>
                <a:gd name="T20" fmla="*/ 18 w 33"/>
                <a:gd name="T21" fmla="*/ 5 h 49"/>
                <a:gd name="T22" fmla="*/ 16 w 33"/>
                <a:gd name="T23" fmla="*/ 7 h 49"/>
                <a:gd name="T24" fmla="*/ 15 w 33"/>
                <a:gd name="T25" fmla="*/ 9 h 49"/>
                <a:gd name="T26" fmla="*/ 13 w 33"/>
                <a:gd name="T27" fmla="*/ 11 h 49"/>
                <a:gd name="T28" fmla="*/ 11 w 33"/>
                <a:gd name="T29" fmla="*/ 14 h 49"/>
                <a:gd name="T30" fmla="*/ 10 w 33"/>
                <a:gd name="T31" fmla="*/ 16 h 49"/>
                <a:gd name="T32" fmla="*/ 8 w 33"/>
                <a:gd name="T33" fmla="*/ 19 h 49"/>
                <a:gd name="T34" fmla="*/ 7 w 33"/>
                <a:gd name="T35" fmla="*/ 22 h 49"/>
                <a:gd name="T36" fmla="*/ 6 w 33"/>
                <a:gd name="T37" fmla="*/ 25 h 49"/>
                <a:gd name="T38" fmla="*/ 5 w 33"/>
                <a:gd name="T39" fmla="*/ 28 h 49"/>
                <a:gd name="T40" fmla="*/ 4 w 33"/>
                <a:gd name="T41" fmla="*/ 31 h 49"/>
                <a:gd name="T42" fmla="*/ 3 w 33"/>
                <a:gd name="T43" fmla="*/ 34 h 49"/>
                <a:gd name="T44" fmla="*/ 2 w 33"/>
                <a:gd name="T45" fmla="*/ 38 h 49"/>
                <a:gd name="T46" fmla="*/ 1 w 33"/>
                <a:gd name="T47" fmla="*/ 41 h 49"/>
                <a:gd name="T48" fmla="*/ 0 w 33"/>
                <a:gd name="T49" fmla="*/ 45 h 49"/>
                <a:gd name="T50" fmla="*/ 0 w 33"/>
                <a:gd name="T51" fmla="*/ 49 h 49"/>
                <a:gd name="T52" fmla="*/ 8 w 33"/>
                <a:gd name="T53" fmla="*/ 47 h 49"/>
                <a:gd name="T54" fmla="*/ 9 w 33"/>
                <a:gd name="T55" fmla="*/ 43 h 49"/>
                <a:gd name="T56" fmla="*/ 9 w 33"/>
                <a:gd name="T57" fmla="*/ 40 h 49"/>
                <a:gd name="T58" fmla="*/ 10 w 33"/>
                <a:gd name="T59" fmla="*/ 36 h 49"/>
                <a:gd name="T60" fmla="*/ 11 w 33"/>
                <a:gd name="T61" fmla="*/ 33 h 49"/>
                <a:gd name="T62" fmla="*/ 12 w 33"/>
                <a:gd name="T63" fmla="*/ 30 h 49"/>
                <a:gd name="T64" fmla="*/ 13 w 33"/>
                <a:gd name="T65" fmla="*/ 27 h 49"/>
                <a:gd name="T66" fmla="*/ 14 w 33"/>
                <a:gd name="T67" fmla="*/ 24 h 49"/>
                <a:gd name="T68" fmla="*/ 16 w 33"/>
                <a:gd name="T69" fmla="*/ 21 h 49"/>
                <a:gd name="T70" fmla="*/ 17 w 33"/>
                <a:gd name="T71" fmla="*/ 19 h 49"/>
                <a:gd name="T72" fmla="*/ 18 w 33"/>
                <a:gd name="T73" fmla="*/ 16 h 49"/>
                <a:gd name="T74" fmla="*/ 20 w 33"/>
                <a:gd name="T75" fmla="*/ 14 h 49"/>
                <a:gd name="T76" fmla="*/ 21 w 33"/>
                <a:gd name="T77" fmla="*/ 12 h 49"/>
                <a:gd name="T78" fmla="*/ 23 w 33"/>
                <a:gd name="T79" fmla="*/ 10 h 49"/>
                <a:gd name="T80" fmla="*/ 24 w 33"/>
                <a:gd name="T81" fmla="*/ 9 h 49"/>
                <a:gd name="T82" fmla="*/ 26 w 33"/>
                <a:gd name="T83" fmla="*/ 7 h 49"/>
                <a:gd name="T84" fmla="*/ 27 w 33"/>
                <a:gd name="T85" fmla="*/ 6 h 49"/>
                <a:gd name="T86" fmla="*/ 28 w 33"/>
                <a:gd name="T87" fmla="*/ 6 h 49"/>
                <a:gd name="T88" fmla="*/ 29 w 33"/>
                <a:gd name="T89" fmla="*/ 5 h 49"/>
                <a:gd name="T90" fmla="*/ 29 w 33"/>
                <a:gd name="T91" fmla="*/ 5 h 49"/>
                <a:gd name="T92" fmla="*/ 30 w 33"/>
                <a:gd name="T93" fmla="*/ 5 h 49"/>
                <a:gd name="T94" fmla="*/ 30 w 33"/>
                <a:gd name="T95" fmla="*/ 5 h 49"/>
                <a:gd name="T96" fmla="*/ 31 w 33"/>
                <a:gd name="T97" fmla="*/ 5 h 49"/>
                <a:gd name="T98" fmla="*/ 31 w 33"/>
                <a:gd name="T99" fmla="*/ 4 h 49"/>
                <a:gd name="T100" fmla="*/ 32 w 33"/>
                <a:gd name="T101" fmla="*/ 4 h 49"/>
                <a:gd name="T102" fmla="*/ 32 w 33"/>
                <a:gd name="T103" fmla="*/ 4 h 49"/>
                <a:gd name="T104" fmla="*/ 33 w 33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"/>
                <a:gd name="T160" fmla="*/ 0 h 49"/>
                <a:gd name="T161" fmla="*/ 33 w 33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" h="49">
                  <a:moveTo>
                    <a:pt x="33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6" name="Freeform 2300"/>
            <p:cNvSpPr>
              <a:spLocks/>
            </p:cNvSpPr>
            <p:nvPr/>
          </p:nvSpPr>
          <p:spPr bwMode="auto">
            <a:xfrm>
              <a:off x="1166" y="3348"/>
              <a:ext cx="21" cy="51"/>
            </a:xfrm>
            <a:custGeom>
              <a:avLst/>
              <a:gdLst>
                <a:gd name="T0" fmla="*/ 21 w 21"/>
                <a:gd name="T1" fmla="*/ 49 h 51"/>
                <a:gd name="T2" fmla="*/ 21 w 21"/>
                <a:gd name="T3" fmla="*/ 45 h 51"/>
                <a:gd name="T4" fmla="*/ 21 w 21"/>
                <a:gd name="T5" fmla="*/ 41 h 51"/>
                <a:gd name="T6" fmla="*/ 21 w 21"/>
                <a:gd name="T7" fmla="*/ 38 h 51"/>
                <a:gd name="T8" fmla="*/ 21 w 21"/>
                <a:gd name="T9" fmla="*/ 34 h 51"/>
                <a:gd name="T10" fmla="*/ 21 w 21"/>
                <a:gd name="T11" fmla="*/ 31 h 51"/>
                <a:gd name="T12" fmla="*/ 21 w 21"/>
                <a:gd name="T13" fmla="*/ 28 h 51"/>
                <a:gd name="T14" fmla="*/ 20 w 21"/>
                <a:gd name="T15" fmla="*/ 25 h 51"/>
                <a:gd name="T16" fmla="*/ 20 w 21"/>
                <a:gd name="T17" fmla="*/ 22 h 51"/>
                <a:gd name="T18" fmla="*/ 19 w 21"/>
                <a:gd name="T19" fmla="*/ 19 h 51"/>
                <a:gd name="T20" fmla="*/ 18 w 21"/>
                <a:gd name="T21" fmla="*/ 16 h 51"/>
                <a:gd name="T22" fmla="*/ 17 w 21"/>
                <a:gd name="T23" fmla="*/ 14 h 51"/>
                <a:gd name="T24" fmla="*/ 16 w 21"/>
                <a:gd name="T25" fmla="*/ 12 h 51"/>
                <a:gd name="T26" fmla="*/ 15 w 21"/>
                <a:gd name="T27" fmla="*/ 9 h 51"/>
                <a:gd name="T28" fmla="*/ 14 w 21"/>
                <a:gd name="T29" fmla="*/ 7 h 51"/>
                <a:gd name="T30" fmla="*/ 12 w 21"/>
                <a:gd name="T31" fmla="*/ 6 h 51"/>
                <a:gd name="T32" fmla="*/ 11 w 21"/>
                <a:gd name="T33" fmla="*/ 4 h 51"/>
                <a:gd name="T34" fmla="*/ 9 w 21"/>
                <a:gd name="T35" fmla="*/ 3 h 51"/>
                <a:gd name="T36" fmla="*/ 8 w 21"/>
                <a:gd name="T37" fmla="*/ 2 h 51"/>
                <a:gd name="T38" fmla="*/ 7 w 21"/>
                <a:gd name="T39" fmla="*/ 1 h 51"/>
                <a:gd name="T40" fmla="*/ 6 w 21"/>
                <a:gd name="T41" fmla="*/ 1 h 51"/>
                <a:gd name="T42" fmla="*/ 5 w 21"/>
                <a:gd name="T43" fmla="*/ 0 h 51"/>
                <a:gd name="T44" fmla="*/ 3 w 21"/>
                <a:gd name="T45" fmla="*/ 0 h 51"/>
                <a:gd name="T46" fmla="*/ 2 w 21"/>
                <a:gd name="T47" fmla="*/ 0 h 51"/>
                <a:gd name="T48" fmla="*/ 1 w 21"/>
                <a:gd name="T49" fmla="*/ 0 h 51"/>
                <a:gd name="T50" fmla="*/ 0 w 21"/>
                <a:gd name="T51" fmla="*/ 4 h 51"/>
                <a:gd name="T52" fmla="*/ 1 w 21"/>
                <a:gd name="T53" fmla="*/ 5 h 51"/>
                <a:gd name="T54" fmla="*/ 1 w 21"/>
                <a:gd name="T55" fmla="*/ 5 h 51"/>
                <a:gd name="T56" fmla="*/ 1 w 21"/>
                <a:gd name="T57" fmla="*/ 5 h 51"/>
                <a:gd name="T58" fmla="*/ 2 w 21"/>
                <a:gd name="T59" fmla="*/ 5 h 51"/>
                <a:gd name="T60" fmla="*/ 2 w 21"/>
                <a:gd name="T61" fmla="*/ 5 h 51"/>
                <a:gd name="T62" fmla="*/ 3 w 21"/>
                <a:gd name="T63" fmla="*/ 5 h 51"/>
                <a:gd name="T64" fmla="*/ 4 w 21"/>
                <a:gd name="T65" fmla="*/ 6 h 51"/>
                <a:gd name="T66" fmla="*/ 5 w 21"/>
                <a:gd name="T67" fmla="*/ 7 h 51"/>
                <a:gd name="T68" fmla="*/ 6 w 21"/>
                <a:gd name="T69" fmla="*/ 9 h 51"/>
                <a:gd name="T70" fmla="*/ 7 w 21"/>
                <a:gd name="T71" fmla="*/ 10 h 51"/>
                <a:gd name="T72" fmla="*/ 8 w 21"/>
                <a:gd name="T73" fmla="*/ 12 h 51"/>
                <a:gd name="T74" fmla="*/ 9 w 21"/>
                <a:gd name="T75" fmla="*/ 14 h 51"/>
                <a:gd name="T76" fmla="*/ 10 w 21"/>
                <a:gd name="T77" fmla="*/ 17 h 51"/>
                <a:gd name="T78" fmla="*/ 11 w 21"/>
                <a:gd name="T79" fmla="*/ 19 h 51"/>
                <a:gd name="T80" fmla="*/ 12 w 21"/>
                <a:gd name="T81" fmla="*/ 22 h 51"/>
                <a:gd name="T82" fmla="*/ 12 w 21"/>
                <a:gd name="T83" fmla="*/ 24 h 51"/>
                <a:gd name="T84" fmla="*/ 13 w 21"/>
                <a:gd name="T85" fmla="*/ 27 h 51"/>
                <a:gd name="T86" fmla="*/ 13 w 21"/>
                <a:gd name="T87" fmla="*/ 30 h 51"/>
                <a:gd name="T88" fmla="*/ 13 w 21"/>
                <a:gd name="T89" fmla="*/ 34 h 51"/>
                <a:gd name="T90" fmla="*/ 13 w 21"/>
                <a:gd name="T91" fmla="*/ 37 h 51"/>
                <a:gd name="T92" fmla="*/ 13 w 21"/>
                <a:gd name="T93" fmla="*/ 40 h 51"/>
                <a:gd name="T94" fmla="*/ 13 w 21"/>
                <a:gd name="T95" fmla="*/ 44 h 51"/>
                <a:gd name="T96" fmla="*/ 13 w 21"/>
                <a:gd name="T97" fmla="*/ 47 h 51"/>
                <a:gd name="T98" fmla="*/ 13 w 21"/>
                <a:gd name="T99" fmla="*/ 51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51"/>
                <a:gd name="T152" fmla="*/ 21 w 21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51">
                  <a:moveTo>
                    <a:pt x="21" y="51"/>
                  </a:moveTo>
                  <a:lnTo>
                    <a:pt x="21" y="50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1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7" name="Freeform 2301"/>
            <p:cNvSpPr>
              <a:spLocks/>
            </p:cNvSpPr>
            <p:nvPr/>
          </p:nvSpPr>
          <p:spPr bwMode="auto">
            <a:xfrm>
              <a:off x="1157" y="3399"/>
              <a:ext cx="32" cy="50"/>
            </a:xfrm>
            <a:custGeom>
              <a:avLst/>
              <a:gdLst>
                <a:gd name="T0" fmla="*/ 0 w 32"/>
                <a:gd name="T1" fmla="*/ 50 h 50"/>
                <a:gd name="T2" fmla="*/ 2 w 32"/>
                <a:gd name="T3" fmla="*/ 49 h 50"/>
                <a:gd name="T4" fmla="*/ 3 w 32"/>
                <a:gd name="T5" fmla="*/ 49 h 50"/>
                <a:gd name="T6" fmla="*/ 4 w 32"/>
                <a:gd name="T7" fmla="*/ 49 h 50"/>
                <a:gd name="T8" fmla="*/ 6 w 32"/>
                <a:gd name="T9" fmla="*/ 49 h 50"/>
                <a:gd name="T10" fmla="*/ 7 w 32"/>
                <a:gd name="T11" fmla="*/ 48 h 50"/>
                <a:gd name="T12" fmla="*/ 8 w 32"/>
                <a:gd name="T13" fmla="*/ 48 h 50"/>
                <a:gd name="T14" fmla="*/ 10 w 32"/>
                <a:gd name="T15" fmla="*/ 47 h 50"/>
                <a:gd name="T16" fmla="*/ 12 w 32"/>
                <a:gd name="T17" fmla="*/ 46 h 50"/>
                <a:gd name="T18" fmla="*/ 14 w 32"/>
                <a:gd name="T19" fmla="*/ 44 h 50"/>
                <a:gd name="T20" fmla="*/ 15 w 32"/>
                <a:gd name="T21" fmla="*/ 42 h 50"/>
                <a:gd name="T22" fmla="*/ 17 w 32"/>
                <a:gd name="T23" fmla="*/ 41 h 50"/>
                <a:gd name="T24" fmla="*/ 19 w 32"/>
                <a:gd name="T25" fmla="*/ 38 h 50"/>
                <a:gd name="T26" fmla="*/ 20 w 32"/>
                <a:gd name="T27" fmla="*/ 36 h 50"/>
                <a:gd name="T28" fmla="*/ 22 w 32"/>
                <a:gd name="T29" fmla="*/ 34 h 50"/>
                <a:gd name="T30" fmla="*/ 23 w 32"/>
                <a:gd name="T31" fmla="*/ 31 h 50"/>
                <a:gd name="T32" fmla="*/ 25 w 32"/>
                <a:gd name="T33" fmla="*/ 28 h 50"/>
                <a:gd name="T34" fmla="*/ 26 w 32"/>
                <a:gd name="T35" fmla="*/ 25 h 50"/>
                <a:gd name="T36" fmla="*/ 27 w 32"/>
                <a:gd name="T37" fmla="*/ 22 h 50"/>
                <a:gd name="T38" fmla="*/ 28 w 32"/>
                <a:gd name="T39" fmla="*/ 19 h 50"/>
                <a:gd name="T40" fmla="*/ 29 w 32"/>
                <a:gd name="T41" fmla="*/ 16 h 50"/>
                <a:gd name="T42" fmla="*/ 30 w 32"/>
                <a:gd name="T43" fmla="*/ 12 h 50"/>
                <a:gd name="T44" fmla="*/ 31 w 32"/>
                <a:gd name="T45" fmla="*/ 9 h 50"/>
                <a:gd name="T46" fmla="*/ 32 w 32"/>
                <a:gd name="T47" fmla="*/ 5 h 50"/>
                <a:gd name="T48" fmla="*/ 32 w 32"/>
                <a:gd name="T49" fmla="*/ 2 h 50"/>
                <a:gd name="T50" fmla="*/ 24 w 32"/>
                <a:gd name="T51" fmla="*/ 1 h 50"/>
                <a:gd name="T52" fmla="*/ 24 w 32"/>
                <a:gd name="T53" fmla="*/ 5 h 50"/>
                <a:gd name="T54" fmla="*/ 23 w 32"/>
                <a:gd name="T55" fmla="*/ 8 h 50"/>
                <a:gd name="T56" fmla="*/ 22 w 32"/>
                <a:gd name="T57" fmla="*/ 12 h 50"/>
                <a:gd name="T58" fmla="*/ 22 w 32"/>
                <a:gd name="T59" fmla="*/ 15 h 50"/>
                <a:gd name="T60" fmla="*/ 21 w 32"/>
                <a:gd name="T61" fmla="*/ 18 h 50"/>
                <a:gd name="T62" fmla="*/ 19 w 32"/>
                <a:gd name="T63" fmla="*/ 21 h 50"/>
                <a:gd name="T64" fmla="*/ 18 w 32"/>
                <a:gd name="T65" fmla="*/ 24 h 50"/>
                <a:gd name="T66" fmla="*/ 17 w 32"/>
                <a:gd name="T67" fmla="*/ 27 h 50"/>
                <a:gd name="T68" fmla="*/ 16 w 32"/>
                <a:gd name="T69" fmla="*/ 30 h 50"/>
                <a:gd name="T70" fmla="*/ 14 w 32"/>
                <a:gd name="T71" fmla="*/ 32 h 50"/>
                <a:gd name="T72" fmla="*/ 13 w 32"/>
                <a:gd name="T73" fmla="*/ 34 h 50"/>
                <a:gd name="T74" fmla="*/ 12 w 32"/>
                <a:gd name="T75" fmla="*/ 36 h 50"/>
                <a:gd name="T76" fmla="*/ 10 w 32"/>
                <a:gd name="T77" fmla="*/ 38 h 50"/>
                <a:gd name="T78" fmla="*/ 9 w 32"/>
                <a:gd name="T79" fmla="*/ 40 h 50"/>
                <a:gd name="T80" fmla="*/ 7 w 32"/>
                <a:gd name="T81" fmla="*/ 41 h 50"/>
                <a:gd name="T82" fmla="*/ 6 w 32"/>
                <a:gd name="T83" fmla="*/ 43 h 50"/>
                <a:gd name="T84" fmla="*/ 4 w 32"/>
                <a:gd name="T85" fmla="*/ 43 h 50"/>
                <a:gd name="T86" fmla="*/ 3 w 32"/>
                <a:gd name="T87" fmla="*/ 44 h 50"/>
                <a:gd name="T88" fmla="*/ 3 w 32"/>
                <a:gd name="T89" fmla="*/ 44 h 50"/>
                <a:gd name="T90" fmla="*/ 2 w 32"/>
                <a:gd name="T91" fmla="*/ 44 h 50"/>
                <a:gd name="T92" fmla="*/ 2 w 32"/>
                <a:gd name="T93" fmla="*/ 44 h 50"/>
                <a:gd name="T94" fmla="*/ 1 w 32"/>
                <a:gd name="T95" fmla="*/ 45 h 50"/>
                <a:gd name="T96" fmla="*/ 1 w 32"/>
                <a:gd name="T97" fmla="*/ 45 h 50"/>
                <a:gd name="T98" fmla="*/ 0 w 32"/>
                <a:gd name="T99" fmla="*/ 45 h 50"/>
                <a:gd name="T100" fmla="*/ 0 w 32"/>
                <a:gd name="T101" fmla="*/ 49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50"/>
                <a:gd name="T155" fmla="*/ 32 w 32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50">
                  <a:moveTo>
                    <a:pt x="0" y="49"/>
                  </a:move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8" name="Freeform 2302"/>
            <p:cNvSpPr>
              <a:spLocks/>
            </p:cNvSpPr>
            <p:nvPr/>
          </p:nvSpPr>
          <p:spPr bwMode="auto">
            <a:xfrm>
              <a:off x="1136" y="3397"/>
              <a:ext cx="21" cy="51"/>
            </a:xfrm>
            <a:custGeom>
              <a:avLst/>
              <a:gdLst>
                <a:gd name="T0" fmla="*/ 1 w 21"/>
                <a:gd name="T1" fmla="*/ 1 h 51"/>
                <a:gd name="T2" fmla="*/ 0 w 21"/>
                <a:gd name="T3" fmla="*/ 5 h 51"/>
                <a:gd name="T4" fmla="*/ 0 w 21"/>
                <a:gd name="T5" fmla="*/ 8 h 51"/>
                <a:gd name="T6" fmla="*/ 0 w 21"/>
                <a:gd name="T7" fmla="*/ 12 h 51"/>
                <a:gd name="T8" fmla="*/ 0 w 21"/>
                <a:gd name="T9" fmla="*/ 15 h 51"/>
                <a:gd name="T10" fmla="*/ 0 w 21"/>
                <a:gd name="T11" fmla="*/ 19 h 51"/>
                <a:gd name="T12" fmla="*/ 0 w 21"/>
                <a:gd name="T13" fmla="*/ 22 h 51"/>
                <a:gd name="T14" fmla="*/ 1 w 21"/>
                <a:gd name="T15" fmla="*/ 25 h 51"/>
                <a:gd name="T16" fmla="*/ 1 w 21"/>
                <a:gd name="T17" fmla="*/ 28 h 51"/>
                <a:gd name="T18" fmla="*/ 2 w 21"/>
                <a:gd name="T19" fmla="*/ 31 h 51"/>
                <a:gd name="T20" fmla="*/ 3 w 21"/>
                <a:gd name="T21" fmla="*/ 34 h 51"/>
                <a:gd name="T22" fmla="*/ 4 w 21"/>
                <a:gd name="T23" fmla="*/ 36 h 51"/>
                <a:gd name="T24" fmla="*/ 5 w 21"/>
                <a:gd name="T25" fmla="*/ 39 h 51"/>
                <a:gd name="T26" fmla="*/ 6 w 21"/>
                <a:gd name="T27" fmla="*/ 41 h 51"/>
                <a:gd name="T28" fmla="*/ 7 w 21"/>
                <a:gd name="T29" fmla="*/ 43 h 51"/>
                <a:gd name="T30" fmla="*/ 8 w 21"/>
                <a:gd name="T31" fmla="*/ 45 h 51"/>
                <a:gd name="T32" fmla="*/ 10 w 21"/>
                <a:gd name="T33" fmla="*/ 47 h 51"/>
                <a:gd name="T34" fmla="*/ 12 w 21"/>
                <a:gd name="T35" fmla="*/ 48 h 51"/>
                <a:gd name="T36" fmla="*/ 12 w 21"/>
                <a:gd name="T37" fmla="*/ 49 h 51"/>
                <a:gd name="T38" fmla="*/ 13 w 21"/>
                <a:gd name="T39" fmla="*/ 49 h 51"/>
                <a:gd name="T40" fmla="*/ 14 w 21"/>
                <a:gd name="T41" fmla="*/ 50 h 51"/>
                <a:gd name="T42" fmla="*/ 16 w 21"/>
                <a:gd name="T43" fmla="*/ 50 h 51"/>
                <a:gd name="T44" fmla="*/ 17 w 21"/>
                <a:gd name="T45" fmla="*/ 51 h 51"/>
                <a:gd name="T46" fmla="*/ 18 w 21"/>
                <a:gd name="T47" fmla="*/ 51 h 51"/>
                <a:gd name="T48" fmla="*/ 19 w 21"/>
                <a:gd name="T49" fmla="*/ 51 h 51"/>
                <a:gd name="T50" fmla="*/ 21 w 21"/>
                <a:gd name="T51" fmla="*/ 51 h 51"/>
                <a:gd name="T52" fmla="*/ 21 w 21"/>
                <a:gd name="T53" fmla="*/ 47 h 51"/>
                <a:gd name="T54" fmla="*/ 21 w 21"/>
                <a:gd name="T55" fmla="*/ 47 h 51"/>
                <a:gd name="T56" fmla="*/ 20 w 21"/>
                <a:gd name="T57" fmla="*/ 46 h 51"/>
                <a:gd name="T58" fmla="*/ 20 w 21"/>
                <a:gd name="T59" fmla="*/ 46 h 51"/>
                <a:gd name="T60" fmla="*/ 20 w 21"/>
                <a:gd name="T61" fmla="*/ 46 h 51"/>
                <a:gd name="T62" fmla="*/ 19 w 21"/>
                <a:gd name="T63" fmla="*/ 46 h 51"/>
                <a:gd name="T64" fmla="*/ 18 w 21"/>
                <a:gd name="T65" fmla="*/ 46 h 51"/>
                <a:gd name="T66" fmla="*/ 18 w 21"/>
                <a:gd name="T67" fmla="*/ 45 h 51"/>
                <a:gd name="T68" fmla="*/ 17 w 21"/>
                <a:gd name="T69" fmla="*/ 44 h 51"/>
                <a:gd name="T70" fmla="*/ 16 w 21"/>
                <a:gd name="T71" fmla="*/ 43 h 51"/>
                <a:gd name="T72" fmla="*/ 15 w 21"/>
                <a:gd name="T73" fmla="*/ 42 h 51"/>
                <a:gd name="T74" fmla="*/ 14 w 21"/>
                <a:gd name="T75" fmla="*/ 40 h 51"/>
                <a:gd name="T76" fmla="*/ 13 w 21"/>
                <a:gd name="T77" fmla="*/ 38 h 51"/>
                <a:gd name="T78" fmla="*/ 12 w 21"/>
                <a:gd name="T79" fmla="*/ 36 h 51"/>
                <a:gd name="T80" fmla="*/ 11 w 21"/>
                <a:gd name="T81" fmla="*/ 34 h 51"/>
                <a:gd name="T82" fmla="*/ 10 w 21"/>
                <a:gd name="T83" fmla="*/ 31 h 51"/>
                <a:gd name="T84" fmla="*/ 9 w 21"/>
                <a:gd name="T85" fmla="*/ 29 h 51"/>
                <a:gd name="T86" fmla="*/ 9 w 21"/>
                <a:gd name="T87" fmla="*/ 26 h 51"/>
                <a:gd name="T88" fmla="*/ 8 w 21"/>
                <a:gd name="T89" fmla="*/ 23 h 51"/>
                <a:gd name="T90" fmla="*/ 8 w 21"/>
                <a:gd name="T91" fmla="*/ 20 h 51"/>
                <a:gd name="T92" fmla="*/ 8 w 21"/>
                <a:gd name="T93" fmla="*/ 16 h 51"/>
                <a:gd name="T94" fmla="*/ 8 w 21"/>
                <a:gd name="T95" fmla="*/ 13 h 51"/>
                <a:gd name="T96" fmla="*/ 8 w 21"/>
                <a:gd name="T97" fmla="*/ 10 h 51"/>
                <a:gd name="T98" fmla="*/ 8 w 21"/>
                <a:gd name="T99" fmla="*/ 6 h 51"/>
                <a:gd name="T100" fmla="*/ 8 w 21"/>
                <a:gd name="T101" fmla="*/ 3 h 51"/>
                <a:gd name="T102" fmla="*/ 9 w 21"/>
                <a:gd name="T103" fmla="*/ 0 h 51"/>
                <a:gd name="T104" fmla="*/ 1 w 21"/>
                <a:gd name="T105" fmla="*/ 0 h 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"/>
                <a:gd name="T160" fmla="*/ 0 h 51"/>
                <a:gd name="T161" fmla="*/ 21 w 21"/>
                <a:gd name="T162" fmla="*/ 51 h 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" h="5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41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9" name="Freeform 2303"/>
            <p:cNvSpPr>
              <a:spLocks/>
            </p:cNvSpPr>
            <p:nvPr/>
          </p:nvSpPr>
          <p:spPr bwMode="auto">
            <a:xfrm>
              <a:off x="1137" y="3348"/>
              <a:ext cx="32" cy="49"/>
            </a:xfrm>
            <a:custGeom>
              <a:avLst/>
              <a:gdLst>
                <a:gd name="T0" fmla="*/ 32 w 32"/>
                <a:gd name="T1" fmla="*/ 0 h 49"/>
                <a:gd name="T2" fmla="*/ 31 w 32"/>
                <a:gd name="T3" fmla="*/ 0 h 49"/>
                <a:gd name="T4" fmla="*/ 29 w 32"/>
                <a:gd name="T5" fmla="*/ 0 h 49"/>
                <a:gd name="T6" fmla="*/ 28 w 32"/>
                <a:gd name="T7" fmla="*/ 0 h 49"/>
                <a:gd name="T8" fmla="*/ 27 w 32"/>
                <a:gd name="T9" fmla="*/ 0 h 49"/>
                <a:gd name="T10" fmla="*/ 25 w 32"/>
                <a:gd name="T11" fmla="*/ 1 h 49"/>
                <a:gd name="T12" fmla="*/ 24 w 32"/>
                <a:gd name="T13" fmla="*/ 1 h 49"/>
                <a:gd name="T14" fmla="*/ 23 w 32"/>
                <a:gd name="T15" fmla="*/ 2 h 49"/>
                <a:gd name="T16" fmla="*/ 22 w 32"/>
                <a:gd name="T17" fmla="*/ 2 h 49"/>
                <a:gd name="T18" fmla="*/ 20 w 32"/>
                <a:gd name="T19" fmla="*/ 4 h 49"/>
                <a:gd name="T20" fmla="*/ 18 w 32"/>
                <a:gd name="T21" fmla="*/ 5 h 49"/>
                <a:gd name="T22" fmla="*/ 16 w 32"/>
                <a:gd name="T23" fmla="*/ 7 h 49"/>
                <a:gd name="T24" fmla="*/ 14 w 32"/>
                <a:gd name="T25" fmla="*/ 9 h 49"/>
                <a:gd name="T26" fmla="*/ 13 w 32"/>
                <a:gd name="T27" fmla="*/ 11 h 49"/>
                <a:gd name="T28" fmla="*/ 11 w 32"/>
                <a:gd name="T29" fmla="*/ 14 h 49"/>
                <a:gd name="T30" fmla="*/ 10 w 32"/>
                <a:gd name="T31" fmla="*/ 16 h 49"/>
                <a:gd name="T32" fmla="*/ 8 w 32"/>
                <a:gd name="T33" fmla="*/ 19 h 49"/>
                <a:gd name="T34" fmla="*/ 7 w 32"/>
                <a:gd name="T35" fmla="*/ 22 h 49"/>
                <a:gd name="T36" fmla="*/ 6 w 32"/>
                <a:gd name="T37" fmla="*/ 25 h 49"/>
                <a:gd name="T38" fmla="*/ 5 w 32"/>
                <a:gd name="T39" fmla="*/ 28 h 49"/>
                <a:gd name="T40" fmla="*/ 4 w 32"/>
                <a:gd name="T41" fmla="*/ 31 h 49"/>
                <a:gd name="T42" fmla="*/ 3 w 32"/>
                <a:gd name="T43" fmla="*/ 34 h 49"/>
                <a:gd name="T44" fmla="*/ 2 w 32"/>
                <a:gd name="T45" fmla="*/ 38 h 49"/>
                <a:gd name="T46" fmla="*/ 1 w 32"/>
                <a:gd name="T47" fmla="*/ 41 h 49"/>
                <a:gd name="T48" fmla="*/ 0 w 32"/>
                <a:gd name="T49" fmla="*/ 45 h 49"/>
                <a:gd name="T50" fmla="*/ 0 w 32"/>
                <a:gd name="T51" fmla="*/ 49 h 49"/>
                <a:gd name="T52" fmla="*/ 8 w 32"/>
                <a:gd name="T53" fmla="*/ 47 h 49"/>
                <a:gd name="T54" fmla="*/ 9 w 32"/>
                <a:gd name="T55" fmla="*/ 43 h 49"/>
                <a:gd name="T56" fmla="*/ 9 w 32"/>
                <a:gd name="T57" fmla="*/ 40 h 49"/>
                <a:gd name="T58" fmla="*/ 10 w 32"/>
                <a:gd name="T59" fmla="*/ 36 h 49"/>
                <a:gd name="T60" fmla="*/ 11 w 32"/>
                <a:gd name="T61" fmla="*/ 33 h 49"/>
                <a:gd name="T62" fmla="*/ 12 w 32"/>
                <a:gd name="T63" fmla="*/ 30 h 49"/>
                <a:gd name="T64" fmla="*/ 13 w 32"/>
                <a:gd name="T65" fmla="*/ 27 h 49"/>
                <a:gd name="T66" fmla="*/ 14 w 32"/>
                <a:gd name="T67" fmla="*/ 24 h 49"/>
                <a:gd name="T68" fmla="*/ 15 w 32"/>
                <a:gd name="T69" fmla="*/ 21 h 49"/>
                <a:gd name="T70" fmla="*/ 17 w 32"/>
                <a:gd name="T71" fmla="*/ 19 h 49"/>
                <a:gd name="T72" fmla="*/ 18 w 32"/>
                <a:gd name="T73" fmla="*/ 16 h 49"/>
                <a:gd name="T74" fmla="*/ 20 w 32"/>
                <a:gd name="T75" fmla="*/ 14 h 49"/>
                <a:gd name="T76" fmla="*/ 21 w 32"/>
                <a:gd name="T77" fmla="*/ 12 h 49"/>
                <a:gd name="T78" fmla="*/ 23 w 32"/>
                <a:gd name="T79" fmla="*/ 10 h 49"/>
                <a:gd name="T80" fmla="*/ 24 w 32"/>
                <a:gd name="T81" fmla="*/ 9 h 49"/>
                <a:gd name="T82" fmla="*/ 25 w 32"/>
                <a:gd name="T83" fmla="*/ 7 h 49"/>
                <a:gd name="T84" fmla="*/ 27 w 32"/>
                <a:gd name="T85" fmla="*/ 6 h 49"/>
                <a:gd name="T86" fmla="*/ 28 w 32"/>
                <a:gd name="T87" fmla="*/ 6 h 49"/>
                <a:gd name="T88" fmla="*/ 29 w 32"/>
                <a:gd name="T89" fmla="*/ 5 h 49"/>
                <a:gd name="T90" fmla="*/ 29 w 32"/>
                <a:gd name="T91" fmla="*/ 5 h 49"/>
                <a:gd name="T92" fmla="*/ 30 w 32"/>
                <a:gd name="T93" fmla="*/ 5 h 49"/>
                <a:gd name="T94" fmla="*/ 30 w 32"/>
                <a:gd name="T95" fmla="*/ 5 h 49"/>
                <a:gd name="T96" fmla="*/ 31 w 32"/>
                <a:gd name="T97" fmla="*/ 5 h 49"/>
                <a:gd name="T98" fmla="*/ 31 w 32"/>
                <a:gd name="T99" fmla="*/ 4 h 49"/>
                <a:gd name="T100" fmla="*/ 32 w 32"/>
                <a:gd name="T101" fmla="*/ 4 h 49"/>
                <a:gd name="T102" fmla="*/ 32 w 32"/>
                <a:gd name="T103" fmla="*/ 4 h 49"/>
                <a:gd name="T104" fmla="*/ 32 w 32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"/>
                <a:gd name="T160" fmla="*/ 0 h 49"/>
                <a:gd name="T161" fmla="*/ 32 w 32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" h="49">
                  <a:moveTo>
                    <a:pt x="32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0" name="Freeform 2304"/>
            <p:cNvSpPr>
              <a:spLocks/>
            </p:cNvSpPr>
            <p:nvPr/>
          </p:nvSpPr>
          <p:spPr bwMode="auto">
            <a:xfrm>
              <a:off x="1169" y="3348"/>
              <a:ext cx="21" cy="51"/>
            </a:xfrm>
            <a:custGeom>
              <a:avLst/>
              <a:gdLst>
                <a:gd name="T0" fmla="*/ 21 w 21"/>
                <a:gd name="T1" fmla="*/ 49 h 51"/>
                <a:gd name="T2" fmla="*/ 21 w 21"/>
                <a:gd name="T3" fmla="*/ 45 h 51"/>
                <a:gd name="T4" fmla="*/ 21 w 21"/>
                <a:gd name="T5" fmla="*/ 41 h 51"/>
                <a:gd name="T6" fmla="*/ 21 w 21"/>
                <a:gd name="T7" fmla="*/ 38 h 51"/>
                <a:gd name="T8" fmla="*/ 21 w 21"/>
                <a:gd name="T9" fmla="*/ 34 h 51"/>
                <a:gd name="T10" fmla="*/ 21 w 21"/>
                <a:gd name="T11" fmla="*/ 31 h 51"/>
                <a:gd name="T12" fmla="*/ 21 w 21"/>
                <a:gd name="T13" fmla="*/ 28 h 51"/>
                <a:gd name="T14" fmla="*/ 20 w 21"/>
                <a:gd name="T15" fmla="*/ 25 h 51"/>
                <a:gd name="T16" fmla="*/ 20 w 21"/>
                <a:gd name="T17" fmla="*/ 22 h 51"/>
                <a:gd name="T18" fmla="*/ 19 w 21"/>
                <a:gd name="T19" fmla="*/ 19 h 51"/>
                <a:gd name="T20" fmla="*/ 18 w 21"/>
                <a:gd name="T21" fmla="*/ 16 h 51"/>
                <a:gd name="T22" fmla="*/ 17 w 21"/>
                <a:gd name="T23" fmla="*/ 14 h 51"/>
                <a:gd name="T24" fmla="*/ 16 w 21"/>
                <a:gd name="T25" fmla="*/ 12 h 51"/>
                <a:gd name="T26" fmla="*/ 15 w 21"/>
                <a:gd name="T27" fmla="*/ 9 h 51"/>
                <a:gd name="T28" fmla="*/ 14 w 21"/>
                <a:gd name="T29" fmla="*/ 7 h 51"/>
                <a:gd name="T30" fmla="*/ 12 w 21"/>
                <a:gd name="T31" fmla="*/ 6 h 51"/>
                <a:gd name="T32" fmla="*/ 11 w 21"/>
                <a:gd name="T33" fmla="*/ 4 h 51"/>
                <a:gd name="T34" fmla="*/ 9 w 21"/>
                <a:gd name="T35" fmla="*/ 3 h 51"/>
                <a:gd name="T36" fmla="*/ 8 w 21"/>
                <a:gd name="T37" fmla="*/ 2 h 51"/>
                <a:gd name="T38" fmla="*/ 7 w 21"/>
                <a:gd name="T39" fmla="*/ 1 h 51"/>
                <a:gd name="T40" fmla="*/ 6 w 21"/>
                <a:gd name="T41" fmla="*/ 1 h 51"/>
                <a:gd name="T42" fmla="*/ 4 w 21"/>
                <a:gd name="T43" fmla="*/ 0 h 51"/>
                <a:gd name="T44" fmla="*/ 3 w 21"/>
                <a:gd name="T45" fmla="*/ 0 h 51"/>
                <a:gd name="T46" fmla="*/ 2 w 21"/>
                <a:gd name="T47" fmla="*/ 0 h 51"/>
                <a:gd name="T48" fmla="*/ 0 w 21"/>
                <a:gd name="T49" fmla="*/ 0 h 51"/>
                <a:gd name="T50" fmla="*/ 0 w 21"/>
                <a:gd name="T51" fmla="*/ 4 h 51"/>
                <a:gd name="T52" fmla="*/ 0 w 21"/>
                <a:gd name="T53" fmla="*/ 5 h 51"/>
                <a:gd name="T54" fmla="*/ 1 w 21"/>
                <a:gd name="T55" fmla="*/ 5 h 51"/>
                <a:gd name="T56" fmla="*/ 1 w 21"/>
                <a:gd name="T57" fmla="*/ 5 h 51"/>
                <a:gd name="T58" fmla="*/ 2 w 21"/>
                <a:gd name="T59" fmla="*/ 5 h 51"/>
                <a:gd name="T60" fmla="*/ 2 w 21"/>
                <a:gd name="T61" fmla="*/ 5 h 51"/>
                <a:gd name="T62" fmla="*/ 3 w 21"/>
                <a:gd name="T63" fmla="*/ 5 h 51"/>
                <a:gd name="T64" fmla="*/ 4 w 21"/>
                <a:gd name="T65" fmla="*/ 6 h 51"/>
                <a:gd name="T66" fmla="*/ 5 w 21"/>
                <a:gd name="T67" fmla="*/ 7 h 51"/>
                <a:gd name="T68" fmla="*/ 6 w 21"/>
                <a:gd name="T69" fmla="*/ 9 h 51"/>
                <a:gd name="T70" fmla="*/ 7 w 21"/>
                <a:gd name="T71" fmla="*/ 10 h 51"/>
                <a:gd name="T72" fmla="*/ 8 w 21"/>
                <a:gd name="T73" fmla="*/ 12 h 51"/>
                <a:gd name="T74" fmla="*/ 9 w 21"/>
                <a:gd name="T75" fmla="*/ 14 h 51"/>
                <a:gd name="T76" fmla="*/ 10 w 21"/>
                <a:gd name="T77" fmla="*/ 17 h 51"/>
                <a:gd name="T78" fmla="*/ 11 w 21"/>
                <a:gd name="T79" fmla="*/ 19 h 51"/>
                <a:gd name="T80" fmla="*/ 12 w 21"/>
                <a:gd name="T81" fmla="*/ 22 h 51"/>
                <a:gd name="T82" fmla="*/ 12 w 21"/>
                <a:gd name="T83" fmla="*/ 24 h 51"/>
                <a:gd name="T84" fmla="*/ 13 w 21"/>
                <a:gd name="T85" fmla="*/ 27 h 51"/>
                <a:gd name="T86" fmla="*/ 13 w 21"/>
                <a:gd name="T87" fmla="*/ 30 h 51"/>
                <a:gd name="T88" fmla="*/ 13 w 21"/>
                <a:gd name="T89" fmla="*/ 34 h 51"/>
                <a:gd name="T90" fmla="*/ 13 w 21"/>
                <a:gd name="T91" fmla="*/ 37 h 51"/>
                <a:gd name="T92" fmla="*/ 13 w 21"/>
                <a:gd name="T93" fmla="*/ 40 h 51"/>
                <a:gd name="T94" fmla="*/ 13 w 21"/>
                <a:gd name="T95" fmla="*/ 44 h 51"/>
                <a:gd name="T96" fmla="*/ 13 w 21"/>
                <a:gd name="T97" fmla="*/ 47 h 51"/>
                <a:gd name="T98" fmla="*/ 13 w 21"/>
                <a:gd name="T99" fmla="*/ 51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51"/>
                <a:gd name="T152" fmla="*/ 21 w 21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51">
                  <a:moveTo>
                    <a:pt x="20" y="51"/>
                  </a:moveTo>
                  <a:lnTo>
                    <a:pt x="21" y="50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1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1" name="Freeform 2305"/>
            <p:cNvSpPr>
              <a:spLocks/>
            </p:cNvSpPr>
            <p:nvPr/>
          </p:nvSpPr>
          <p:spPr bwMode="auto">
            <a:xfrm>
              <a:off x="929" y="3408"/>
              <a:ext cx="74" cy="21"/>
            </a:xfrm>
            <a:custGeom>
              <a:avLst/>
              <a:gdLst>
                <a:gd name="T0" fmla="*/ 74 w 74"/>
                <a:gd name="T1" fmla="*/ 5 h 21"/>
                <a:gd name="T2" fmla="*/ 16 w 74"/>
                <a:gd name="T3" fmla="*/ 5 h 21"/>
                <a:gd name="T4" fmla="*/ 16 w 74"/>
                <a:gd name="T5" fmla="*/ 0 h 21"/>
                <a:gd name="T6" fmla="*/ 0 w 74"/>
                <a:gd name="T7" fmla="*/ 10 h 21"/>
                <a:gd name="T8" fmla="*/ 16 w 74"/>
                <a:gd name="T9" fmla="*/ 21 h 21"/>
                <a:gd name="T10" fmla="*/ 16 w 74"/>
                <a:gd name="T11" fmla="*/ 15 h 21"/>
                <a:gd name="T12" fmla="*/ 74 w 74"/>
                <a:gd name="T13" fmla="*/ 15 h 21"/>
                <a:gd name="T14" fmla="*/ 74 w 74"/>
                <a:gd name="T15" fmla="*/ 5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21"/>
                <a:gd name="T26" fmla="*/ 74 w 7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21">
                  <a:moveTo>
                    <a:pt x="74" y="5"/>
                  </a:moveTo>
                  <a:lnTo>
                    <a:pt x="16" y="5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16" y="21"/>
                  </a:lnTo>
                  <a:lnTo>
                    <a:pt x="16" y="15"/>
                  </a:lnTo>
                  <a:lnTo>
                    <a:pt x="74" y="15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2" name="Freeform 2306"/>
            <p:cNvSpPr>
              <a:spLocks/>
            </p:cNvSpPr>
            <p:nvPr/>
          </p:nvSpPr>
          <p:spPr bwMode="auto">
            <a:xfrm>
              <a:off x="956" y="3378"/>
              <a:ext cx="59" cy="35"/>
            </a:xfrm>
            <a:custGeom>
              <a:avLst/>
              <a:gdLst>
                <a:gd name="T0" fmla="*/ 59 w 59"/>
                <a:gd name="T1" fmla="*/ 28 h 35"/>
                <a:gd name="T2" fmla="*/ 18 w 59"/>
                <a:gd name="T3" fmla="*/ 3 h 35"/>
                <a:gd name="T4" fmla="*/ 24 w 59"/>
                <a:gd name="T5" fmla="*/ 0 h 35"/>
                <a:gd name="T6" fmla="*/ 0 w 59"/>
                <a:gd name="T7" fmla="*/ 0 h 35"/>
                <a:gd name="T8" fmla="*/ 0 w 59"/>
                <a:gd name="T9" fmla="*/ 14 h 35"/>
                <a:gd name="T10" fmla="*/ 6 w 59"/>
                <a:gd name="T11" fmla="*/ 10 h 35"/>
                <a:gd name="T12" fmla="*/ 47 w 59"/>
                <a:gd name="T13" fmla="*/ 35 h 35"/>
                <a:gd name="T14" fmla="*/ 59 w 5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5"/>
                <a:gd name="T26" fmla="*/ 59 w 5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5">
                  <a:moveTo>
                    <a:pt x="59" y="28"/>
                  </a:moveTo>
                  <a:lnTo>
                    <a:pt x="18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" y="10"/>
                  </a:lnTo>
                  <a:lnTo>
                    <a:pt x="47" y="35"/>
                  </a:lnTo>
                  <a:lnTo>
                    <a:pt x="59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3" name="Freeform 2307"/>
            <p:cNvSpPr>
              <a:spLocks/>
            </p:cNvSpPr>
            <p:nvPr/>
          </p:nvSpPr>
          <p:spPr bwMode="auto">
            <a:xfrm>
              <a:off x="1007" y="3360"/>
              <a:ext cx="32" cy="46"/>
            </a:xfrm>
            <a:custGeom>
              <a:avLst/>
              <a:gdLst>
                <a:gd name="T0" fmla="*/ 24 w 32"/>
                <a:gd name="T1" fmla="*/ 46 h 46"/>
                <a:gd name="T2" fmla="*/ 24 w 32"/>
                <a:gd name="T3" fmla="*/ 11 h 46"/>
                <a:gd name="T4" fmla="*/ 32 w 32"/>
                <a:gd name="T5" fmla="*/ 11 h 46"/>
                <a:gd name="T6" fmla="*/ 16 w 32"/>
                <a:gd name="T7" fmla="*/ 0 h 46"/>
                <a:gd name="T8" fmla="*/ 0 w 32"/>
                <a:gd name="T9" fmla="*/ 11 h 46"/>
                <a:gd name="T10" fmla="*/ 8 w 32"/>
                <a:gd name="T11" fmla="*/ 11 h 46"/>
                <a:gd name="T12" fmla="*/ 8 w 32"/>
                <a:gd name="T13" fmla="*/ 46 h 46"/>
                <a:gd name="T14" fmla="*/ 24 w 32"/>
                <a:gd name="T15" fmla="*/ 4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6"/>
                <a:gd name="T26" fmla="*/ 32 w 32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6">
                  <a:moveTo>
                    <a:pt x="24" y="46"/>
                  </a:moveTo>
                  <a:lnTo>
                    <a:pt x="24" y="11"/>
                  </a:lnTo>
                  <a:lnTo>
                    <a:pt x="32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8" y="46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4" name="Freeform 2308"/>
            <p:cNvSpPr>
              <a:spLocks/>
            </p:cNvSpPr>
            <p:nvPr/>
          </p:nvSpPr>
          <p:spPr bwMode="auto">
            <a:xfrm>
              <a:off x="1031" y="3377"/>
              <a:ext cx="58" cy="36"/>
            </a:xfrm>
            <a:custGeom>
              <a:avLst/>
              <a:gdLst>
                <a:gd name="T0" fmla="*/ 12 w 58"/>
                <a:gd name="T1" fmla="*/ 36 h 36"/>
                <a:gd name="T2" fmla="*/ 53 w 58"/>
                <a:gd name="T3" fmla="*/ 11 h 36"/>
                <a:gd name="T4" fmla="*/ 58 w 58"/>
                <a:gd name="T5" fmla="*/ 15 h 36"/>
                <a:gd name="T6" fmla="*/ 58 w 58"/>
                <a:gd name="T7" fmla="*/ 0 h 36"/>
                <a:gd name="T8" fmla="*/ 35 w 58"/>
                <a:gd name="T9" fmla="*/ 0 h 36"/>
                <a:gd name="T10" fmla="*/ 41 w 58"/>
                <a:gd name="T11" fmla="*/ 4 h 36"/>
                <a:gd name="T12" fmla="*/ 0 w 58"/>
                <a:gd name="T13" fmla="*/ 29 h 36"/>
                <a:gd name="T14" fmla="*/ 12 w 58"/>
                <a:gd name="T15" fmla="*/ 36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6"/>
                <a:gd name="T26" fmla="*/ 58 w 5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6">
                  <a:moveTo>
                    <a:pt x="12" y="36"/>
                  </a:moveTo>
                  <a:lnTo>
                    <a:pt x="53" y="11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35" y="0"/>
                  </a:lnTo>
                  <a:lnTo>
                    <a:pt x="41" y="4"/>
                  </a:lnTo>
                  <a:lnTo>
                    <a:pt x="0" y="29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5" name="Freeform 2309"/>
            <p:cNvSpPr>
              <a:spLocks/>
            </p:cNvSpPr>
            <p:nvPr/>
          </p:nvSpPr>
          <p:spPr bwMode="auto">
            <a:xfrm>
              <a:off x="1043" y="3408"/>
              <a:ext cx="74" cy="21"/>
            </a:xfrm>
            <a:custGeom>
              <a:avLst/>
              <a:gdLst>
                <a:gd name="T0" fmla="*/ 0 w 74"/>
                <a:gd name="T1" fmla="*/ 16 h 21"/>
                <a:gd name="T2" fmla="*/ 58 w 74"/>
                <a:gd name="T3" fmla="*/ 16 h 21"/>
                <a:gd name="T4" fmla="*/ 58 w 74"/>
                <a:gd name="T5" fmla="*/ 21 h 21"/>
                <a:gd name="T6" fmla="*/ 74 w 74"/>
                <a:gd name="T7" fmla="*/ 11 h 21"/>
                <a:gd name="T8" fmla="*/ 58 w 74"/>
                <a:gd name="T9" fmla="*/ 0 h 21"/>
                <a:gd name="T10" fmla="*/ 58 w 74"/>
                <a:gd name="T11" fmla="*/ 6 h 21"/>
                <a:gd name="T12" fmla="*/ 0 w 74"/>
                <a:gd name="T13" fmla="*/ 6 h 21"/>
                <a:gd name="T14" fmla="*/ 0 w 74"/>
                <a:gd name="T15" fmla="*/ 16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21"/>
                <a:gd name="T26" fmla="*/ 74 w 7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21">
                  <a:moveTo>
                    <a:pt x="0" y="16"/>
                  </a:moveTo>
                  <a:lnTo>
                    <a:pt x="58" y="16"/>
                  </a:lnTo>
                  <a:lnTo>
                    <a:pt x="58" y="21"/>
                  </a:lnTo>
                  <a:lnTo>
                    <a:pt x="74" y="11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0" y="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6" name="Freeform 2310"/>
            <p:cNvSpPr>
              <a:spLocks/>
            </p:cNvSpPr>
            <p:nvPr/>
          </p:nvSpPr>
          <p:spPr bwMode="auto">
            <a:xfrm>
              <a:off x="1031" y="3424"/>
              <a:ext cx="59" cy="35"/>
            </a:xfrm>
            <a:custGeom>
              <a:avLst/>
              <a:gdLst>
                <a:gd name="T0" fmla="*/ 0 w 59"/>
                <a:gd name="T1" fmla="*/ 7 h 35"/>
                <a:gd name="T2" fmla="*/ 41 w 59"/>
                <a:gd name="T3" fmla="*/ 32 h 35"/>
                <a:gd name="T4" fmla="*/ 35 w 59"/>
                <a:gd name="T5" fmla="*/ 35 h 35"/>
                <a:gd name="T6" fmla="*/ 59 w 59"/>
                <a:gd name="T7" fmla="*/ 35 h 35"/>
                <a:gd name="T8" fmla="*/ 59 w 59"/>
                <a:gd name="T9" fmla="*/ 21 h 35"/>
                <a:gd name="T10" fmla="*/ 53 w 59"/>
                <a:gd name="T11" fmla="*/ 25 h 35"/>
                <a:gd name="T12" fmla="*/ 12 w 59"/>
                <a:gd name="T13" fmla="*/ 0 h 35"/>
                <a:gd name="T14" fmla="*/ 0 w 59"/>
                <a:gd name="T15" fmla="*/ 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5"/>
                <a:gd name="T26" fmla="*/ 59 w 5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5">
                  <a:moveTo>
                    <a:pt x="0" y="7"/>
                  </a:moveTo>
                  <a:lnTo>
                    <a:pt x="41" y="32"/>
                  </a:lnTo>
                  <a:lnTo>
                    <a:pt x="35" y="35"/>
                  </a:lnTo>
                  <a:lnTo>
                    <a:pt x="59" y="35"/>
                  </a:lnTo>
                  <a:lnTo>
                    <a:pt x="59" y="21"/>
                  </a:lnTo>
                  <a:lnTo>
                    <a:pt x="53" y="25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7" name="Freeform 2311"/>
            <p:cNvSpPr>
              <a:spLocks/>
            </p:cNvSpPr>
            <p:nvPr/>
          </p:nvSpPr>
          <p:spPr bwMode="auto">
            <a:xfrm>
              <a:off x="1007" y="3431"/>
              <a:ext cx="32" cy="46"/>
            </a:xfrm>
            <a:custGeom>
              <a:avLst/>
              <a:gdLst>
                <a:gd name="T0" fmla="*/ 8 w 32"/>
                <a:gd name="T1" fmla="*/ 0 h 46"/>
                <a:gd name="T2" fmla="*/ 8 w 32"/>
                <a:gd name="T3" fmla="*/ 35 h 46"/>
                <a:gd name="T4" fmla="*/ 0 w 32"/>
                <a:gd name="T5" fmla="*/ 35 h 46"/>
                <a:gd name="T6" fmla="*/ 16 w 32"/>
                <a:gd name="T7" fmla="*/ 46 h 46"/>
                <a:gd name="T8" fmla="*/ 32 w 32"/>
                <a:gd name="T9" fmla="*/ 35 h 46"/>
                <a:gd name="T10" fmla="*/ 24 w 32"/>
                <a:gd name="T11" fmla="*/ 35 h 46"/>
                <a:gd name="T12" fmla="*/ 24 w 32"/>
                <a:gd name="T13" fmla="*/ 0 h 46"/>
                <a:gd name="T14" fmla="*/ 8 w 32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6"/>
                <a:gd name="T26" fmla="*/ 32 w 32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6">
                  <a:moveTo>
                    <a:pt x="8" y="0"/>
                  </a:moveTo>
                  <a:lnTo>
                    <a:pt x="8" y="35"/>
                  </a:lnTo>
                  <a:lnTo>
                    <a:pt x="0" y="35"/>
                  </a:lnTo>
                  <a:lnTo>
                    <a:pt x="16" y="46"/>
                  </a:lnTo>
                  <a:lnTo>
                    <a:pt x="32" y="35"/>
                  </a:lnTo>
                  <a:lnTo>
                    <a:pt x="24" y="35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8" name="Freeform 2312"/>
            <p:cNvSpPr>
              <a:spLocks/>
            </p:cNvSpPr>
            <p:nvPr/>
          </p:nvSpPr>
          <p:spPr bwMode="auto">
            <a:xfrm>
              <a:off x="957" y="3424"/>
              <a:ext cx="58" cy="36"/>
            </a:xfrm>
            <a:custGeom>
              <a:avLst/>
              <a:gdLst>
                <a:gd name="T0" fmla="*/ 46 w 58"/>
                <a:gd name="T1" fmla="*/ 0 h 36"/>
                <a:gd name="T2" fmla="*/ 5 w 58"/>
                <a:gd name="T3" fmla="*/ 25 h 36"/>
                <a:gd name="T4" fmla="*/ 0 w 58"/>
                <a:gd name="T5" fmla="*/ 21 h 36"/>
                <a:gd name="T6" fmla="*/ 0 w 58"/>
                <a:gd name="T7" fmla="*/ 36 h 36"/>
                <a:gd name="T8" fmla="*/ 23 w 58"/>
                <a:gd name="T9" fmla="*/ 36 h 36"/>
                <a:gd name="T10" fmla="*/ 17 w 58"/>
                <a:gd name="T11" fmla="*/ 32 h 36"/>
                <a:gd name="T12" fmla="*/ 58 w 58"/>
                <a:gd name="T13" fmla="*/ 7 h 36"/>
                <a:gd name="T14" fmla="*/ 46 w 58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6"/>
                <a:gd name="T26" fmla="*/ 58 w 5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6">
                  <a:moveTo>
                    <a:pt x="46" y="0"/>
                  </a:moveTo>
                  <a:lnTo>
                    <a:pt x="5" y="25"/>
                  </a:lnTo>
                  <a:lnTo>
                    <a:pt x="0" y="21"/>
                  </a:lnTo>
                  <a:lnTo>
                    <a:pt x="0" y="36"/>
                  </a:lnTo>
                  <a:lnTo>
                    <a:pt x="23" y="36"/>
                  </a:lnTo>
                  <a:lnTo>
                    <a:pt x="17" y="32"/>
                  </a:lnTo>
                  <a:lnTo>
                    <a:pt x="58" y="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9" name="Freeform 2313"/>
            <p:cNvSpPr>
              <a:spLocks/>
            </p:cNvSpPr>
            <p:nvPr/>
          </p:nvSpPr>
          <p:spPr bwMode="auto">
            <a:xfrm>
              <a:off x="931" y="3410"/>
              <a:ext cx="74" cy="20"/>
            </a:xfrm>
            <a:custGeom>
              <a:avLst/>
              <a:gdLst>
                <a:gd name="T0" fmla="*/ 74 w 74"/>
                <a:gd name="T1" fmla="*/ 5 h 20"/>
                <a:gd name="T2" fmla="*/ 16 w 74"/>
                <a:gd name="T3" fmla="*/ 5 h 20"/>
                <a:gd name="T4" fmla="*/ 16 w 74"/>
                <a:gd name="T5" fmla="*/ 0 h 20"/>
                <a:gd name="T6" fmla="*/ 0 w 74"/>
                <a:gd name="T7" fmla="*/ 10 h 20"/>
                <a:gd name="T8" fmla="*/ 16 w 74"/>
                <a:gd name="T9" fmla="*/ 20 h 20"/>
                <a:gd name="T10" fmla="*/ 16 w 74"/>
                <a:gd name="T11" fmla="*/ 15 h 20"/>
                <a:gd name="T12" fmla="*/ 74 w 74"/>
                <a:gd name="T13" fmla="*/ 15 h 20"/>
                <a:gd name="T14" fmla="*/ 74 w 74"/>
                <a:gd name="T15" fmla="*/ 5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20"/>
                <a:gd name="T26" fmla="*/ 74 w 74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20">
                  <a:moveTo>
                    <a:pt x="74" y="5"/>
                  </a:moveTo>
                  <a:lnTo>
                    <a:pt x="16" y="5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16" y="20"/>
                  </a:lnTo>
                  <a:lnTo>
                    <a:pt x="16" y="15"/>
                  </a:lnTo>
                  <a:lnTo>
                    <a:pt x="74" y="15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0" name="Freeform 2314"/>
            <p:cNvSpPr>
              <a:spLocks/>
            </p:cNvSpPr>
            <p:nvPr/>
          </p:nvSpPr>
          <p:spPr bwMode="auto">
            <a:xfrm>
              <a:off x="958" y="3379"/>
              <a:ext cx="59" cy="36"/>
            </a:xfrm>
            <a:custGeom>
              <a:avLst/>
              <a:gdLst>
                <a:gd name="T0" fmla="*/ 59 w 59"/>
                <a:gd name="T1" fmla="*/ 28 h 36"/>
                <a:gd name="T2" fmla="*/ 18 w 59"/>
                <a:gd name="T3" fmla="*/ 3 h 36"/>
                <a:gd name="T4" fmla="*/ 24 w 59"/>
                <a:gd name="T5" fmla="*/ 0 h 36"/>
                <a:gd name="T6" fmla="*/ 0 w 59"/>
                <a:gd name="T7" fmla="*/ 0 h 36"/>
                <a:gd name="T8" fmla="*/ 0 w 59"/>
                <a:gd name="T9" fmla="*/ 14 h 36"/>
                <a:gd name="T10" fmla="*/ 6 w 59"/>
                <a:gd name="T11" fmla="*/ 10 h 36"/>
                <a:gd name="T12" fmla="*/ 47 w 59"/>
                <a:gd name="T13" fmla="*/ 36 h 36"/>
                <a:gd name="T14" fmla="*/ 59 w 59"/>
                <a:gd name="T15" fmla="*/ 28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6"/>
                <a:gd name="T26" fmla="*/ 59 w 5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6">
                  <a:moveTo>
                    <a:pt x="59" y="28"/>
                  </a:moveTo>
                  <a:lnTo>
                    <a:pt x="18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" y="10"/>
                  </a:lnTo>
                  <a:lnTo>
                    <a:pt x="47" y="36"/>
                  </a:lnTo>
                  <a:lnTo>
                    <a:pt x="5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1" name="Freeform 2315"/>
            <p:cNvSpPr>
              <a:spLocks/>
            </p:cNvSpPr>
            <p:nvPr/>
          </p:nvSpPr>
          <p:spPr bwMode="auto">
            <a:xfrm>
              <a:off x="1008" y="3362"/>
              <a:ext cx="33" cy="45"/>
            </a:xfrm>
            <a:custGeom>
              <a:avLst/>
              <a:gdLst>
                <a:gd name="T0" fmla="*/ 25 w 33"/>
                <a:gd name="T1" fmla="*/ 45 h 45"/>
                <a:gd name="T2" fmla="*/ 25 w 33"/>
                <a:gd name="T3" fmla="*/ 10 h 45"/>
                <a:gd name="T4" fmla="*/ 33 w 33"/>
                <a:gd name="T5" fmla="*/ 10 h 45"/>
                <a:gd name="T6" fmla="*/ 17 w 33"/>
                <a:gd name="T7" fmla="*/ 0 h 45"/>
                <a:gd name="T8" fmla="*/ 0 w 33"/>
                <a:gd name="T9" fmla="*/ 10 h 45"/>
                <a:gd name="T10" fmla="*/ 9 w 33"/>
                <a:gd name="T11" fmla="*/ 10 h 45"/>
                <a:gd name="T12" fmla="*/ 9 w 33"/>
                <a:gd name="T13" fmla="*/ 45 h 45"/>
                <a:gd name="T14" fmla="*/ 25 w 33"/>
                <a:gd name="T15" fmla="*/ 45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45"/>
                <a:gd name="T26" fmla="*/ 33 w 3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45">
                  <a:moveTo>
                    <a:pt x="25" y="45"/>
                  </a:moveTo>
                  <a:lnTo>
                    <a:pt x="25" y="10"/>
                  </a:lnTo>
                  <a:lnTo>
                    <a:pt x="33" y="10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9" y="45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2" name="Freeform 2316"/>
            <p:cNvSpPr>
              <a:spLocks/>
            </p:cNvSpPr>
            <p:nvPr/>
          </p:nvSpPr>
          <p:spPr bwMode="auto">
            <a:xfrm>
              <a:off x="1033" y="3379"/>
              <a:ext cx="58" cy="36"/>
            </a:xfrm>
            <a:custGeom>
              <a:avLst/>
              <a:gdLst>
                <a:gd name="T0" fmla="*/ 12 w 58"/>
                <a:gd name="T1" fmla="*/ 36 h 36"/>
                <a:gd name="T2" fmla="*/ 53 w 58"/>
                <a:gd name="T3" fmla="*/ 10 h 36"/>
                <a:gd name="T4" fmla="*/ 58 w 58"/>
                <a:gd name="T5" fmla="*/ 14 h 36"/>
                <a:gd name="T6" fmla="*/ 58 w 58"/>
                <a:gd name="T7" fmla="*/ 0 h 36"/>
                <a:gd name="T8" fmla="*/ 35 w 58"/>
                <a:gd name="T9" fmla="*/ 0 h 36"/>
                <a:gd name="T10" fmla="*/ 41 w 58"/>
                <a:gd name="T11" fmla="*/ 3 h 36"/>
                <a:gd name="T12" fmla="*/ 0 w 58"/>
                <a:gd name="T13" fmla="*/ 28 h 36"/>
                <a:gd name="T14" fmla="*/ 12 w 58"/>
                <a:gd name="T15" fmla="*/ 36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6"/>
                <a:gd name="T26" fmla="*/ 58 w 5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6">
                  <a:moveTo>
                    <a:pt x="12" y="36"/>
                  </a:moveTo>
                  <a:lnTo>
                    <a:pt x="53" y="10"/>
                  </a:lnTo>
                  <a:lnTo>
                    <a:pt x="58" y="14"/>
                  </a:lnTo>
                  <a:lnTo>
                    <a:pt x="58" y="0"/>
                  </a:lnTo>
                  <a:lnTo>
                    <a:pt x="35" y="0"/>
                  </a:lnTo>
                  <a:lnTo>
                    <a:pt x="41" y="3"/>
                  </a:lnTo>
                  <a:lnTo>
                    <a:pt x="0" y="28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3" name="Freeform 2317"/>
            <p:cNvSpPr>
              <a:spLocks/>
            </p:cNvSpPr>
            <p:nvPr/>
          </p:nvSpPr>
          <p:spPr bwMode="auto">
            <a:xfrm>
              <a:off x="1045" y="3410"/>
              <a:ext cx="74" cy="20"/>
            </a:xfrm>
            <a:custGeom>
              <a:avLst/>
              <a:gdLst>
                <a:gd name="T0" fmla="*/ 0 w 74"/>
                <a:gd name="T1" fmla="*/ 15 h 20"/>
                <a:gd name="T2" fmla="*/ 58 w 74"/>
                <a:gd name="T3" fmla="*/ 15 h 20"/>
                <a:gd name="T4" fmla="*/ 58 w 74"/>
                <a:gd name="T5" fmla="*/ 20 h 20"/>
                <a:gd name="T6" fmla="*/ 74 w 74"/>
                <a:gd name="T7" fmla="*/ 10 h 20"/>
                <a:gd name="T8" fmla="*/ 58 w 74"/>
                <a:gd name="T9" fmla="*/ 0 h 20"/>
                <a:gd name="T10" fmla="*/ 58 w 74"/>
                <a:gd name="T11" fmla="*/ 5 h 20"/>
                <a:gd name="T12" fmla="*/ 0 w 74"/>
                <a:gd name="T13" fmla="*/ 5 h 20"/>
                <a:gd name="T14" fmla="*/ 0 w 74"/>
                <a:gd name="T15" fmla="*/ 15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20"/>
                <a:gd name="T26" fmla="*/ 74 w 74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20">
                  <a:moveTo>
                    <a:pt x="0" y="15"/>
                  </a:moveTo>
                  <a:lnTo>
                    <a:pt x="58" y="15"/>
                  </a:lnTo>
                  <a:lnTo>
                    <a:pt x="58" y="20"/>
                  </a:lnTo>
                  <a:lnTo>
                    <a:pt x="74" y="10"/>
                  </a:lnTo>
                  <a:lnTo>
                    <a:pt x="58" y="0"/>
                  </a:lnTo>
                  <a:lnTo>
                    <a:pt x="58" y="5"/>
                  </a:lnTo>
                  <a:lnTo>
                    <a:pt x="0" y="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4" name="Freeform 2318"/>
            <p:cNvSpPr>
              <a:spLocks/>
            </p:cNvSpPr>
            <p:nvPr/>
          </p:nvSpPr>
          <p:spPr bwMode="auto">
            <a:xfrm>
              <a:off x="1033" y="3425"/>
              <a:ext cx="58" cy="36"/>
            </a:xfrm>
            <a:custGeom>
              <a:avLst/>
              <a:gdLst>
                <a:gd name="T0" fmla="*/ 0 w 58"/>
                <a:gd name="T1" fmla="*/ 7 h 36"/>
                <a:gd name="T2" fmla="*/ 41 w 58"/>
                <a:gd name="T3" fmla="*/ 32 h 36"/>
                <a:gd name="T4" fmla="*/ 35 w 58"/>
                <a:gd name="T5" fmla="*/ 36 h 36"/>
                <a:gd name="T6" fmla="*/ 58 w 58"/>
                <a:gd name="T7" fmla="*/ 35 h 36"/>
                <a:gd name="T8" fmla="*/ 58 w 58"/>
                <a:gd name="T9" fmla="*/ 21 h 36"/>
                <a:gd name="T10" fmla="*/ 53 w 58"/>
                <a:gd name="T11" fmla="*/ 25 h 36"/>
                <a:gd name="T12" fmla="*/ 12 w 58"/>
                <a:gd name="T13" fmla="*/ 0 h 36"/>
                <a:gd name="T14" fmla="*/ 0 w 58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6"/>
                <a:gd name="T26" fmla="*/ 58 w 5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6">
                  <a:moveTo>
                    <a:pt x="0" y="7"/>
                  </a:moveTo>
                  <a:lnTo>
                    <a:pt x="41" y="32"/>
                  </a:lnTo>
                  <a:lnTo>
                    <a:pt x="35" y="36"/>
                  </a:lnTo>
                  <a:lnTo>
                    <a:pt x="58" y="35"/>
                  </a:lnTo>
                  <a:lnTo>
                    <a:pt x="58" y="21"/>
                  </a:lnTo>
                  <a:lnTo>
                    <a:pt x="53" y="25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5" name="Freeform 2319"/>
            <p:cNvSpPr>
              <a:spLocks/>
            </p:cNvSpPr>
            <p:nvPr/>
          </p:nvSpPr>
          <p:spPr bwMode="auto">
            <a:xfrm>
              <a:off x="1009" y="3432"/>
              <a:ext cx="32" cy="46"/>
            </a:xfrm>
            <a:custGeom>
              <a:avLst/>
              <a:gdLst>
                <a:gd name="T0" fmla="*/ 8 w 32"/>
                <a:gd name="T1" fmla="*/ 0 h 46"/>
                <a:gd name="T2" fmla="*/ 8 w 32"/>
                <a:gd name="T3" fmla="*/ 36 h 46"/>
                <a:gd name="T4" fmla="*/ 0 w 32"/>
                <a:gd name="T5" fmla="*/ 36 h 46"/>
                <a:gd name="T6" fmla="*/ 16 w 32"/>
                <a:gd name="T7" fmla="*/ 46 h 46"/>
                <a:gd name="T8" fmla="*/ 32 w 32"/>
                <a:gd name="T9" fmla="*/ 36 h 46"/>
                <a:gd name="T10" fmla="*/ 24 w 32"/>
                <a:gd name="T11" fmla="*/ 36 h 46"/>
                <a:gd name="T12" fmla="*/ 24 w 32"/>
                <a:gd name="T13" fmla="*/ 0 h 46"/>
                <a:gd name="T14" fmla="*/ 8 w 32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6"/>
                <a:gd name="T26" fmla="*/ 32 w 32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6">
                  <a:moveTo>
                    <a:pt x="8" y="0"/>
                  </a:moveTo>
                  <a:lnTo>
                    <a:pt x="8" y="36"/>
                  </a:lnTo>
                  <a:lnTo>
                    <a:pt x="0" y="36"/>
                  </a:lnTo>
                  <a:lnTo>
                    <a:pt x="16" y="46"/>
                  </a:lnTo>
                  <a:lnTo>
                    <a:pt x="32" y="36"/>
                  </a:lnTo>
                  <a:lnTo>
                    <a:pt x="24" y="3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6" name="Freeform 2320"/>
            <p:cNvSpPr>
              <a:spLocks/>
            </p:cNvSpPr>
            <p:nvPr/>
          </p:nvSpPr>
          <p:spPr bwMode="auto">
            <a:xfrm>
              <a:off x="959" y="3425"/>
              <a:ext cx="58" cy="36"/>
            </a:xfrm>
            <a:custGeom>
              <a:avLst/>
              <a:gdLst>
                <a:gd name="T0" fmla="*/ 46 w 58"/>
                <a:gd name="T1" fmla="*/ 0 h 36"/>
                <a:gd name="T2" fmla="*/ 5 w 58"/>
                <a:gd name="T3" fmla="*/ 25 h 36"/>
                <a:gd name="T4" fmla="*/ 0 w 58"/>
                <a:gd name="T5" fmla="*/ 22 h 36"/>
                <a:gd name="T6" fmla="*/ 0 w 58"/>
                <a:gd name="T7" fmla="*/ 36 h 36"/>
                <a:gd name="T8" fmla="*/ 23 w 58"/>
                <a:gd name="T9" fmla="*/ 36 h 36"/>
                <a:gd name="T10" fmla="*/ 17 w 58"/>
                <a:gd name="T11" fmla="*/ 32 h 36"/>
                <a:gd name="T12" fmla="*/ 58 w 58"/>
                <a:gd name="T13" fmla="*/ 7 h 36"/>
                <a:gd name="T14" fmla="*/ 46 w 58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6"/>
                <a:gd name="T26" fmla="*/ 58 w 5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6">
                  <a:moveTo>
                    <a:pt x="46" y="0"/>
                  </a:moveTo>
                  <a:lnTo>
                    <a:pt x="5" y="25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3" y="36"/>
                  </a:lnTo>
                  <a:lnTo>
                    <a:pt x="17" y="32"/>
                  </a:lnTo>
                  <a:lnTo>
                    <a:pt x="58" y="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7" name="Freeform 2321"/>
            <p:cNvSpPr>
              <a:spLocks/>
            </p:cNvSpPr>
            <p:nvPr/>
          </p:nvSpPr>
          <p:spPr bwMode="auto">
            <a:xfrm>
              <a:off x="991" y="3401"/>
              <a:ext cx="64" cy="39"/>
            </a:xfrm>
            <a:custGeom>
              <a:avLst/>
              <a:gdLst>
                <a:gd name="T0" fmla="*/ 64 w 64"/>
                <a:gd name="T1" fmla="*/ 21 h 39"/>
                <a:gd name="T2" fmla="*/ 63 w 64"/>
                <a:gd name="T3" fmla="*/ 24 h 39"/>
                <a:gd name="T4" fmla="*/ 62 w 64"/>
                <a:gd name="T5" fmla="*/ 27 h 39"/>
                <a:gd name="T6" fmla="*/ 60 w 64"/>
                <a:gd name="T7" fmla="*/ 30 h 39"/>
                <a:gd name="T8" fmla="*/ 57 w 64"/>
                <a:gd name="T9" fmla="*/ 32 h 39"/>
                <a:gd name="T10" fmla="*/ 54 w 64"/>
                <a:gd name="T11" fmla="*/ 34 h 39"/>
                <a:gd name="T12" fmla="*/ 50 w 64"/>
                <a:gd name="T13" fmla="*/ 36 h 39"/>
                <a:gd name="T14" fmla="*/ 46 w 64"/>
                <a:gd name="T15" fmla="*/ 37 h 39"/>
                <a:gd name="T16" fmla="*/ 42 w 64"/>
                <a:gd name="T17" fmla="*/ 38 h 39"/>
                <a:gd name="T18" fmla="*/ 37 w 64"/>
                <a:gd name="T19" fmla="*/ 39 h 39"/>
                <a:gd name="T20" fmla="*/ 32 w 64"/>
                <a:gd name="T21" fmla="*/ 39 h 39"/>
                <a:gd name="T22" fmla="*/ 27 w 64"/>
                <a:gd name="T23" fmla="*/ 39 h 39"/>
                <a:gd name="T24" fmla="*/ 23 w 64"/>
                <a:gd name="T25" fmla="*/ 38 h 39"/>
                <a:gd name="T26" fmla="*/ 18 w 64"/>
                <a:gd name="T27" fmla="*/ 37 h 39"/>
                <a:gd name="T28" fmla="*/ 14 w 64"/>
                <a:gd name="T29" fmla="*/ 36 h 39"/>
                <a:gd name="T30" fmla="*/ 11 w 64"/>
                <a:gd name="T31" fmla="*/ 34 h 39"/>
                <a:gd name="T32" fmla="*/ 7 w 64"/>
                <a:gd name="T33" fmla="*/ 32 h 39"/>
                <a:gd name="T34" fmla="*/ 5 w 64"/>
                <a:gd name="T35" fmla="*/ 30 h 39"/>
                <a:gd name="T36" fmla="*/ 3 w 64"/>
                <a:gd name="T37" fmla="*/ 27 h 39"/>
                <a:gd name="T38" fmla="*/ 1 w 64"/>
                <a:gd name="T39" fmla="*/ 24 h 39"/>
                <a:gd name="T40" fmla="*/ 0 w 64"/>
                <a:gd name="T41" fmla="*/ 21 h 39"/>
                <a:gd name="T42" fmla="*/ 0 w 64"/>
                <a:gd name="T43" fmla="*/ 18 h 39"/>
                <a:gd name="T44" fmla="*/ 1 w 64"/>
                <a:gd name="T45" fmla="*/ 15 h 39"/>
                <a:gd name="T46" fmla="*/ 2 w 64"/>
                <a:gd name="T47" fmla="*/ 13 h 39"/>
                <a:gd name="T48" fmla="*/ 4 w 64"/>
                <a:gd name="T49" fmla="*/ 10 h 39"/>
                <a:gd name="T50" fmla="*/ 7 w 64"/>
                <a:gd name="T51" fmla="*/ 8 h 39"/>
                <a:gd name="T52" fmla="*/ 10 w 64"/>
                <a:gd name="T53" fmla="*/ 5 h 39"/>
                <a:gd name="T54" fmla="*/ 13 w 64"/>
                <a:gd name="T55" fmla="*/ 4 h 39"/>
                <a:gd name="T56" fmla="*/ 17 w 64"/>
                <a:gd name="T57" fmla="*/ 2 h 39"/>
                <a:gd name="T58" fmla="*/ 21 w 64"/>
                <a:gd name="T59" fmla="*/ 1 h 39"/>
                <a:gd name="T60" fmla="*/ 26 w 64"/>
                <a:gd name="T61" fmla="*/ 0 h 39"/>
                <a:gd name="T62" fmla="*/ 31 w 64"/>
                <a:gd name="T63" fmla="*/ 0 h 39"/>
                <a:gd name="T64" fmla="*/ 35 w 64"/>
                <a:gd name="T65" fmla="*/ 0 h 39"/>
                <a:gd name="T66" fmla="*/ 40 w 64"/>
                <a:gd name="T67" fmla="*/ 0 h 39"/>
                <a:gd name="T68" fmla="*/ 45 w 64"/>
                <a:gd name="T69" fmla="*/ 1 h 39"/>
                <a:gd name="T70" fmla="*/ 49 w 64"/>
                <a:gd name="T71" fmla="*/ 3 h 39"/>
                <a:gd name="T72" fmla="*/ 53 w 64"/>
                <a:gd name="T73" fmla="*/ 4 h 39"/>
                <a:gd name="T74" fmla="*/ 56 w 64"/>
                <a:gd name="T75" fmla="*/ 6 h 39"/>
                <a:gd name="T76" fmla="*/ 59 w 64"/>
                <a:gd name="T77" fmla="*/ 8 h 39"/>
                <a:gd name="T78" fmla="*/ 61 w 64"/>
                <a:gd name="T79" fmla="*/ 11 h 39"/>
                <a:gd name="T80" fmla="*/ 63 w 64"/>
                <a:gd name="T81" fmla="*/ 14 h 39"/>
                <a:gd name="T82" fmla="*/ 64 w 64"/>
                <a:gd name="T83" fmla="*/ 16 h 39"/>
                <a:gd name="T84" fmla="*/ 64 w 64"/>
                <a:gd name="T85" fmla="*/ 19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39"/>
                <a:gd name="T131" fmla="*/ 64 w 64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39">
                  <a:moveTo>
                    <a:pt x="64" y="19"/>
                  </a:move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60" y="30"/>
                  </a:lnTo>
                  <a:lnTo>
                    <a:pt x="59" y="30"/>
                  </a:lnTo>
                  <a:lnTo>
                    <a:pt x="58" y="31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5" y="33"/>
                  </a:lnTo>
                  <a:lnTo>
                    <a:pt x="54" y="34"/>
                  </a:lnTo>
                  <a:lnTo>
                    <a:pt x="53" y="35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4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8" name="Freeform 2322"/>
            <p:cNvSpPr>
              <a:spLocks/>
            </p:cNvSpPr>
            <p:nvPr/>
          </p:nvSpPr>
          <p:spPr bwMode="auto">
            <a:xfrm>
              <a:off x="995" y="3403"/>
              <a:ext cx="64" cy="40"/>
            </a:xfrm>
            <a:custGeom>
              <a:avLst/>
              <a:gdLst>
                <a:gd name="T0" fmla="*/ 64 w 64"/>
                <a:gd name="T1" fmla="*/ 22 h 40"/>
                <a:gd name="T2" fmla="*/ 63 w 64"/>
                <a:gd name="T3" fmla="*/ 25 h 40"/>
                <a:gd name="T4" fmla="*/ 62 w 64"/>
                <a:gd name="T5" fmla="*/ 27 h 40"/>
                <a:gd name="T6" fmla="*/ 59 w 64"/>
                <a:gd name="T7" fmla="*/ 30 h 40"/>
                <a:gd name="T8" fmla="*/ 57 w 64"/>
                <a:gd name="T9" fmla="*/ 32 h 40"/>
                <a:gd name="T10" fmla="*/ 54 w 64"/>
                <a:gd name="T11" fmla="*/ 34 h 40"/>
                <a:gd name="T12" fmla="*/ 50 w 64"/>
                <a:gd name="T13" fmla="*/ 36 h 40"/>
                <a:gd name="T14" fmla="*/ 46 w 64"/>
                <a:gd name="T15" fmla="*/ 38 h 40"/>
                <a:gd name="T16" fmla="*/ 42 w 64"/>
                <a:gd name="T17" fmla="*/ 39 h 40"/>
                <a:gd name="T18" fmla="*/ 37 w 64"/>
                <a:gd name="T19" fmla="*/ 39 h 40"/>
                <a:gd name="T20" fmla="*/ 32 w 64"/>
                <a:gd name="T21" fmla="*/ 40 h 40"/>
                <a:gd name="T22" fmla="*/ 27 w 64"/>
                <a:gd name="T23" fmla="*/ 39 h 40"/>
                <a:gd name="T24" fmla="*/ 23 w 64"/>
                <a:gd name="T25" fmla="*/ 39 h 40"/>
                <a:gd name="T26" fmla="*/ 18 w 64"/>
                <a:gd name="T27" fmla="*/ 38 h 40"/>
                <a:gd name="T28" fmla="*/ 14 w 64"/>
                <a:gd name="T29" fmla="*/ 36 h 40"/>
                <a:gd name="T30" fmla="*/ 11 w 64"/>
                <a:gd name="T31" fmla="*/ 34 h 40"/>
                <a:gd name="T32" fmla="*/ 7 w 64"/>
                <a:gd name="T33" fmla="*/ 32 h 40"/>
                <a:gd name="T34" fmla="*/ 5 w 64"/>
                <a:gd name="T35" fmla="*/ 30 h 40"/>
                <a:gd name="T36" fmla="*/ 3 w 64"/>
                <a:gd name="T37" fmla="*/ 27 h 40"/>
                <a:gd name="T38" fmla="*/ 1 w 64"/>
                <a:gd name="T39" fmla="*/ 25 h 40"/>
                <a:gd name="T40" fmla="*/ 0 w 64"/>
                <a:gd name="T41" fmla="*/ 22 h 40"/>
                <a:gd name="T42" fmla="*/ 0 w 64"/>
                <a:gd name="T43" fmla="*/ 19 h 40"/>
                <a:gd name="T44" fmla="*/ 1 w 64"/>
                <a:gd name="T45" fmla="*/ 16 h 40"/>
                <a:gd name="T46" fmla="*/ 2 w 64"/>
                <a:gd name="T47" fmla="*/ 13 h 40"/>
                <a:gd name="T48" fmla="*/ 4 w 64"/>
                <a:gd name="T49" fmla="*/ 10 h 40"/>
                <a:gd name="T50" fmla="*/ 6 w 64"/>
                <a:gd name="T51" fmla="*/ 8 h 40"/>
                <a:gd name="T52" fmla="*/ 9 w 64"/>
                <a:gd name="T53" fmla="*/ 6 h 40"/>
                <a:gd name="T54" fmla="*/ 13 w 64"/>
                <a:gd name="T55" fmla="*/ 4 h 40"/>
                <a:gd name="T56" fmla="*/ 17 w 64"/>
                <a:gd name="T57" fmla="*/ 2 h 40"/>
                <a:gd name="T58" fmla="*/ 21 w 64"/>
                <a:gd name="T59" fmla="*/ 1 h 40"/>
                <a:gd name="T60" fmla="*/ 26 w 64"/>
                <a:gd name="T61" fmla="*/ 0 h 40"/>
                <a:gd name="T62" fmla="*/ 30 w 64"/>
                <a:gd name="T63" fmla="*/ 0 h 40"/>
                <a:gd name="T64" fmla="*/ 35 w 64"/>
                <a:gd name="T65" fmla="*/ 0 h 40"/>
                <a:gd name="T66" fmla="*/ 40 w 64"/>
                <a:gd name="T67" fmla="*/ 1 h 40"/>
                <a:gd name="T68" fmla="*/ 45 w 64"/>
                <a:gd name="T69" fmla="*/ 2 h 40"/>
                <a:gd name="T70" fmla="*/ 49 w 64"/>
                <a:gd name="T71" fmla="*/ 3 h 40"/>
                <a:gd name="T72" fmla="*/ 52 w 64"/>
                <a:gd name="T73" fmla="*/ 5 h 40"/>
                <a:gd name="T74" fmla="*/ 56 w 64"/>
                <a:gd name="T75" fmla="*/ 7 h 40"/>
                <a:gd name="T76" fmla="*/ 59 w 64"/>
                <a:gd name="T77" fmla="*/ 9 h 40"/>
                <a:gd name="T78" fmla="*/ 61 w 64"/>
                <a:gd name="T79" fmla="*/ 11 h 40"/>
                <a:gd name="T80" fmla="*/ 63 w 64"/>
                <a:gd name="T81" fmla="*/ 14 h 40"/>
                <a:gd name="T82" fmla="*/ 64 w 64"/>
                <a:gd name="T83" fmla="*/ 17 h 40"/>
                <a:gd name="T84" fmla="*/ 64 w 64"/>
                <a:gd name="T85" fmla="*/ 20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40"/>
                <a:gd name="T131" fmla="*/ 64 w 64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40">
                  <a:moveTo>
                    <a:pt x="64" y="20"/>
                  </a:move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7" y="37"/>
                  </a:lnTo>
                  <a:lnTo>
                    <a:pt x="46" y="38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2" y="40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9" name="Freeform 2323"/>
            <p:cNvSpPr>
              <a:spLocks/>
            </p:cNvSpPr>
            <p:nvPr/>
          </p:nvSpPr>
          <p:spPr bwMode="auto">
            <a:xfrm>
              <a:off x="993" y="3402"/>
              <a:ext cx="64" cy="39"/>
            </a:xfrm>
            <a:custGeom>
              <a:avLst/>
              <a:gdLst>
                <a:gd name="T0" fmla="*/ 64 w 64"/>
                <a:gd name="T1" fmla="*/ 22 h 39"/>
                <a:gd name="T2" fmla="*/ 63 w 64"/>
                <a:gd name="T3" fmla="*/ 25 h 39"/>
                <a:gd name="T4" fmla="*/ 62 w 64"/>
                <a:gd name="T5" fmla="*/ 27 h 39"/>
                <a:gd name="T6" fmla="*/ 59 w 64"/>
                <a:gd name="T7" fmla="*/ 30 h 39"/>
                <a:gd name="T8" fmla="*/ 57 w 64"/>
                <a:gd name="T9" fmla="*/ 32 h 39"/>
                <a:gd name="T10" fmla="*/ 54 w 64"/>
                <a:gd name="T11" fmla="*/ 34 h 39"/>
                <a:gd name="T12" fmla="*/ 50 w 64"/>
                <a:gd name="T13" fmla="*/ 36 h 39"/>
                <a:gd name="T14" fmla="*/ 46 w 64"/>
                <a:gd name="T15" fmla="*/ 37 h 39"/>
                <a:gd name="T16" fmla="*/ 42 w 64"/>
                <a:gd name="T17" fmla="*/ 38 h 39"/>
                <a:gd name="T18" fmla="*/ 37 w 64"/>
                <a:gd name="T19" fmla="*/ 39 h 39"/>
                <a:gd name="T20" fmla="*/ 32 w 64"/>
                <a:gd name="T21" fmla="*/ 39 h 39"/>
                <a:gd name="T22" fmla="*/ 27 w 64"/>
                <a:gd name="T23" fmla="*/ 39 h 39"/>
                <a:gd name="T24" fmla="*/ 23 w 64"/>
                <a:gd name="T25" fmla="*/ 38 h 39"/>
                <a:gd name="T26" fmla="*/ 18 w 64"/>
                <a:gd name="T27" fmla="*/ 37 h 39"/>
                <a:gd name="T28" fmla="*/ 14 w 64"/>
                <a:gd name="T29" fmla="*/ 36 h 39"/>
                <a:gd name="T30" fmla="*/ 11 w 64"/>
                <a:gd name="T31" fmla="*/ 34 h 39"/>
                <a:gd name="T32" fmla="*/ 7 w 64"/>
                <a:gd name="T33" fmla="*/ 32 h 39"/>
                <a:gd name="T34" fmla="*/ 5 w 64"/>
                <a:gd name="T35" fmla="*/ 30 h 39"/>
                <a:gd name="T36" fmla="*/ 3 w 64"/>
                <a:gd name="T37" fmla="*/ 27 h 39"/>
                <a:gd name="T38" fmla="*/ 1 w 64"/>
                <a:gd name="T39" fmla="*/ 25 h 39"/>
                <a:gd name="T40" fmla="*/ 0 w 64"/>
                <a:gd name="T41" fmla="*/ 22 h 39"/>
                <a:gd name="T42" fmla="*/ 0 w 64"/>
                <a:gd name="T43" fmla="*/ 19 h 39"/>
                <a:gd name="T44" fmla="*/ 1 w 64"/>
                <a:gd name="T45" fmla="*/ 16 h 39"/>
                <a:gd name="T46" fmla="*/ 2 w 64"/>
                <a:gd name="T47" fmla="*/ 13 h 39"/>
                <a:gd name="T48" fmla="*/ 4 w 64"/>
                <a:gd name="T49" fmla="*/ 10 h 39"/>
                <a:gd name="T50" fmla="*/ 6 w 64"/>
                <a:gd name="T51" fmla="*/ 8 h 39"/>
                <a:gd name="T52" fmla="*/ 9 w 64"/>
                <a:gd name="T53" fmla="*/ 6 h 39"/>
                <a:gd name="T54" fmla="*/ 13 w 64"/>
                <a:gd name="T55" fmla="*/ 4 h 39"/>
                <a:gd name="T56" fmla="*/ 17 w 64"/>
                <a:gd name="T57" fmla="*/ 2 h 39"/>
                <a:gd name="T58" fmla="*/ 21 w 64"/>
                <a:gd name="T59" fmla="*/ 1 h 39"/>
                <a:gd name="T60" fmla="*/ 26 w 64"/>
                <a:gd name="T61" fmla="*/ 0 h 39"/>
                <a:gd name="T62" fmla="*/ 30 w 64"/>
                <a:gd name="T63" fmla="*/ 0 h 39"/>
                <a:gd name="T64" fmla="*/ 35 w 64"/>
                <a:gd name="T65" fmla="*/ 0 h 39"/>
                <a:gd name="T66" fmla="*/ 40 w 64"/>
                <a:gd name="T67" fmla="*/ 1 h 39"/>
                <a:gd name="T68" fmla="*/ 45 w 64"/>
                <a:gd name="T69" fmla="*/ 1 h 39"/>
                <a:gd name="T70" fmla="*/ 49 w 64"/>
                <a:gd name="T71" fmla="*/ 3 h 39"/>
                <a:gd name="T72" fmla="*/ 52 w 64"/>
                <a:gd name="T73" fmla="*/ 4 h 39"/>
                <a:gd name="T74" fmla="*/ 56 w 64"/>
                <a:gd name="T75" fmla="*/ 6 h 39"/>
                <a:gd name="T76" fmla="*/ 59 w 64"/>
                <a:gd name="T77" fmla="*/ 9 h 39"/>
                <a:gd name="T78" fmla="*/ 61 w 64"/>
                <a:gd name="T79" fmla="*/ 11 h 39"/>
                <a:gd name="T80" fmla="*/ 63 w 64"/>
                <a:gd name="T81" fmla="*/ 14 h 39"/>
                <a:gd name="T82" fmla="*/ 64 w 64"/>
                <a:gd name="T83" fmla="*/ 17 h 39"/>
                <a:gd name="T84" fmla="*/ 64 w 64"/>
                <a:gd name="T85" fmla="*/ 20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39"/>
                <a:gd name="T131" fmla="*/ 64 w 64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39">
                  <a:moveTo>
                    <a:pt x="64" y="20"/>
                  </a:move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D4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0" name="Freeform 2324"/>
            <p:cNvSpPr>
              <a:spLocks/>
            </p:cNvSpPr>
            <p:nvPr/>
          </p:nvSpPr>
          <p:spPr bwMode="auto">
            <a:xfrm>
              <a:off x="993" y="3402"/>
              <a:ext cx="64" cy="39"/>
            </a:xfrm>
            <a:custGeom>
              <a:avLst/>
              <a:gdLst>
                <a:gd name="T0" fmla="*/ 64 w 64"/>
                <a:gd name="T1" fmla="*/ 22 h 39"/>
                <a:gd name="T2" fmla="*/ 63 w 64"/>
                <a:gd name="T3" fmla="*/ 25 h 39"/>
                <a:gd name="T4" fmla="*/ 62 w 64"/>
                <a:gd name="T5" fmla="*/ 27 h 39"/>
                <a:gd name="T6" fmla="*/ 59 w 64"/>
                <a:gd name="T7" fmla="*/ 30 h 39"/>
                <a:gd name="T8" fmla="*/ 57 w 64"/>
                <a:gd name="T9" fmla="*/ 32 h 39"/>
                <a:gd name="T10" fmla="*/ 54 w 64"/>
                <a:gd name="T11" fmla="*/ 34 h 39"/>
                <a:gd name="T12" fmla="*/ 50 w 64"/>
                <a:gd name="T13" fmla="*/ 36 h 39"/>
                <a:gd name="T14" fmla="*/ 46 w 64"/>
                <a:gd name="T15" fmla="*/ 37 h 39"/>
                <a:gd name="T16" fmla="*/ 42 w 64"/>
                <a:gd name="T17" fmla="*/ 38 h 39"/>
                <a:gd name="T18" fmla="*/ 37 w 64"/>
                <a:gd name="T19" fmla="*/ 39 h 39"/>
                <a:gd name="T20" fmla="*/ 32 w 64"/>
                <a:gd name="T21" fmla="*/ 39 h 39"/>
                <a:gd name="T22" fmla="*/ 27 w 64"/>
                <a:gd name="T23" fmla="*/ 39 h 39"/>
                <a:gd name="T24" fmla="*/ 23 w 64"/>
                <a:gd name="T25" fmla="*/ 38 h 39"/>
                <a:gd name="T26" fmla="*/ 18 w 64"/>
                <a:gd name="T27" fmla="*/ 37 h 39"/>
                <a:gd name="T28" fmla="*/ 14 w 64"/>
                <a:gd name="T29" fmla="*/ 36 h 39"/>
                <a:gd name="T30" fmla="*/ 11 w 64"/>
                <a:gd name="T31" fmla="*/ 34 h 39"/>
                <a:gd name="T32" fmla="*/ 7 w 64"/>
                <a:gd name="T33" fmla="*/ 32 h 39"/>
                <a:gd name="T34" fmla="*/ 5 w 64"/>
                <a:gd name="T35" fmla="*/ 30 h 39"/>
                <a:gd name="T36" fmla="*/ 3 w 64"/>
                <a:gd name="T37" fmla="*/ 27 h 39"/>
                <a:gd name="T38" fmla="*/ 1 w 64"/>
                <a:gd name="T39" fmla="*/ 25 h 39"/>
                <a:gd name="T40" fmla="*/ 0 w 64"/>
                <a:gd name="T41" fmla="*/ 22 h 39"/>
                <a:gd name="T42" fmla="*/ 0 w 64"/>
                <a:gd name="T43" fmla="*/ 19 h 39"/>
                <a:gd name="T44" fmla="*/ 1 w 64"/>
                <a:gd name="T45" fmla="*/ 16 h 39"/>
                <a:gd name="T46" fmla="*/ 2 w 64"/>
                <a:gd name="T47" fmla="*/ 13 h 39"/>
                <a:gd name="T48" fmla="*/ 4 w 64"/>
                <a:gd name="T49" fmla="*/ 10 h 39"/>
                <a:gd name="T50" fmla="*/ 6 w 64"/>
                <a:gd name="T51" fmla="*/ 8 h 39"/>
                <a:gd name="T52" fmla="*/ 9 w 64"/>
                <a:gd name="T53" fmla="*/ 6 h 39"/>
                <a:gd name="T54" fmla="*/ 13 w 64"/>
                <a:gd name="T55" fmla="*/ 4 h 39"/>
                <a:gd name="T56" fmla="*/ 17 w 64"/>
                <a:gd name="T57" fmla="*/ 2 h 39"/>
                <a:gd name="T58" fmla="*/ 21 w 64"/>
                <a:gd name="T59" fmla="*/ 1 h 39"/>
                <a:gd name="T60" fmla="*/ 26 w 64"/>
                <a:gd name="T61" fmla="*/ 0 h 39"/>
                <a:gd name="T62" fmla="*/ 30 w 64"/>
                <a:gd name="T63" fmla="*/ 0 h 39"/>
                <a:gd name="T64" fmla="*/ 35 w 64"/>
                <a:gd name="T65" fmla="*/ 0 h 39"/>
                <a:gd name="T66" fmla="*/ 40 w 64"/>
                <a:gd name="T67" fmla="*/ 1 h 39"/>
                <a:gd name="T68" fmla="*/ 45 w 64"/>
                <a:gd name="T69" fmla="*/ 1 h 39"/>
                <a:gd name="T70" fmla="*/ 49 w 64"/>
                <a:gd name="T71" fmla="*/ 3 h 39"/>
                <a:gd name="T72" fmla="*/ 52 w 64"/>
                <a:gd name="T73" fmla="*/ 4 h 39"/>
                <a:gd name="T74" fmla="*/ 56 w 64"/>
                <a:gd name="T75" fmla="*/ 6 h 39"/>
                <a:gd name="T76" fmla="*/ 59 w 64"/>
                <a:gd name="T77" fmla="*/ 9 h 39"/>
                <a:gd name="T78" fmla="*/ 61 w 64"/>
                <a:gd name="T79" fmla="*/ 11 h 39"/>
                <a:gd name="T80" fmla="*/ 63 w 64"/>
                <a:gd name="T81" fmla="*/ 14 h 39"/>
                <a:gd name="T82" fmla="*/ 64 w 64"/>
                <a:gd name="T83" fmla="*/ 17 h 39"/>
                <a:gd name="T84" fmla="*/ 64 w 64"/>
                <a:gd name="T85" fmla="*/ 20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39"/>
                <a:gd name="T131" fmla="*/ 64 w 64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39">
                  <a:moveTo>
                    <a:pt x="64" y="20"/>
                  </a:move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20"/>
                  </a:lnTo>
                </a:path>
              </a:pathLst>
            </a:custGeom>
            <a:noFill/>
            <a:ln w="0">
              <a:solidFill>
                <a:srgbClr val="A137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1" name="Freeform 2325"/>
            <p:cNvSpPr>
              <a:spLocks/>
            </p:cNvSpPr>
            <p:nvPr/>
          </p:nvSpPr>
          <p:spPr bwMode="auto">
            <a:xfrm>
              <a:off x="1049" y="3329"/>
              <a:ext cx="80" cy="12"/>
            </a:xfrm>
            <a:custGeom>
              <a:avLst/>
              <a:gdLst>
                <a:gd name="T0" fmla="*/ 7 w 80"/>
                <a:gd name="T1" fmla="*/ 3 h 12"/>
                <a:gd name="T2" fmla="*/ 0 w 80"/>
                <a:gd name="T3" fmla="*/ 7 h 12"/>
                <a:gd name="T4" fmla="*/ 49 w 80"/>
                <a:gd name="T5" fmla="*/ 7 h 12"/>
                <a:gd name="T6" fmla="*/ 41 w 80"/>
                <a:gd name="T7" fmla="*/ 12 h 12"/>
                <a:gd name="T8" fmla="*/ 80 w 80"/>
                <a:gd name="T9" fmla="*/ 5 h 12"/>
                <a:gd name="T10" fmla="*/ 59 w 80"/>
                <a:gd name="T11" fmla="*/ 0 h 12"/>
                <a:gd name="T12" fmla="*/ 55 w 80"/>
                <a:gd name="T13" fmla="*/ 3 h 12"/>
                <a:gd name="T14" fmla="*/ 7 w 80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" y="3"/>
                  </a:moveTo>
                  <a:lnTo>
                    <a:pt x="0" y="7"/>
                  </a:lnTo>
                  <a:lnTo>
                    <a:pt x="49" y="7"/>
                  </a:lnTo>
                  <a:lnTo>
                    <a:pt x="41" y="12"/>
                  </a:lnTo>
                  <a:lnTo>
                    <a:pt x="80" y="5"/>
                  </a:lnTo>
                  <a:lnTo>
                    <a:pt x="59" y="0"/>
                  </a:lnTo>
                  <a:lnTo>
                    <a:pt x="5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2" name="Freeform 2326"/>
            <p:cNvSpPr>
              <a:spLocks/>
            </p:cNvSpPr>
            <p:nvPr/>
          </p:nvSpPr>
          <p:spPr bwMode="auto">
            <a:xfrm>
              <a:off x="1079" y="3315"/>
              <a:ext cx="80" cy="12"/>
            </a:xfrm>
            <a:custGeom>
              <a:avLst/>
              <a:gdLst>
                <a:gd name="T0" fmla="*/ 7 w 80"/>
                <a:gd name="T1" fmla="*/ 3 h 12"/>
                <a:gd name="T2" fmla="*/ 0 w 80"/>
                <a:gd name="T3" fmla="*/ 7 h 12"/>
                <a:gd name="T4" fmla="*/ 49 w 80"/>
                <a:gd name="T5" fmla="*/ 7 h 12"/>
                <a:gd name="T6" fmla="*/ 40 w 80"/>
                <a:gd name="T7" fmla="*/ 12 h 12"/>
                <a:gd name="T8" fmla="*/ 80 w 80"/>
                <a:gd name="T9" fmla="*/ 5 h 12"/>
                <a:gd name="T10" fmla="*/ 59 w 80"/>
                <a:gd name="T11" fmla="*/ 0 h 12"/>
                <a:gd name="T12" fmla="*/ 55 w 80"/>
                <a:gd name="T13" fmla="*/ 3 h 12"/>
                <a:gd name="T14" fmla="*/ 7 w 80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" y="3"/>
                  </a:moveTo>
                  <a:lnTo>
                    <a:pt x="0" y="7"/>
                  </a:lnTo>
                  <a:lnTo>
                    <a:pt x="49" y="7"/>
                  </a:lnTo>
                  <a:lnTo>
                    <a:pt x="40" y="12"/>
                  </a:lnTo>
                  <a:lnTo>
                    <a:pt x="80" y="5"/>
                  </a:lnTo>
                  <a:lnTo>
                    <a:pt x="59" y="0"/>
                  </a:lnTo>
                  <a:lnTo>
                    <a:pt x="5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3" name="Freeform 2327"/>
            <p:cNvSpPr>
              <a:spLocks/>
            </p:cNvSpPr>
            <p:nvPr/>
          </p:nvSpPr>
          <p:spPr bwMode="auto">
            <a:xfrm>
              <a:off x="959" y="3333"/>
              <a:ext cx="80" cy="12"/>
            </a:xfrm>
            <a:custGeom>
              <a:avLst/>
              <a:gdLst>
                <a:gd name="T0" fmla="*/ 73 w 80"/>
                <a:gd name="T1" fmla="*/ 10 h 12"/>
                <a:gd name="T2" fmla="*/ 80 w 80"/>
                <a:gd name="T3" fmla="*/ 6 h 12"/>
                <a:gd name="T4" fmla="*/ 31 w 80"/>
                <a:gd name="T5" fmla="*/ 6 h 12"/>
                <a:gd name="T6" fmla="*/ 40 w 80"/>
                <a:gd name="T7" fmla="*/ 0 h 12"/>
                <a:gd name="T8" fmla="*/ 0 w 80"/>
                <a:gd name="T9" fmla="*/ 7 h 12"/>
                <a:gd name="T10" fmla="*/ 21 w 80"/>
                <a:gd name="T11" fmla="*/ 12 h 12"/>
                <a:gd name="T12" fmla="*/ 25 w 80"/>
                <a:gd name="T13" fmla="*/ 10 h 12"/>
                <a:gd name="T14" fmla="*/ 73 w 80"/>
                <a:gd name="T15" fmla="*/ 1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3" y="10"/>
                  </a:moveTo>
                  <a:lnTo>
                    <a:pt x="80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0" y="7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4" name="Freeform 2328"/>
            <p:cNvSpPr>
              <a:spLocks/>
            </p:cNvSpPr>
            <p:nvPr/>
          </p:nvSpPr>
          <p:spPr bwMode="auto">
            <a:xfrm>
              <a:off x="989" y="3319"/>
              <a:ext cx="80" cy="12"/>
            </a:xfrm>
            <a:custGeom>
              <a:avLst/>
              <a:gdLst>
                <a:gd name="T0" fmla="*/ 73 w 80"/>
                <a:gd name="T1" fmla="*/ 9 h 12"/>
                <a:gd name="T2" fmla="*/ 80 w 80"/>
                <a:gd name="T3" fmla="*/ 5 h 12"/>
                <a:gd name="T4" fmla="*/ 31 w 80"/>
                <a:gd name="T5" fmla="*/ 5 h 12"/>
                <a:gd name="T6" fmla="*/ 39 w 80"/>
                <a:gd name="T7" fmla="*/ 0 h 12"/>
                <a:gd name="T8" fmla="*/ 0 w 80"/>
                <a:gd name="T9" fmla="*/ 7 h 12"/>
                <a:gd name="T10" fmla="*/ 21 w 80"/>
                <a:gd name="T11" fmla="*/ 12 h 12"/>
                <a:gd name="T12" fmla="*/ 25 w 80"/>
                <a:gd name="T13" fmla="*/ 9 h 12"/>
                <a:gd name="T14" fmla="*/ 73 w 80"/>
                <a:gd name="T15" fmla="*/ 9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3" y="9"/>
                  </a:moveTo>
                  <a:lnTo>
                    <a:pt x="80" y="5"/>
                  </a:lnTo>
                  <a:lnTo>
                    <a:pt x="31" y="5"/>
                  </a:lnTo>
                  <a:lnTo>
                    <a:pt x="39" y="0"/>
                  </a:lnTo>
                  <a:lnTo>
                    <a:pt x="0" y="7"/>
                  </a:lnTo>
                  <a:lnTo>
                    <a:pt x="21" y="12"/>
                  </a:lnTo>
                  <a:lnTo>
                    <a:pt x="25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5" name="Freeform 2329"/>
            <p:cNvSpPr>
              <a:spLocks/>
            </p:cNvSpPr>
            <p:nvPr/>
          </p:nvSpPr>
          <p:spPr bwMode="auto">
            <a:xfrm>
              <a:off x="1051" y="3330"/>
              <a:ext cx="80" cy="12"/>
            </a:xfrm>
            <a:custGeom>
              <a:avLst/>
              <a:gdLst>
                <a:gd name="T0" fmla="*/ 7 w 80"/>
                <a:gd name="T1" fmla="*/ 3 h 12"/>
                <a:gd name="T2" fmla="*/ 0 w 80"/>
                <a:gd name="T3" fmla="*/ 7 h 12"/>
                <a:gd name="T4" fmla="*/ 49 w 80"/>
                <a:gd name="T5" fmla="*/ 7 h 12"/>
                <a:gd name="T6" fmla="*/ 40 w 80"/>
                <a:gd name="T7" fmla="*/ 12 h 12"/>
                <a:gd name="T8" fmla="*/ 80 w 80"/>
                <a:gd name="T9" fmla="*/ 5 h 12"/>
                <a:gd name="T10" fmla="*/ 59 w 80"/>
                <a:gd name="T11" fmla="*/ 0 h 12"/>
                <a:gd name="T12" fmla="*/ 55 w 80"/>
                <a:gd name="T13" fmla="*/ 3 h 12"/>
                <a:gd name="T14" fmla="*/ 7 w 80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" y="3"/>
                  </a:moveTo>
                  <a:lnTo>
                    <a:pt x="0" y="7"/>
                  </a:lnTo>
                  <a:lnTo>
                    <a:pt x="49" y="7"/>
                  </a:lnTo>
                  <a:lnTo>
                    <a:pt x="40" y="12"/>
                  </a:lnTo>
                  <a:lnTo>
                    <a:pt x="80" y="5"/>
                  </a:lnTo>
                  <a:lnTo>
                    <a:pt x="59" y="0"/>
                  </a:lnTo>
                  <a:lnTo>
                    <a:pt x="5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6" name="Freeform 2330"/>
            <p:cNvSpPr>
              <a:spLocks/>
            </p:cNvSpPr>
            <p:nvPr/>
          </p:nvSpPr>
          <p:spPr bwMode="auto">
            <a:xfrm>
              <a:off x="1081" y="3316"/>
              <a:ext cx="80" cy="12"/>
            </a:xfrm>
            <a:custGeom>
              <a:avLst/>
              <a:gdLst>
                <a:gd name="T0" fmla="*/ 6 w 80"/>
                <a:gd name="T1" fmla="*/ 3 h 12"/>
                <a:gd name="T2" fmla="*/ 0 w 80"/>
                <a:gd name="T3" fmla="*/ 7 h 12"/>
                <a:gd name="T4" fmla="*/ 48 w 80"/>
                <a:gd name="T5" fmla="*/ 7 h 12"/>
                <a:gd name="T6" fmla="*/ 40 w 80"/>
                <a:gd name="T7" fmla="*/ 12 h 12"/>
                <a:gd name="T8" fmla="*/ 80 w 80"/>
                <a:gd name="T9" fmla="*/ 5 h 12"/>
                <a:gd name="T10" fmla="*/ 59 w 80"/>
                <a:gd name="T11" fmla="*/ 0 h 12"/>
                <a:gd name="T12" fmla="*/ 54 w 80"/>
                <a:gd name="T13" fmla="*/ 3 h 12"/>
                <a:gd name="T14" fmla="*/ 6 w 80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6" y="3"/>
                  </a:moveTo>
                  <a:lnTo>
                    <a:pt x="0" y="7"/>
                  </a:lnTo>
                  <a:lnTo>
                    <a:pt x="48" y="7"/>
                  </a:lnTo>
                  <a:lnTo>
                    <a:pt x="40" y="12"/>
                  </a:lnTo>
                  <a:lnTo>
                    <a:pt x="80" y="5"/>
                  </a:lnTo>
                  <a:lnTo>
                    <a:pt x="59" y="0"/>
                  </a:lnTo>
                  <a:lnTo>
                    <a:pt x="54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7" name="Freeform 2331"/>
            <p:cNvSpPr>
              <a:spLocks/>
            </p:cNvSpPr>
            <p:nvPr/>
          </p:nvSpPr>
          <p:spPr bwMode="auto">
            <a:xfrm>
              <a:off x="961" y="3335"/>
              <a:ext cx="80" cy="11"/>
            </a:xfrm>
            <a:custGeom>
              <a:avLst/>
              <a:gdLst>
                <a:gd name="T0" fmla="*/ 73 w 80"/>
                <a:gd name="T1" fmla="*/ 9 h 11"/>
                <a:gd name="T2" fmla="*/ 80 w 80"/>
                <a:gd name="T3" fmla="*/ 5 h 11"/>
                <a:gd name="T4" fmla="*/ 31 w 80"/>
                <a:gd name="T5" fmla="*/ 5 h 11"/>
                <a:gd name="T6" fmla="*/ 39 w 80"/>
                <a:gd name="T7" fmla="*/ 0 h 11"/>
                <a:gd name="T8" fmla="*/ 0 w 80"/>
                <a:gd name="T9" fmla="*/ 6 h 11"/>
                <a:gd name="T10" fmla="*/ 21 w 80"/>
                <a:gd name="T11" fmla="*/ 11 h 11"/>
                <a:gd name="T12" fmla="*/ 25 w 80"/>
                <a:gd name="T13" fmla="*/ 9 h 11"/>
                <a:gd name="T14" fmla="*/ 73 w 80"/>
                <a:gd name="T15" fmla="*/ 9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1"/>
                <a:gd name="T26" fmla="*/ 80 w 8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1">
                  <a:moveTo>
                    <a:pt x="73" y="9"/>
                  </a:moveTo>
                  <a:lnTo>
                    <a:pt x="80" y="5"/>
                  </a:lnTo>
                  <a:lnTo>
                    <a:pt x="31" y="5"/>
                  </a:lnTo>
                  <a:lnTo>
                    <a:pt x="39" y="0"/>
                  </a:lnTo>
                  <a:lnTo>
                    <a:pt x="0" y="6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8" name="Freeform 2332"/>
            <p:cNvSpPr>
              <a:spLocks/>
            </p:cNvSpPr>
            <p:nvPr/>
          </p:nvSpPr>
          <p:spPr bwMode="auto">
            <a:xfrm>
              <a:off x="991" y="3320"/>
              <a:ext cx="80" cy="12"/>
            </a:xfrm>
            <a:custGeom>
              <a:avLst/>
              <a:gdLst>
                <a:gd name="T0" fmla="*/ 73 w 80"/>
                <a:gd name="T1" fmla="*/ 9 h 12"/>
                <a:gd name="T2" fmla="*/ 80 w 80"/>
                <a:gd name="T3" fmla="*/ 5 h 12"/>
                <a:gd name="T4" fmla="*/ 31 w 80"/>
                <a:gd name="T5" fmla="*/ 5 h 12"/>
                <a:gd name="T6" fmla="*/ 39 w 80"/>
                <a:gd name="T7" fmla="*/ 0 h 12"/>
                <a:gd name="T8" fmla="*/ 0 w 80"/>
                <a:gd name="T9" fmla="*/ 7 h 12"/>
                <a:gd name="T10" fmla="*/ 20 w 80"/>
                <a:gd name="T11" fmla="*/ 12 h 12"/>
                <a:gd name="T12" fmla="*/ 25 w 80"/>
                <a:gd name="T13" fmla="*/ 9 h 12"/>
                <a:gd name="T14" fmla="*/ 73 w 80"/>
                <a:gd name="T15" fmla="*/ 9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3" y="9"/>
                  </a:moveTo>
                  <a:lnTo>
                    <a:pt x="80" y="5"/>
                  </a:lnTo>
                  <a:lnTo>
                    <a:pt x="31" y="5"/>
                  </a:lnTo>
                  <a:lnTo>
                    <a:pt x="39" y="0"/>
                  </a:lnTo>
                  <a:lnTo>
                    <a:pt x="0" y="7"/>
                  </a:lnTo>
                  <a:lnTo>
                    <a:pt x="20" y="12"/>
                  </a:lnTo>
                  <a:lnTo>
                    <a:pt x="25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64" name="Line 17"/>
          <p:cNvSpPr>
            <a:spLocks noChangeShapeType="1"/>
          </p:cNvSpPr>
          <p:nvPr/>
        </p:nvSpPr>
        <p:spPr bwMode="auto">
          <a:xfrm>
            <a:off x="3227388" y="2366964"/>
            <a:ext cx="0" cy="1711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5" name="Line 1163"/>
          <p:cNvSpPr>
            <a:spLocks noChangeShapeType="1"/>
          </p:cNvSpPr>
          <p:nvPr/>
        </p:nvSpPr>
        <p:spPr bwMode="auto">
          <a:xfrm>
            <a:off x="2117729" y="2133603"/>
            <a:ext cx="136525" cy="2714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6" name="Line 337"/>
          <p:cNvSpPr>
            <a:spLocks noChangeShapeType="1"/>
          </p:cNvSpPr>
          <p:nvPr/>
        </p:nvSpPr>
        <p:spPr bwMode="auto">
          <a:xfrm>
            <a:off x="982663" y="5170488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7" name="Line 337"/>
          <p:cNvSpPr>
            <a:spLocks noChangeShapeType="1"/>
          </p:cNvSpPr>
          <p:nvPr/>
        </p:nvSpPr>
        <p:spPr bwMode="auto">
          <a:xfrm>
            <a:off x="1187450" y="51641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8" name="Line 337"/>
          <p:cNvSpPr>
            <a:spLocks noChangeShapeType="1"/>
          </p:cNvSpPr>
          <p:nvPr/>
        </p:nvSpPr>
        <p:spPr bwMode="auto">
          <a:xfrm>
            <a:off x="744538" y="51768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69" name="Group 383"/>
          <p:cNvGrpSpPr>
            <a:grpSpLocks/>
          </p:cNvGrpSpPr>
          <p:nvPr/>
        </p:nvGrpSpPr>
        <p:grpSpPr bwMode="auto">
          <a:xfrm>
            <a:off x="515942" y="5389566"/>
            <a:ext cx="388937" cy="530225"/>
            <a:chOff x="581" y="3675"/>
            <a:chExt cx="205" cy="170"/>
          </a:xfrm>
        </p:grpSpPr>
        <p:sp>
          <p:nvSpPr>
            <p:cNvPr id="27621" name="Freeform 384"/>
            <p:cNvSpPr>
              <a:spLocks/>
            </p:cNvSpPr>
            <p:nvPr/>
          </p:nvSpPr>
          <p:spPr bwMode="auto">
            <a:xfrm>
              <a:off x="739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2" name="Freeform 385"/>
            <p:cNvSpPr>
              <a:spLocks/>
            </p:cNvSpPr>
            <p:nvPr/>
          </p:nvSpPr>
          <p:spPr bwMode="auto">
            <a:xfrm>
              <a:off x="699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3" name="Freeform 386"/>
            <p:cNvSpPr>
              <a:spLocks/>
            </p:cNvSpPr>
            <p:nvPr/>
          </p:nvSpPr>
          <p:spPr bwMode="auto">
            <a:xfrm>
              <a:off x="711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4" name="Freeform 387"/>
            <p:cNvSpPr>
              <a:spLocks/>
            </p:cNvSpPr>
            <p:nvPr/>
          </p:nvSpPr>
          <p:spPr bwMode="auto">
            <a:xfrm>
              <a:off x="693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5" name="Freeform 388"/>
            <p:cNvSpPr>
              <a:spLocks/>
            </p:cNvSpPr>
            <p:nvPr/>
          </p:nvSpPr>
          <p:spPr bwMode="auto">
            <a:xfrm>
              <a:off x="781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6" name="Freeform 389"/>
            <p:cNvSpPr>
              <a:spLocks/>
            </p:cNvSpPr>
            <p:nvPr/>
          </p:nvSpPr>
          <p:spPr bwMode="auto">
            <a:xfrm>
              <a:off x="750" y="3802"/>
              <a:ext cx="31" cy="4"/>
            </a:xfrm>
            <a:custGeom>
              <a:avLst/>
              <a:gdLst>
                <a:gd name="T0" fmla="*/ 0 w 31"/>
                <a:gd name="T1" fmla="*/ 2 h 4"/>
                <a:gd name="T2" fmla="*/ 31 w 31"/>
                <a:gd name="T3" fmla="*/ 4 h 4"/>
                <a:gd name="T4" fmla="*/ 31 w 31"/>
                <a:gd name="T5" fmla="*/ 2 h 4"/>
                <a:gd name="T6" fmla="*/ 0 w 31"/>
                <a:gd name="T7" fmla="*/ 0 h 4"/>
                <a:gd name="T8" fmla="*/ 0 w 31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"/>
                <a:gd name="T17" fmla="*/ 31 w 3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">
                  <a:moveTo>
                    <a:pt x="0" y="2"/>
                  </a:move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7" name="Freeform 390"/>
            <p:cNvSpPr>
              <a:spLocks/>
            </p:cNvSpPr>
            <p:nvPr/>
          </p:nvSpPr>
          <p:spPr bwMode="auto">
            <a:xfrm>
              <a:off x="760" y="3798"/>
              <a:ext cx="26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8" name="Freeform 391"/>
            <p:cNvSpPr>
              <a:spLocks/>
            </p:cNvSpPr>
            <p:nvPr/>
          </p:nvSpPr>
          <p:spPr bwMode="auto">
            <a:xfrm>
              <a:off x="746" y="3797"/>
              <a:ext cx="22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9" name="Freeform 392"/>
            <p:cNvSpPr>
              <a:spLocks/>
            </p:cNvSpPr>
            <p:nvPr/>
          </p:nvSpPr>
          <p:spPr bwMode="auto">
            <a:xfrm>
              <a:off x="583" y="3686"/>
              <a:ext cx="125" cy="150"/>
            </a:xfrm>
            <a:custGeom>
              <a:avLst/>
              <a:gdLst>
                <a:gd name="T0" fmla="*/ 125 w 125"/>
                <a:gd name="T1" fmla="*/ 2 h 150"/>
                <a:gd name="T2" fmla="*/ 5 w 125"/>
                <a:gd name="T3" fmla="*/ 0 h 150"/>
                <a:gd name="T4" fmla="*/ 5 w 125"/>
                <a:gd name="T5" fmla="*/ 2 h 150"/>
                <a:gd name="T6" fmla="*/ 0 w 125"/>
                <a:gd name="T7" fmla="*/ 8 h 150"/>
                <a:gd name="T8" fmla="*/ 0 w 125"/>
                <a:gd name="T9" fmla="*/ 141 h 150"/>
                <a:gd name="T10" fmla="*/ 121 w 125"/>
                <a:gd name="T11" fmla="*/ 150 h 150"/>
                <a:gd name="T12" fmla="*/ 125 w 125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50"/>
                <a:gd name="T23" fmla="*/ 125 w 125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50">
                  <a:moveTo>
                    <a:pt x="125" y="2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1" y="150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0" name="Freeform 393"/>
            <p:cNvSpPr>
              <a:spLocks/>
            </p:cNvSpPr>
            <p:nvPr/>
          </p:nvSpPr>
          <p:spPr bwMode="auto">
            <a:xfrm>
              <a:off x="583" y="3827"/>
              <a:ext cx="121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1" name="Freeform 394"/>
            <p:cNvSpPr>
              <a:spLocks/>
            </p:cNvSpPr>
            <p:nvPr/>
          </p:nvSpPr>
          <p:spPr bwMode="auto">
            <a:xfrm>
              <a:off x="586" y="3688"/>
              <a:ext cx="4" cy="5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5 h 5"/>
                <a:gd name="T4" fmla="*/ 4 w 4"/>
                <a:gd name="T5" fmla="*/ 0 h 5"/>
                <a:gd name="T6" fmla="*/ 0 w 4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2" name="Freeform 395"/>
            <p:cNvSpPr>
              <a:spLocks/>
            </p:cNvSpPr>
            <p:nvPr/>
          </p:nvSpPr>
          <p:spPr bwMode="auto">
            <a:xfrm>
              <a:off x="590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3" name="Rectangle 396"/>
            <p:cNvSpPr>
              <a:spLocks noChangeArrowheads="1"/>
            </p:cNvSpPr>
            <p:nvPr/>
          </p:nvSpPr>
          <p:spPr bwMode="auto">
            <a:xfrm>
              <a:off x="605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34" name="Freeform 397"/>
            <p:cNvSpPr>
              <a:spLocks/>
            </p:cNvSpPr>
            <p:nvPr/>
          </p:nvSpPr>
          <p:spPr bwMode="auto">
            <a:xfrm>
              <a:off x="606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5" name="Freeform 398"/>
            <p:cNvSpPr>
              <a:spLocks/>
            </p:cNvSpPr>
            <p:nvPr/>
          </p:nvSpPr>
          <p:spPr bwMode="auto">
            <a:xfrm>
              <a:off x="606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6" name="Freeform 399"/>
            <p:cNvSpPr>
              <a:spLocks/>
            </p:cNvSpPr>
            <p:nvPr/>
          </p:nvSpPr>
          <p:spPr bwMode="auto">
            <a:xfrm>
              <a:off x="613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7" name="Freeform 400"/>
            <p:cNvSpPr>
              <a:spLocks/>
            </p:cNvSpPr>
            <p:nvPr/>
          </p:nvSpPr>
          <p:spPr bwMode="auto">
            <a:xfrm>
              <a:off x="590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8" name="Freeform 401"/>
            <p:cNvSpPr>
              <a:spLocks/>
            </p:cNvSpPr>
            <p:nvPr/>
          </p:nvSpPr>
          <p:spPr bwMode="auto">
            <a:xfrm>
              <a:off x="595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9" name="Freeform 402"/>
            <p:cNvSpPr>
              <a:spLocks/>
            </p:cNvSpPr>
            <p:nvPr/>
          </p:nvSpPr>
          <p:spPr bwMode="auto">
            <a:xfrm>
              <a:off x="705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0" name="Freeform 403"/>
            <p:cNvSpPr>
              <a:spLocks/>
            </p:cNvSpPr>
            <p:nvPr/>
          </p:nvSpPr>
          <p:spPr bwMode="auto">
            <a:xfrm>
              <a:off x="714" y="3676"/>
              <a:ext cx="70" cy="163"/>
            </a:xfrm>
            <a:custGeom>
              <a:avLst/>
              <a:gdLst>
                <a:gd name="T0" fmla="*/ 0 w 70"/>
                <a:gd name="T1" fmla="*/ 11 h 163"/>
                <a:gd name="T2" fmla="*/ 0 w 70"/>
                <a:gd name="T3" fmla="*/ 163 h 163"/>
                <a:gd name="T4" fmla="*/ 70 w 70"/>
                <a:gd name="T5" fmla="*/ 109 h 163"/>
                <a:gd name="T6" fmla="*/ 70 w 70"/>
                <a:gd name="T7" fmla="*/ 0 h 163"/>
                <a:gd name="T8" fmla="*/ 0 w 70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63"/>
                <a:gd name="T17" fmla="*/ 70 w 70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63">
                  <a:moveTo>
                    <a:pt x="0" y="11"/>
                  </a:moveTo>
                  <a:lnTo>
                    <a:pt x="0" y="163"/>
                  </a:lnTo>
                  <a:lnTo>
                    <a:pt x="70" y="109"/>
                  </a:lnTo>
                  <a:lnTo>
                    <a:pt x="7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1" name="Freeform 404"/>
            <p:cNvSpPr>
              <a:spLocks/>
            </p:cNvSpPr>
            <p:nvPr/>
          </p:nvSpPr>
          <p:spPr bwMode="auto">
            <a:xfrm>
              <a:off x="703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2" name="Freeform 405"/>
            <p:cNvSpPr>
              <a:spLocks/>
            </p:cNvSpPr>
            <p:nvPr/>
          </p:nvSpPr>
          <p:spPr bwMode="auto">
            <a:xfrm>
              <a:off x="581" y="3692"/>
              <a:ext cx="124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3" name="Freeform 406"/>
            <p:cNvSpPr>
              <a:spLocks/>
            </p:cNvSpPr>
            <p:nvPr/>
          </p:nvSpPr>
          <p:spPr bwMode="auto">
            <a:xfrm>
              <a:off x="581" y="3698"/>
              <a:ext cx="124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4" name="Freeform 407"/>
            <p:cNvSpPr>
              <a:spLocks/>
            </p:cNvSpPr>
            <p:nvPr/>
          </p:nvSpPr>
          <p:spPr bwMode="auto">
            <a:xfrm>
              <a:off x="581" y="3706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5" name="Freeform 408"/>
            <p:cNvSpPr>
              <a:spLocks/>
            </p:cNvSpPr>
            <p:nvPr/>
          </p:nvSpPr>
          <p:spPr bwMode="auto">
            <a:xfrm>
              <a:off x="581" y="3713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6" name="Freeform 409"/>
            <p:cNvSpPr>
              <a:spLocks/>
            </p:cNvSpPr>
            <p:nvPr/>
          </p:nvSpPr>
          <p:spPr bwMode="auto">
            <a:xfrm>
              <a:off x="581" y="3720"/>
              <a:ext cx="124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7" name="Freeform 410"/>
            <p:cNvSpPr>
              <a:spLocks/>
            </p:cNvSpPr>
            <p:nvPr/>
          </p:nvSpPr>
          <p:spPr bwMode="auto">
            <a:xfrm>
              <a:off x="581" y="3727"/>
              <a:ext cx="124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8" name="Freeform 411"/>
            <p:cNvSpPr>
              <a:spLocks/>
            </p:cNvSpPr>
            <p:nvPr/>
          </p:nvSpPr>
          <p:spPr bwMode="auto">
            <a:xfrm>
              <a:off x="703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9" name="Rectangle 412"/>
            <p:cNvSpPr>
              <a:spLocks noChangeArrowheads="1"/>
            </p:cNvSpPr>
            <p:nvPr/>
          </p:nvSpPr>
          <p:spPr bwMode="auto">
            <a:xfrm>
              <a:off x="703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50" name="Freeform 413"/>
            <p:cNvSpPr>
              <a:spLocks/>
            </p:cNvSpPr>
            <p:nvPr/>
          </p:nvSpPr>
          <p:spPr bwMode="auto">
            <a:xfrm>
              <a:off x="703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1" name="Rectangle 414"/>
            <p:cNvSpPr>
              <a:spLocks noChangeArrowheads="1"/>
            </p:cNvSpPr>
            <p:nvPr/>
          </p:nvSpPr>
          <p:spPr bwMode="auto">
            <a:xfrm>
              <a:off x="703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52" name="Freeform 415"/>
            <p:cNvSpPr>
              <a:spLocks/>
            </p:cNvSpPr>
            <p:nvPr/>
          </p:nvSpPr>
          <p:spPr bwMode="auto">
            <a:xfrm>
              <a:off x="703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3" name="Rectangle 416"/>
            <p:cNvSpPr>
              <a:spLocks noChangeArrowheads="1"/>
            </p:cNvSpPr>
            <p:nvPr/>
          </p:nvSpPr>
          <p:spPr bwMode="auto">
            <a:xfrm>
              <a:off x="703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54" name="Freeform 417"/>
            <p:cNvSpPr>
              <a:spLocks/>
            </p:cNvSpPr>
            <p:nvPr/>
          </p:nvSpPr>
          <p:spPr bwMode="auto">
            <a:xfrm>
              <a:off x="581" y="3692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5" name="Freeform 418"/>
            <p:cNvSpPr>
              <a:spLocks/>
            </p:cNvSpPr>
            <p:nvPr/>
          </p:nvSpPr>
          <p:spPr bwMode="auto">
            <a:xfrm>
              <a:off x="581" y="3699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6" name="Freeform 419"/>
            <p:cNvSpPr>
              <a:spLocks/>
            </p:cNvSpPr>
            <p:nvPr/>
          </p:nvSpPr>
          <p:spPr bwMode="auto">
            <a:xfrm>
              <a:off x="581" y="3706"/>
              <a:ext cx="122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7" name="Freeform 420"/>
            <p:cNvSpPr>
              <a:spLocks/>
            </p:cNvSpPr>
            <p:nvPr/>
          </p:nvSpPr>
          <p:spPr bwMode="auto">
            <a:xfrm>
              <a:off x="581" y="3713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8" name="Freeform 421"/>
            <p:cNvSpPr>
              <a:spLocks/>
            </p:cNvSpPr>
            <p:nvPr/>
          </p:nvSpPr>
          <p:spPr bwMode="auto">
            <a:xfrm>
              <a:off x="581" y="3720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9" name="Freeform 422"/>
            <p:cNvSpPr>
              <a:spLocks/>
            </p:cNvSpPr>
            <p:nvPr/>
          </p:nvSpPr>
          <p:spPr bwMode="auto">
            <a:xfrm>
              <a:off x="581" y="3727"/>
              <a:ext cx="122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0" name="Freeform 423"/>
            <p:cNvSpPr>
              <a:spLocks/>
            </p:cNvSpPr>
            <p:nvPr/>
          </p:nvSpPr>
          <p:spPr bwMode="auto">
            <a:xfrm>
              <a:off x="588" y="3675"/>
              <a:ext cx="196" cy="13"/>
            </a:xfrm>
            <a:custGeom>
              <a:avLst/>
              <a:gdLst>
                <a:gd name="T0" fmla="*/ 0 w 196"/>
                <a:gd name="T1" fmla="*/ 11 h 13"/>
                <a:gd name="T2" fmla="*/ 105 w 196"/>
                <a:gd name="T3" fmla="*/ 0 h 13"/>
                <a:gd name="T4" fmla="*/ 196 w 196"/>
                <a:gd name="T5" fmla="*/ 1 h 13"/>
                <a:gd name="T6" fmla="*/ 120 w 196"/>
                <a:gd name="T7" fmla="*/ 13 h 13"/>
                <a:gd name="T8" fmla="*/ 0 w 196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3"/>
                <a:gd name="T17" fmla="*/ 196 w 19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3">
                  <a:moveTo>
                    <a:pt x="0" y="11"/>
                  </a:moveTo>
                  <a:lnTo>
                    <a:pt x="105" y="0"/>
                  </a:lnTo>
                  <a:lnTo>
                    <a:pt x="196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1" name="Freeform 424"/>
            <p:cNvSpPr>
              <a:spLocks/>
            </p:cNvSpPr>
            <p:nvPr/>
          </p:nvSpPr>
          <p:spPr bwMode="auto">
            <a:xfrm>
              <a:off x="585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2" name="Freeform 425"/>
            <p:cNvSpPr>
              <a:spLocks/>
            </p:cNvSpPr>
            <p:nvPr/>
          </p:nvSpPr>
          <p:spPr bwMode="auto">
            <a:xfrm>
              <a:off x="588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3" name="Freeform 426"/>
            <p:cNvSpPr>
              <a:spLocks/>
            </p:cNvSpPr>
            <p:nvPr/>
          </p:nvSpPr>
          <p:spPr bwMode="auto">
            <a:xfrm>
              <a:off x="589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4" name="Freeform 427"/>
            <p:cNvSpPr>
              <a:spLocks/>
            </p:cNvSpPr>
            <p:nvPr/>
          </p:nvSpPr>
          <p:spPr bwMode="auto">
            <a:xfrm>
              <a:off x="592" y="3738"/>
              <a:ext cx="7" cy="4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0 w 10"/>
                <a:gd name="T5" fmla="*/ 0 h 10"/>
                <a:gd name="T6" fmla="*/ 1 w 10"/>
                <a:gd name="T7" fmla="*/ 0 h 10"/>
                <a:gd name="T8" fmla="*/ 1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5" name="Freeform 428"/>
            <p:cNvSpPr>
              <a:spLocks/>
            </p:cNvSpPr>
            <p:nvPr/>
          </p:nvSpPr>
          <p:spPr bwMode="auto">
            <a:xfrm>
              <a:off x="676" y="3742"/>
              <a:ext cx="3" cy="2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1 w 5"/>
                <a:gd name="T15" fmla="*/ 0 h 5"/>
                <a:gd name="T16" fmla="*/ 1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6" name="Freeform 429"/>
            <p:cNvSpPr>
              <a:spLocks/>
            </p:cNvSpPr>
            <p:nvPr/>
          </p:nvSpPr>
          <p:spPr bwMode="auto">
            <a:xfrm>
              <a:off x="684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7" name="Freeform 430"/>
            <p:cNvSpPr>
              <a:spLocks/>
            </p:cNvSpPr>
            <p:nvPr/>
          </p:nvSpPr>
          <p:spPr bwMode="auto">
            <a:xfrm>
              <a:off x="680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8" name="Freeform 431"/>
            <p:cNvSpPr>
              <a:spLocks/>
            </p:cNvSpPr>
            <p:nvPr/>
          </p:nvSpPr>
          <p:spPr bwMode="auto">
            <a:xfrm>
              <a:off x="581" y="3810"/>
              <a:ext cx="124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9" name="Freeform 432"/>
            <p:cNvSpPr>
              <a:spLocks/>
            </p:cNvSpPr>
            <p:nvPr/>
          </p:nvSpPr>
          <p:spPr bwMode="auto">
            <a:xfrm>
              <a:off x="581" y="3817"/>
              <a:ext cx="124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0" name="Freeform 433"/>
            <p:cNvSpPr>
              <a:spLocks/>
            </p:cNvSpPr>
            <p:nvPr/>
          </p:nvSpPr>
          <p:spPr bwMode="auto">
            <a:xfrm>
              <a:off x="581" y="3824"/>
              <a:ext cx="124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1" name="Freeform 434"/>
            <p:cNvSpPr>
              <a:spLocks/>
            </p:cNvSpPr>
            <p:nvPr/>
          </p:nvSpPr>
          <p:spPr bwMode="auto">
            <a:xfrm>
              <a:off x="581" y="3783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2" name="Freeform 435"/>
            <p:cNvSpPr>
              <a:spLocks/>
            </p:cNvSpPr>
            <p:nvPr/>
          </p:nvSpPr>
          <p:spPr bwMode="auto">
            <a:xfrm>
              <a:off x="581" y="3790"/>
              <a:ext cx="124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3" name="Freeform 436"/>
            <p:cNvSpPr>
              <a:spLocks/>
            </p:cNvSpPr>
            <p:nvPr/>
          </p:nvSpPr>
          <p:spPr bwMode="auto">
            <a:xfrm>
              <a:off x="581" y="3797"/>
              <a:ext cx="124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4" name="Freeform 437"/>
            <p:cNvSpPr>
              <a:spLocks/>
            </p:cNvSpPr>
            <p:nvPr/>
          </p:nvSpPr>
          <p:spPr bwMode="auto">
            <a:xfrm>
              <a:off x="581" y="3803"/>
              <a:ext cx="124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5" name="Freeform 438"/>
            <p:cNvSpPr>
              <a:spLocks/>
            </p:cNvSpPr>
            <p:nvPr/>
          </p:nvSpPr>
          <p:spPr bwMode="auto">
            <a:xfrm>
              <a:off x="581" y="3748"/>
              <a:ext cx="124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6" name="Freeform 439"/>
            <p:cNvSpPr>
              <a:spLocks/>
            </p:cNvSpPr>
            <p:nvPr/>
          </p:nvSpPr>
          <p:spPr bwMode="auto">
            <a:xfrm>
              <a:off x="581" y="3755"/>
              <a:ext cx="124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7" name="Freeform 440"/>
            <p:cNvSpPr>
              <a:spLocks/>
            </p:cNvSpPr>
            <p:nvPr/>
          </p:nvSpPr>
          <p:spPr bwMode="auto">
            <a:xfrm>
              <a:off x="581" y="3762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8" name="Freeform 441"/>
            <p:cNvSpPr>
              <a:spLocks/>
            </p:cNvSpPr>
            <p:nvPr/>
          </p:nvSpPr>
          <p:spPr bwMode="auto">
            <a:xfrm>
              <a:off x="581" y="3769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9" name="Freeform 442"/>
            <p:cNvSpPr>
              <a:spLocks/>
            </p:cNvSpPr>
            <p:nvPr/>
          </p:nvSpPr>
          <p:spPr bwMode="auto">
            <a:xfrm>
              <a:off x="581" y="3776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0" name="Freeform 443"/>
            <p:cNvSpPr>
              <a:spLocks/>
            </p:cNvSpPr>
            <p:nvPr/>
          </p:nvSpPr>
          <p:spPr bwMode="auto">
            <a:xfrm>
              <a:off x="703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1" name="Rectangle 444"/>
            <p:cNvSpPr>
              <a:spLocks noChangeArrowheads="1"/>
            </p:cNvSpPr>
            <p:nvPr/>
          </p:nvSpPr>
          <p:spPr bwMode="auto">
            <a:xfrm>
              <a:off x="703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82" name="Freeform 445"/>
            <p:cNvSpPr>
              <a:spLocks/>
            </p:cNvSpPr>
            <p:nvPr/>
          </p:nvSpPr>
          <p:spPr bwMode="auto">
            <a:xfrm>
              <a:off x="703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3" name="Rectangle 446"/>
            <p:cNvSpPr>
              <a:spLocks noChangeArrowheads="1"/>
            </p:cNvSpPr>
            <p:nvPr/>
          </p:nvSpPr>
          <p:spPr bwMode="auto">
            <a:xfrm>
              <a:off x="703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84" name="Freeform 447"/>
            <p:cNvSpPr>
              <a:spLocks/>
            </p:cNvSpPr>
            <p:nvPr/>
          </p:nvSpPr>
          <p:spPr bwMode="auto">
            <a:xfrm>
              <a:off x="703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5" name="Freeform 448"/>
            <p:cNvSpPr>
              <a:spLocks/>
            </p:cNvSpPr>
            <p:nvPr/>
          </p:nvSpPr>
          <p:spPr bwMode="auto">
            <a:xfrm>
              <a:off x="703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6" name="Rectangle 449"/>
            <p:cNvSpPr>
              <a:spLocks noChangeArrowheads="1"/>
            </p:cNvSpPr>
            <p:nvPr/>
          </p:nvSpPr>
          <p:spPr bwMode="auto">
            <a:xfrm>
              <a:off x="703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87" name="Freeform 450"/>
            <p:cNvSpPr>
              <a:spLocks/>
            </p:cNvSpPr>
            <p:nvPr/>
          </p:nvSpPr>
          <p:spPr bwMode="auto">
            <a:xfrm>
              <a:off x="703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8" name="Freeform 451"/>
            <p:cNvSpPr>
              <a:spLocks/>
            </p:cNvSpPr>
            <p:nvPr/>
          </p:nvSpPr>
          <p:spPr bwMode="auto">
            <a:xfrm>
              <a:off x="703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9" name="Freeform 452"/>
            <p:cNvSpPr>
              <a:spLocks/>
            </p:cNvSpPr>
            <p:nvPr/>
          </p:nvSpPr>
          <p:spPr bwMode="auto">
            <a:xfrm>
              <a:off x="703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0" name="Freeform 453"/>
            <p:cNvSpPr>
              <a:spLocks/>
            </p:cNvSpPr>
            <p:nvPr/>
          </p:nvSpPr>
          <p:spPr bwMode="auto">
            <a:xfrm>
              <a:off x="703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1" name="Freeform 454"/>
            <p:cNvSpPr>
              <a:spLocks/>
            </p:cNvSpPr>
            <p:nvPr/>
          </p:nvSpPr>
          <p:spPr bwMode="auto">
            <a:xfrm>
              <a:off x="703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2" name="Freeform 455"/>
            <p:cNvSpPr>
              <a:spLocks/>
            </p:cNvSpPr>
            <p:nvPr/>
          </p:nvSpPr>
          <p:spPr bwMode="auto">
            <a:xfrm>
              <a:off x="581" y="3748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3" name="Freeform 456"/>
            <p:cNvSpPr>
              <a:spLocks/>
            </p:cNvSpPr>
            <p:nvPr/>
          </p:nvSpPr>
          <p:spPr bwMode="auto">
            <a:xfrm>
              <a:off x="581" y="3755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4" name="Freeform 457"/>
            <p:cNvSpPr>
              <a:spLocks/>
            </p:cNvSpPr>
            <p:nvPr/>
          </p:nvSpPr>
          <p:spPr bwMode="auto">
            <a:xfrm>
              <a:off x="581" y="3762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5" name="Freeform 458"/>
            <p:cNvSpPr>
              <a:spLocks/>
            </p:cNvSpPr>
            <p:nvPr/>
          </p:nvSpPr>
          <p:spPr bwMode="auto">
            <a:xfrm>
              <a:off x="581" y="3769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6" name="Freeform 459"/>
            <p:cNvSpPr>
              <a:spLocks/>
            </p:cNvSpPr>
            <p:nvPr/>
          </p:nvSpPr>
          <p:spPr bwMode="auto">
            <a:xfrm>
              <a:off x="581" y="3776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7" name="Freeform 460"/>
            <p:cNvSpPr>
              <a:spLocks/>
            </p:cNvSpPr>
            <p:nvPr/>
          </p:nvSpPr>
          <p:spPr bwMode="auto">
            <a:xfrm>
              <a:off x="581" y="3783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8" name="Freeform 461"/>
            <p:cNvSpPr>
              <a:spLocks/>
            </p:cNvSpPr>
            <p:nvPr/>
          </p:nvSpPr>
          <p:spPr bwMode="auto">
            <a:xfrm>
              <a:off x="581" y="3790"/>
              <a:ext cx="122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9" name="Freeform 462"/>
            <p:cNvSpPr>
              <a:spLocks/>
            </p:cNvSpPr>
            <p:nvPr/>
          </p:nvSpPr>
          <p:spPr bwMode="auto">
            <a:xfrm>
              <a:off x="581" y="3797"/>
              <a:ext cx="122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0" name="Freeform 463"/>
            <p:cNvSpPr>
              <a:spLocks/>
            </p:cNvSpPr>
            <p:nvPr/>
          </p:nvSpPr>
          <p:spPr bwMode="auto">
            <a:xfrm>
              <a:off x="581" y="3804"/>
              <a:ext cx="122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1" name="Freeform 464"/>
            <p:cNvSpPr>
              <a:spLocks/>
            </p:cNvSpPr>
            <p:nvPr/>
          </p:nvSpPr>
          <p:spPr bwMode="auto">
            <a:xfrm>
              <a:off x="581" y="3811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2" name="Freeform 465"/>
            <p:cNvSpPr>
              <a:spLocks/>
            </p:cNvSpPr>
            <p:nvPr/>
          </p:nvSpPr>
          <p:spPr bwMode="auto">
            <a:xfrm>
              <a:off x="581" y="3818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3" name="Freeform 466"/>
            <p:cNvSpPr>
              <a:spLocks/>
            </p:cNvSpPr>
            <p:nvPr/>
          </p:nvSpPr>
          <p:spPr bwMode="auto">
            <a:xfrm>
              <a:off x="581" y="3825"/>
              <a:ext cx="122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70" name="Group 467"/>
          <p:cNvGrpSpPr>
            <a:grpSpLocks/>
          </p:cNvGrpSpPr>
          <p:nvPr/>
        </p:nvGrpSpPr>
        <p:grpSpPr bwMode="auto">
          <a:xfrm>
            <a:off x="808038" y="5389566"/>
            <a:ext cx="385762" cy="530225"/>
            <a:chOff x="735" y="3675"/>
            <a:chExt cx="204" cy="170"/>
          </a:xfrm>
        </p:grpSpPr>
        <p:sp>
          <p:nvSpPr>
            <p:cNvPr id="27538" name="Freeform 468"/>
            <p:cNvSpPr>
              <a:spLocks/>
            </p:cNvSpPr>
            <p:nvPr/>
          </p:nvSpPr>
          <p:spPr bwMode="auto">
            <a:xfrm>
              <a:off x="892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9" name="Freeform 469"/>
            <p:cNvSpPr>
              <a:spLocks/>
            </p:cNvSpPr>
            <p:nvPr/>
          </p:nvSpPr>
          <p:spPr bwMode="auto">
            <a:xfrm>
              <a:off x="852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0" name="Freeform 470"/>
            <p:cNvSpPr>
              <a:spLocks/>
            </p:cNvSpPr>
            <p:nvPr/>
          </p:nvSpPr>
          <p:spPr bwMode="auto">
            <a:xfrm>
              <a:off x="864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1" name="Freeform 471"/>
            <p:cNvSpPr>
              <a:spLocks/>
            </p:cNvSpPr>
            <p:nvPr/>
          </p:nvSpPr>
          <p:spPr bwMode="auto">
            <a:xfrm>
              <a:off x="846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2" name="Freeform 472"/>
            <p:cNvSpPr>
              <a:spLocks/>
            </p:cNvSpPr>
            <p:nvPr/>
          </p:nvSpPr>
          <p:spPr bwMode="auto">
            <a:xfrm>
              <a:off x="933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3" name="Freeform 473"/>
            <p:cNvSpPr>
              <a:spLocks/>
            </p:cNvSpPr>
            <p:nvPr/>
          </p:nvSpPr>
          <p:spPr bwMode="auto">
            <a:xfrm>
              <a:off x="903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4" name="Freeform 474"/>
            <p:cNvSpPr>
              <a:spLocks/>
            </p:cNvSpPr>
            <p:nvPr/>
          </p:nvSpPr>
          <p:spPr bwMode="auto">
            <a:xfrm>
              <a:off x="912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5" name="Freeform 475"/>
            <p:cNvSpPr>
              <a:spLocks/>
            </p:cNvSpPr>
            <p:nvPr/>
          </p:nvSpPr>
          <p:spPr bwMode="auto">
            <a:xfrm>
              <a:off x="899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6" name="Freeform 476"/>
            <p:cNvSpPr>
              <a:spLocks/>
            </p:cNvSpPr>
            <p:nvPr/>
          </p:nvSpPr>
          <p:spPr bwMode="auto">
            <a:xfrm>
              <a:off x="737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7" name="Freeform 477"/>
            <p:cNvSpPr>
              <a:spLocks/>
            </p:cNvSpPr>
            <p:nvPr/>
          </p:nvSpPr>
          <p:spPr bwMode="auto">
            <a:xfrm>
              <a:off x="737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8" name="Freeform 478"/>
            <p:cNvSpPr>
              <a:spLocks/>
            </p:cNvSpPr>
            <p:nvPr/>
          </p:nvSpPr>
          <p:spPr bwMode="auto">
            <a:xfrm>
              <a:off x="740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9" name="Freeform 479"/>
            <p:cNvSpPr>
              <a:spLocks/>
            </p:cNvSpPr>
            <p:nvPr/>
          </p:nvSpPr>
          <p:spPr bwMode="auto">
            <a:xfrm>
              <a:off x="743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0" name="Rectangle 480"/>
            <p:cNvSpPr>
              <a:spLocks noChangeArrowheads="1"/>
            </p:cNvSpPr>
            <p:nvPr/>
          </p:nvSpPr>
          <p:spPr bwMode="auto">
            <a:xfrm>
              <a:off x="758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51" name="Freeform 481"/>
            <p:cNvSpPr>
              <a:spLocks/>
            </p:cNvSpPr>
            <p:nvPr/>
          </p:nvSpPr>
          <p:spPr bwMode="auto">
            <a:xfrm>
              <a:off x="759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2" name="Freeform 482"/>
            <p:cNvSpPr>
              <a:spLocks/>
            </p:cNvSpPr>
            <p:nvPr/>
          </p:nvSpPr>
          <p:spPr bwMode="auto">
            <a:xfrm>
              <a:off x="759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3" name="Freeform 483"/>
            <p:cNvSpPr>
              <a:spLocks/>
            </p:cNvSpPr>
            <p:nvPr/>
          </p:nvSpPr>
          <p:spPr bwMode="auto">
            <a:xfrm>
              <a:off x="766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4" name="Freeform 484"/>
            <p:cNvSpPr>
              <a:spLocks/>
            </p:cNvSpPr>
            <p:nvPr/>
          </p:nvSpPr>
          <p:spPr bwMode="auto">
            <a:xfrm>
              <a:off x="743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5" name="Freeform 485"/>
            <p:cNvSpPr>
              <a:spLocks/>
            </p:cNvSpPr>
            <p:nvPr/>
          </p:nvSpPr>
          <p:spPr bwMode="auto">
            <a:xfrm>
              <a:off x="748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6" name="Freeform 486"/>
            <p:cNvSpPr>
              <a:spLocks/>
            </p:cNvSpPr>
            <p:nvPr/>
          </p:nvSpPr>
          <p:spPr bwMode="auto">
            <a:xfrm>
              <a:off x="858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7" name="Freeform 487"/>
            <p:cNvSpPr>
              <a:spLocks/>
            </p:cNvSpPr>
            <p:nvPr/>
          </p:nvSpPr>
          <p:spPr bwMode="auto">
            <a:xfrm>
              <a:off x="867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8" name="Freeform 488"/>
            <p:cNvSpPr>
              <a:spLocks/>
            </p:cNvSpPr>
            <p:nvPr/>
          </p:nvSpPr>
          <p:spPr bwMode="auto">
            <a:xfrm>
              <a:off x="856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9" name="Freeform 489"/>
            <p:cNvSpPr>
              <a:spLocks/>
            </p:cNvSpPr>
            <p:nvPr/>
          </p:nvSpPr>
          <p:spPr bwMode="auto">
            <a:xfrm>
              <a:off x="735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0" name="Freeform 490"/>
            <p:cNvSpPr>
              <a:spLocks/>
            </p:cNvSpPr>
            <p:nvPr/>
          </p:nvSpPr>
          <p:spPr bwMode="auto">
            <a:xfrm>
              <a:off x="735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1" name="Freeform 491"/>
            <p:cNvSpPr>
              <a:spLocks/>
            </p:cNvSpPr>
            <p:nvPr/>
          </p:nvSpPr>
          <p:spPr bwMode="auto">
            <a:xfrm>
              <a:off x="735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2" name="Freeform 492"/>
            <p:cNvSpPr>
              <a:spLocks/>
            </p:cNvSpPr>
            <p:nvPr/>
          </p:nvSpPr>
          <p:spPr bwMode="auto">
            <a:xfrm>
              <a:off x="735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3" name="Freeform 493"/>
            <p:cNvSpPr>
              <a:spLocks/>
            </p:cNvSpPr>
            <p:nvPr/>
          </p:nvSpPr>
          <p:spPr bwMode="auto">
            <a:xfrm>
              <a:off x="735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4" name="Freeform 494"/>
            <p:cNvSpPr>
              <a:spLocks/>
            </p:cNvSpPr>
            <p:nvPr/>
          </p:nvSpPr>
          <p:spPr bwMode="auto">
            <a:xfrm>
              <a:off x="735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5" name="Freeform 495"/>
            <p:cNvSpPr>
              <a:spLocks/>
            </p:cNvSpPr>
            <p:nvPr/>
          </p:nvSpPr>
          <p:spPr bwMode="auto">
            <a:xfrm>
              <a:off x="856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6" name="Rectangle 496"/>
            <p:cNvSpPr>
              <a:spLocks noChangeArrowheads="1"/>
            </p:cNvSpPr>
            <p:nvPr/>
          </p:nvSpPr>
          <p:spPr bwMode="auto">
            <a:xfrm>
              <a:off x="856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67" name="Freeform 497"/>
            <p:cNvSpPr>
              <a:spLocks/>
            </p:cNvSpPr>
            <p:nvPr/>
          </p:nvSpPr>
          <p:spPr bwMode="auto">
            <a:xfrm>
              <a:off x="856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8" name="Rectangle 498"/>
            <p:cNvSpPr>
              <a:spLocks noChangeArrowheads="1"/>
            </p:cNvSpPr>
            <p:nvPr/>
          </p:nvSpPr>
          <p:spPr bwMode="auto">
            <a:xfrm>
              <a:off x="856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69" name="Freeform 499"/>
            <p:cNvSpPr>
              <a:spLocks/>
            </p:cNvSpPr>
            <p:nvPr/>
          </p:nvSpPr>
          <p:spPr bwMode="auto">
            <a:xfrm>
              <a:off x="856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0" name="Rectangle 500"/>
            <p:cNvSpPr>
              <a:spLocks noChangeArrowheads="1"/>
            </p:cNvSpPr>
            <p:nvPr/>
          </p:nvSpPr>
          <p:spPr bwMode="auto">
            <a:xfrm>
              <a:off x="856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71" name="Freeform 501"/>
            <p:cNvSpPr>
              <a:spLocks/>
            </p:cNvSpPr>
            <p:nvPr/>
          </p:nvSpPr>
          <p:spPr bwMode="auto">
            <a:xfrm>
              <a:off x="735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2" name="Freeform 502"/>
            <p:cNvSpPr>
              <a:spLocks/>
            </p:cNvSpPr>
            <p:nvPr/>
          </p:nvSpPr>
          <p:spPr bwMode="auto">
            <a:xfrm>
              <a:off x="735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3" name="Freeform 503"/>
            <p:cNvSpPr>
              <a:spLocks/>
            </p:cNvSpPr>
            <p:nvPr/>
          </p:nvSpPr>
          <p:spPr bwMode="auto">
            <a:xfrm>
              <a:off x="735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4" name="Freeform 504"/>
            <p:cNvSpPr>
              <a:spLocks/>
            </p:cNvSpPr>
            <p:nvPr/>
          </p:nvSpPr>
          <p:spPr bwMode="auto">
            <a:xfrm>
              <a:off x="735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5" name="Freeform 505"/>
            <p:cNvSpPr>
              <a:spLocks/>
            </p:cNvSpPr>
            <p:nvPr/>
          </p:nvSpPr>
          <p:spPr bwMode="auto">
            <a:xfrm>
              <a:off x="735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6" name="Freeform 506"/>
            <p:cNvSpPr>
              <a:spLocks/>
            </p:cNvSpPr>
            <p:nvPr/>
          </p:nvSpPr>
          <p:spPr bwMode="auto">
            <a:xfrm>
              <a:off x="735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7" name="Freeform 507"/>
            <p:cNvSpPr>
              <a:spLocks/>
            </p:cNvSpPr>
            <p:nvPr/>
          </p:nvSpPr>
          <p:spPr bwMode="auto">
            <a:xfrm>
              <a:off x="741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8" name="Freeform 508"/>
            <p:cNvSpPr>
              <a:spLocks/>
            </p:cNvSpPr>
            <p:nvPr/>
          </p:nvSpPr>
          <p:spPr bwMode="auto">
            <a:xfrm>
              <a:off x="738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9" name="Freeform 509"/>
            <p:cNvSpPr>
              <a:spLocks/>
            </p:cNvSpPr>
            <p:nvPr/>
          </p:nvSpPr>
          <p:spPr bwMode="auto">
            <a:xfrm>
              <a:off x="741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0" name="Freeform 510"/>
            <p:cNvSpPr>
              <a:spLocks/>
            </p:cNvSpPr>
            <p:nvPr/>
          </p:nvSpPr>
          <p:spPr bwMode="auto">
            <a:xfrm>
              <a:off x="743" y="3736"/>
              <a:ext cx="10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1" name="Freeform 511"/>
            <p:cNvSpPr>
              <a:spLocks/>
            </p:cNvSpPr>
            <p:nvPr/>
          </p:nvSpPr>
          <p:spPr bwMode="auto">
            <a:xfrm>
              <a:off x="745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2" name="Freeform 512"/>
            <p:cNvSpPr>
              <a:spLocks/>
            </p:cNvSpPr>
            <p:nvPr/>
          </p:nvSpPr>
          <p:spPr bwMode="auto">
            <a:xfrm>
              <a:off x="829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3" name="Freeform 513"/>
            <p:cNvSpPr>
              <a:spLocks/>
            </p:cNvSpPr>
            <p:nvPr/>
          </p:nvSpPr>
          <p:spPr bwMode="auto">
            <a:xfrm>
              <a:off x="837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4" name="Freeform 514"/>
            <p:cNvSpPr>
              <a:spLocks/>
            </p:cNvSpPr>
            <p:nvPr/>
          </p:nvSpPr>
          <p:spPr bwMode="auto">
            <a:xfrm>
              <a:off x="833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5" name="Freeform 515"/>
            <p:cNvSpPr>
              <a:spLocks/>
            </p:cNvSpPr>
            <p:nvPr/>
          </p:nvSpPr>
          <p:spPr bwMode="auto">
            <a:xfrm>
              <a:off x="735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6" name="Freeform 516"/>
            <p:cNvSpPr>
              <a:spLocks/>
            </p:cNvSpPr>
            <p:nvPr/>
          </p:nvSpPr>
          <p:spPr bwMode="auto">
            <a:xfrm>
              <a:off x="735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7" name="Freeform 517"/>
            <p:cNvSpPr>
              <a:spLocks/>
            </p:cNvSpPr>
            <p:nvPr/>
          </p:nvSpPr>
          <p:spPr bwMode="auto">
            <a:xfrm>
              <a:off x="735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8" name="Freeform 518"/>
            <p:cNvSpPr>
              <a:spLocks/>
            </p:cNvSpPr>
            <p:nvPr/>
          </p:nvSpPr>
          <p:spPr bwMode="auto">
            <a:xfrm>
              <a:off x="735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9" name="Freeform 519"/>
            <p:cNvSpPr>
              <a:spLocks/>
            </p:cNvSpPr>
            <p:nvPr/>
          </p:nvSpPr>
          <p:spPr bwMode="auto">
            <a:xfrm>
              <a:off x="735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0" name="Freeform 520"/>
            <p:cNvSpPr>
              <a:spLocks/>
            </p:cNvSpPr>
            <p:nvPr/>
          </p:nvSpPr>
          <p:spPr bwMode="auto">
            <a:xfrm>
              <a:off x="735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1" name="Freeform 521"/>
            <p:cNvSpPr>
              <a:spLocks/>
            </p:cNvSpPr>
            <p:nvPr/>
          </p:nvSpPr>
          <p:spPr bwMode="auto">
            <a:xfrm>
              <a:off x="735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2" name="Freeform 522"/>
            <p:cNvSpPr>
              <a:spLocks/>
            </p:cNvSpPr>
            <p:nvPr/>
          </p:nvSpPr>
          <p:spPr bwMode="auto">
            <a:xfrm>
              <a:off x="735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3" name="Freeform 523"/>
            <p:cNvSpPr>
              <a:spLocks/>
            </p:cNvSpPr>
            <p:nvPr/>
          </p:nvSpPr>
          <p:spPr bwMode="auto">
            <a:xfrm>
              <a:off x="735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4" name="Freeform 524"/>
            <p:cNvSpPr>
              <a:spLocks/>
            </p:cNvSpPr>
            <p:nvPr/>
          </p:nvSpPr>
          <p:spPr bwMode="auto">
            <a:xfrm>
              <a:off x="735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5" name="Freeform 525"/>
            <p:cNvSpPr>
              <a:spLocks/>
            </p:cNvSpPr>
            <p:nvPr/>
          </p:nvSpPr>
          <p:spPr bwMode="auto">
            <a:xfrm>
              <a:off x="735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6" name="Freeform 526"/>
            <p:cNvSpPr>
              <a:spLocks/>
            </p:cNvSpPr>
            <p:nvPr/>
          </p:nvSpPr>
          <p:spPr bwMode="auto">
            <a:xfrm>
              <a:off x="735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7" name="Freeform 527"/>
            <p:cNvSpPr>
              <a:spLocks/>
            </p:cNvSpPr>
            <p:nvPr/>
          </p:nvSpPr>
          <p:spPr bwMode="auto">
            <a:xfrm>
              <a:off x="856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8" name="Rectangle 528"/>
            <p:cNvSpPr>
              <a:spLocks noChangeArrowheads="1"/>
            </p:cNvSpPr>
            <p:nvPr/>
          </p:nvSpPr>
          <p:spPr bwMode="auto">
            <a:xfrm>
              <a:off x="856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99" name="Freeform 529"/>
            <p:cNvSpPr>
              <a:spLocks/>
            </p:cNvSpPr>
            <p:nvPr/>
          </p:nvSpPr>
          <p:spPr bwMode="auto">
            <a:xfrm>
              <a:off x="856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0" name="Rectangle 530"/>
            <p:cNvSpPr>
              <a:spLocks noChangeArrowheads="1"/>
            </p:cNvSpPr>
            <p:nvPr/>
          </p:nvSpPr>
          <p:spPr bwMode="auto">
            <a:xfrm>
              <a:off x="856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01" name="Freeform 531"/>
            <p:cNvSpPr>
              <a:spLocks/>
            </p:cNvSpPr>
            <p:nvPr/>
          </p:nvSpPr>
          <p:spPr bwMode="auto">
            <a:xfrm>
              <a:off x="856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2" name="Freeform 532"/>
            <p:cNvSpPr>
              <a:spLocks/>
            </p:cNvSpPr>
            <p:nvPr/>
          </p:nvSpPr>
          <p:spPr bwMode="auto">
            <a:xfrm>
              <a:off x="856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3" name="Rectangle 533"/>
            <p:cNvSpPr>
              <a:spLocks noChangeArrowheads="1"/>
            </p:cNvSpPr>
            <p:nvPr/>
          </p:nvSpPr>
          <p:spPr bwMode="auto">
            <a:xfrm>
              <a:off x="856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04" name="Freeform 534"/>
            <p:cNvSpPr>
              <a:spLocks/>
            </p:cNvSpPr>
            <p:nvPr/>
          </p:nvSpPr>
          <p:spPr bwMode="auto">
            <a:xfrm>
              <a:off x="856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5" name="Freeform 535"/>
            <p:cNvSpPr>
              <a:spLocks/>
            </p:cNvSpPr>
            <p:nvPr/>
          </p:nvSpPr>
          <p:spPr bwMode="auto">
            <a:xfrm>
              <a:off x="856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6" name="Freeform 536"/>
            <p:cNvSpPr>
              <a:spLocks/>
            </p:cNvSpPr>
            <p:nvPr/>
          </p:nvSpPr>
          <p:spPr bwMode="auto">
            <a:xfrm>
              <a:off x="856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7" name="Freeform 537"/>
            <p:cNvSpPr>
              <a:spLocks/>
            </p:cNvSpPr>
            <p:nvPr/>
          </p:nvSpPr>
          <p:spPr bwMode="auto">
            <a:xfrm>
              <a:off x="856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8" name="Freeform 538"/>
            <p:cNvSpPr>
              <a:spLocks/>
            </p:cNvSpPr>
            <p:nvPr/>
          </p:nvSpPr>
          <p:spPr bwMode="auto">
            <a:xfrm>
              <a:off x="856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9" name="Freeform 539"/>
            <p:cNvSpPr>
              <a:spLocks/>
            </p:cNvSpPr>
            <p:nvPr/>
          </p:nvSpPr>
          <p:spPr bwMode="auto">
            <a:xfrm>
              <a:off x="735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0" name="Freeform 540"/>
            <p:cNvSpPr>
              <a:spLocks/>
            </p:cNvSpPr>
            <p:nvPr/>
          </p:nvSpPr>
          <p:spPr bwMode="auto">
            <a:xfrm>
              <a:off x="735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1" name="Freeform 541"/>
            <p:cNvSpPr>
              <a:spLocks/>
            </p:cNvSpPr>
            <p:nvPr/>
          </p:nvSpPr>
          <p:spPr bwMode="auto">
            <a:xfrm>
              <a:off x="735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2" name="Freeform 542"/>
            <p:cNvSpPr>
              <a:spLocks/>
            </p:cNvSpPr>
            <p:nvPr/>
          </p:nvSpPr>
          <p:spPr bwMode="auto">
            <a:xfrm>
              <a:off x="735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3" name="Freeform 543"/>
            <p:cNvSpPr>
              <a:spLocks/>
            </p:cNvSpPr>
            <p:nvPr/>
          </p:nvSpPr>
          <p:spPr bwMode="auto">
            <a:xfrm>
              <a:off x="735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4" name="Freeform 544"/>
            <p:cNvSpPr>
              <a:spLocks/>
            </p:cNvSpPr>
            <p:nvPr/>
          </p:nvSpPr>
          <p:spPr bwMode="auto">
            <a:xfrm>
              <a:off x="735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5" name="Freeform 545"/>
            <p:cNvSpPr>
              <a:spLocks/>
            </p:cNvSpPr>
            <p:nvPr/>
          </p:nvSpPr>
          <p:spPr bwMode="auto">
            <a:xfrm>
              <a:off x="735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6" name="Freeform 546"/>
            <p:cNvSpPr>
              <a:spLocks/>
            </p:cNvSpPr>
            <p:nvPr/>
          </p:nvSpPr>
          <p:spPr bwMode="auto">
            <a:xfrm>
              <a:off x="735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7" name="Freeform 547"/>
            <p:cNvSpPr>
              <a:spLocks/>
            </p:cNvSpPr>
            <p:nvPr/>
          </p:nvSpPr>
          <p:spPr bwMode="auto">
            <a:xfrm>
              <a:off x="735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8" name="Freeform 548"/>
            <p:cNvSpPr>
              <a:spLocks/>
            </p:cNvSpPr>
            <p:nvPr/>
          </p:nvSpPr>
          <p:spPr bwMode="auto">
            <a:xfrm>
              <a:off x="735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9" name="Freeform 549"/>
            <p:cNvSpPr>
              <a:spLocks/>
            </p:cNvSpPr>
            <p:nvPr/>
          </p:nvSpPr>
          <p:spPr bwMode="auto">
            <a:xfrm>
              <a:off x="735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0" name="Freeform 550"/>
            <p:cNvSpPr>
              <a:spLocks/>
            </p:cNvSpPr>
            <p:nvPr/>
          </p:nvSpPr>
          <p:spPr bwMode="auto">
            <a:xfrm>
              <a:off x="735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71" name="Group 551"/>
          <p:cNvGrpSpPr>
            <a:grpSpLocks/>
          </p:cNvGrpSpPr>
          <p:nvPr/>
        </p:nvGrpSpPr>
        <p:grpSpPr bwMode="auto">
          <a:xfrm>
            <a:off x="1084263" y="5389566"/>
            <a:ext cx="385762" cy="530225"/>
            <a:chOff x="881" y="3675"/>
            <a:chExt cx="204" cy="170"/>
          </a:xfrm>
        </p:grpSpPr>
        <p:sp>
          <p:nvSpPr>
            <p:cNvPr id="27455" name="Freeform 552"/>
            <p:cNvSpPr>
              <a:spLocks/>
            </p:cNvSpPr>
            <p:nvPr/>
          </p:nvSpPr>
          <p:spPr bwMode="auto">
            <a:xfrm>
              <a:off x="1038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6" name="Freeform 553"/>
            <p:cNvSpPr>
              <a:spLocks/>
            </p:cNvSpPr>
            <p:nvPr/>
          </p:nvSpPr>
          <p:spPr bwMode="auto">
            <a:xfrm>
              <a:off x="998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7" name="Freeform 554"/>
            <p:cNvSpPr>
              <a:spLocks/>
            </p:cNvSpPr>
            <p:nvPr/>
          </p:nvSpPr>
          <p:spPr bwMode="auto">
            <a:xfrm>
              <a:off x="1009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8" name="Freeform 555"/>
            <p:cNvSpPr>
              <a:spLocks/>
            </p:cNvSpPr>
            <p:nvPr/>
          </p:nvSpPr>
          <p:spPr bwMode="auto">
            <a:xfrm>
              <a:off x="992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9" name="Freeform 556"/>
            <p:cNvSpPr>
              <a:spLocks/>
            </p:cNvSpPr>
            <p:nvPr/>
          </p:nvSpPr>
          <p:spPr bwMode="auto">
            <a:xfrm>
              <a:off x="1079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0" name="Freeform 557"/>
            <p:cNvSpPr>
              <a:spLocks/>
            </p:cNvSpPr>
            <p:nvPr/>
          </p:nvSpPr>
          <p:spPr bwMode="auto">
            <a:xfrm>
              <a:off x="1049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1" name="Freeform 558"/>
            <p:cNvSpPr>
              <a:spLocks/>
            </p:cNvSpPr>
            <p:nvPr/>
          </p:nvSpPr>
          <p:spPr bwMode="auto">
            <a:xfrm>
              <a:off x="1058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2" name="Freeform 559"/>
            <p:cNvSpPr>
              <a:spLocks/>
            </p:cNvSpPr>
            <p:nvPr/>
          </p:nvSpPr>
          <p:spPr bwMode="auto">
            <a:xfrm>
              <a:off x="1045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3" name="Freeform 560"/>
            <p:cNvSpPr>
              <a:spLocks/>
            </p:cNvSpPr>
            <p:nvPr/>
          </p:nvSpPr>
          <p:spPr bwMode="auto">
            <a:xfrm>
              <a:off x="883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4" name="Freeform 561"/>
            <p:cNvSpPr>
              <a:spLocks/>
            </p:cNvSpPr>
            <p:nvPr/>
          </p:nvSpPr>
          <p:spPr bwMode="auto">
            <a:xfrm>
              <a:off x="883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5" name="Freeform 562"/>
            <p:cNvSpPr>
              <a:spLocks/>
            </p:cNvSpPr>
            <p:nvPr/>
          </p:nvSpPr>
          <p:spPr bwMode="auto">
            <a:xfrm>
              <a:off x="886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6" name="Freeform 563"/>
            <p:cNvSpPr>
              <a:spLocks/>
            </p:cNvSpPr>
            <p:nvPr/>
          </p:nvSpPr>
          <p:spPr bwMode="auto">
            <a:xfrm>
              <a:off x="889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7" name="Rectangle 564"/>
            <p:cNvSpPr>
              <a:spLocks noChangeArrowheads="1"/>
            </p:cNvSpPr>
            <p:nvPr/>
          </p:nvSpPr>
          <p:spPr bwMode="auto">
            <a:xfrm>
              <a:off x="904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68" name="Freeform 565"/>
            <p:cNvSpPr>
              <a:spLocks/>
            </p:cNvSpPr>
            <p:nvPr/>
          </p:nvSpPr>
          <p:spPr bwMode="auto">
            <a:xfrm>
              <a:off x="905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9" name="Freeform 566"/>
            <p:cNvSpPr>
              <a:spLocks/>
            </p:cNvSpPr>
            <p:nvPr/>
          </p:nvSpPr>
          <p:spPr bwMode="auto">
            <a:xfrm>
              <a:off x="905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0" name="Freeform 567"/>
            <p:cNvSpPr>
              <a:spLocks/>
            </p:cNvSpPr>
            <p:nvPr/>
          </p:nvSpPr>
          <p:spPr bwMode="auto">
            <a:xfrm>
              <a:off x="912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1" name="Freeform 568"/>
            <p:cNvSpPr>
              <a:spLocks/>
            </p:cNvSpPr>
            <p:nvPr/>
          </p:nvSpPr>
          <p:spPr bwMode="auto">
            <a:xfrm>
              <a:off x="889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2" name="Freeform 569"/>
            <p:cNvSpPr>
              <a:spLocks/>
            </p:cNvSpPr>
            <p:nvPr/>
          </p:nvSpPr>
          <p:spPr bwMode="auto">
            <a:xfrm>
              <a:off x="894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3" name="Freeform 570"/>
            <p:cNvSpPr>
              <a:spLocks/>
            </p:cNvSpPr>
            <p:nvPr/>
          </p:nvSpPr>
          <p:spPr bwMode="auto">
            <a:xfrm>
              <a:off x="1004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4" name="Freeform 571"/>
            <p:cNvSpPr>
              <a:spLocks/>
            </p:cNvSpPr>
            <p:nvPr/>
          </p:nvSpPr>
          <p:spPr bwMode="auto">
            <a:xfrm>
              <a:off x="1013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5" name="Freeform 572"/>
            <p:cNvSpPr>
              <a:spLocks/>
            </p:cNvSpPr>
            <p:nvPr/>
          </p:nvSpPr>
          <p:spPr bwMode="auto">
            <a:xfrm>
              <a:off x="1002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6" name="Freeform 573"/>
            <p:cNvSpPr>
              <a:spLocks/>
            </p:cNvSpPr>
            <p:nvPr/>
          </p:nvSpPr>
          <p:spPr bwMode="auto">
            <a:xfrm>
              <a:off x="881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7" name="Freeform 574"/>
            <p:cNvSpPr>
              <a:spLocks/>
            </p:cNvSpPr>
            <p:nvPr/>
          </p:nvSpPr>
          <p:spPr bwMode="auto">
            <a:xfrm>
              <a:off x="881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8" name="Freeform 575"/>
            <p:cNvSpPr>
              <a:spLocks/>
            </p:cNvSpPr>
            <p:nvPr/>
          </p:nvSpPr>
          <p:spPr bwMode="auto">
            <a:xfrm>
              <a:off x="881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9" name="Freeform 576"/>
            <p:cNvSpPr>
              <a:spLocks/>
            </p:cNvSpPr>
            <p:nvPr/>
          </p:nvSpPr>
          <p:spPr bwMode="auto">
            <a:xfrm>
              <a:off x="881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0" name="Freeform 577"/>
            <p:cNvSpPr>
              <a:spLocks/>
            </p:cNvSpPr>
            <p:nvPr/>
          </p:nvSpPr>
          <p:spPr bwMode="auto">
            <a:xfrm>
              <a:off x="881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1" name="Freeform 578"/>
            <p:cNvSpPr>
              <a:spLocks/>
            </p:cNvSpPr>
            <p:nvPr/>
          </p:nvSpPr>
          <p:spPr bwMode="auto">
            <a:xfrm>
              <a:off x="881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2" name="Freeform 579"/>
            <p:cNvSpPr>
              <a:spLocks/>
            </p:cNvSpPr>
            <p:nvPr/>
          </p:nvSpPr>
          <p:spPr bwMode="auto">
            <a:xfrm>
              <a:off x="1002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3" name="Rectangle 580"/>
            <p:cNvSpPr>
              <a:spLocks noChangeArrowheads="1"/>
            </p:cNvSpPr>
            <p:nvPr/>
          </p:nvSpPr>
          <p:spPr bwMode="auto">
            <a:xfrm>
              <a:off x="1002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84" name="Freeform 581"/>
            <p:cNvSpPr>
              <a:spLocks/>
            </p:cNvSpPr>
            <p:nvPr/>
          </p:nvSpPr>
          <p:spPr bwMode="auto">
            <a:xfrm>
              <a:off x="1002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5" name="Rectangle 582"/>
            <p:cNvSpPr>
              <a:spLocks noChangeArrowheads="1"/>
            </p:cNvSpPr>
            <p:nvPr/>
          </p:nvSpPr>
          <p:spPr bwMode="auto">
            <a:xfrm>
              <a:off x="1002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86" name="Freeform 583"/>
            <p:cNvSpPr>
              <a:spLocks/>
            </p:cNvSpPr>
            <p:nvPr/>
          </p:nvSpPr>
          <p:spPr bwMode="auto">
            <a:xfrm>
              <a:off x="1002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7" name="Rectangle 584"/>
            <p:cNvSpPr>
              <a:spLocks noChangeArrowheads="1"/>
            </p:cNvSpPr>
            <p:nvPr/>
          </p:nvSpPr>
          <p:spPr bwMode="auto">
            <a:xfrm>
              <a:off x="1002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88" name="Freeform 585"/>
            <p:cNvSpPr>
              <a:spLocks/>
            </p:cNvSpPr>
            <p:nvPr/>
          </p:nvSpPr>
          <p:spPr bwMode="auto">
            <a:xfrm>
              <a:off x="881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9" name="Freeform 586"/>
            <p:cNvSpPr>
              <a:spLocks/>
            </p:cNvSpPr>
            <p:nvPr/>
          </p:nvSpPr>
          <p:spPr bwMode="auto">
            <a:xfrm>
              <a:off x="881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0" name="Freeform 587"/>
            <p:cNvSpPr>
              <a:spLocks/>
            </p:cNvSpPr>
            <p:nvPr/>
          </p:nvSpPr>
          <p:spPr bwMode="auto">
            <a:xfrm>
              <a:off x="881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1" name="Freeform 588"/>
            <p:cNvSpPr>
              <a:spLocks/>
            </p:cNvSpPr>
            <p:nvPr/>
          </p:nvSpPr>
          <p:spPr bwMode="auto">
            <a:xfrm>
              <a:off x="881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2" name="Freeform 589"/>
            <p:cNvSpPr>
              <a:spLocks/>
            </p:cNvSpPr>
            <p:nvPr/>
          </p:nvSpPr>
          <p:spPr bwMode="auto">
            <a:xfrm>
              <a:off x="881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3" name="Freeform 590"/>
            <p:cNvSpPr>
              <a:spLocks/>
            </p:cNvSpPr>
            <p:nvPr/>
          </p:nvSpPr>
          <p:spPr bwMode="auto">
            <a:xfrm>
              <a:off x="881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4" name="Freeform 591"/>
            <p:cNvSpPr>
              <a:spLocks/>
            </p:cNvSpPr>
            <p:nvPr/>
          </p:nvSpPr>
          <p:spPr bwMode="auto">
            <a:xfrm>
              <a:off x="887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5" name="Freeform 592"/>
            <p:cNvSpPr>
              <a:spLocks/>
            </p:cNvSpPr>
            <p:nvPr/>
          </p:nvSpPr>
          <p:spPr bwMode="auto">
            <a:xfrm>
              <a:off x="884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6" name="Freeform 593"/>
            <p:cNvSpPr>
              <a:spLocks/>
            </p:cNvSpPr>
            <p:nvPr/>
          </p:nvSpPr>
          <p:spPr bwMode="auto">
            <a:xfrm>
              <a:off x="887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7" name="Freeform 594"/>
            <p:cNvSpPr>
              <a:spLocks/>
            </p:cNvSpPr>
            <p:nvPr/>
          </p:nvSpPr>
          <p:spPr bwMode="auto">
            <a:xfrm>
              <a:off x="888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8" name="Freeform 595"/>
            <p:cNvSpPr>
              <a:spLocks/>
            </p:cNvSpPr>
            <p:nvPr/>
          </p:nvSpPr>
          <p:spPr bwMode="auto">
            <a:xfrm>
              <a:off x="891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9" name="Freeform 596"/>
            <p:cNvSpPr>
              <a:spLocks/>
            </p:cNvSpPr>
            <p:nvPr/>
          </p:nvSpPr>
          <p:spPr bwMode="auto">
            <a:xfrm>
              <a:off x="975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0" name="Freeform 597"/>
            <p:cNvSpPr>
              <a:spLocks/>
            </p:cNvSpPr>
            <p:nvPr/>
          </p:nvSpPr>
          <p:spPr bwMode="auto">
            <a:xfrm>
              <a:off x="983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1" name="Freeform 598"/>
            <p:cNvSpPr>
              <a:spLocks/>
            </p:cNvSpPr>
            <p:nvPr/>
          </p:nvSpPr>
          <p:spPr bwMode="auto">
            <a:xfrm>
              <a:off x="979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2" name="Freeform 599"/>
            <p:cNvSpPr>
              <a:spLocks/>
            </p:cNvSpPr>
            <p:nvPr/>
          </p:nvSpPr>
          <p:spPr bwMode="auto">
            <a:xfrm>
              <a:off x="881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3" name="Freeform 600"/>
            <p:cNvSpPr>
              <a:spLocks/>
            </p:cNvSpPr>
            <p:nvPr/>
          </p:nvSpPr>
          <p:spPr bwMode="auto">
            <a:xfrm>
              <a:off x="881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4" name="Freeform 601"/>
            <p:cNvSpPr>
              <a:spLocks/>
            </p:cNvSpPr>
            <p:nvPr/>
          </p:nvSpPr>
          <p:spPr bwMode="auto">
            <a:xfrm>
              <a:off x="881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5" name="Freeform 602"/>
            <p:cNvSpPr>
              <a:spLocks/>
            </p:cNvSpPr>
            <p:nvPr/>
          </p:nvSpPr>
          <p:spPr bwMode="auto">
            <a:xfrm>
              <a:off x="881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6" name="Freeform 603"/>
            <p:cNvSpPr>
              <a:spLocks/>
            </p:cNvSpPr>
            <p:nvPr/>
          </p:nvSpPr>
          <p:spPr bwMode="auto">
            <a:xfrm>
              <a:off x="881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7" name="Freeform 604"/>
            <p:cNvSpPr>
              <a:spLocks/>
            </p:cNvSpPr>
            <p:nvPr/>
          </p:nvSpPr>
          <p:spPr bwMode="auto">
            <a:xfrm>
              <a:off x="881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8" name="Freeform 605"/>
            <p:cNvSpPr>
              <a:spLocks/>
            </p:cNvSpPr>
            <p:nvPr/>
          </p:nvSpPr>
          <p:spPr bwMode="auto">
            <a:xfrm>
              <a:off x="881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9" name="Freeform 606"/>
            <p:cNvSpPr>
              <a:spLocks/>
            </p:cNvSpPr>
            <p:nvPr/>
          </p:nvSpPr>
          <p:spPr bwMode="auto">
            <a:xfrm>
              <a:off x="881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0" name="Freeform 607"/>
            <p:cNvSpPr>
              <a:spLocks/>
            </p:cNvSpPr>
            <p:nvPr/>
          </p:nvSpPr>
          <p:spPr bwMode="auto">
            <a:xfrm>
              <a:off x="881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1" name="Freeform 608"/>
            <p:cNvSpPr>
              <a:spLocks/>
            </p:cNvSpPr>
            <p:nvPr/>
          </p:nvSpPr>
          <p:spPr bwMode="auto">
            <a:xfrm>
              <a:off x="881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2" name="Freeform 609"/>
            <p:cNvSpPr>
              <a:spLocks/>
            </p:cNvSpPr>
            <p:nvPr/>
          </p:nvSpPr>
          <p:spPr bwMode="auto">
            <a:xfrm>
              <a:off x="881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3" name="Freeform 610"/>
            <p:cNvSpPr>
              <a:spLocks/>
            </p:cNvSpPr>
            <p:nvPr/>
          </p:nvSpPr>
          <p:spPr bwMode="auto">
            <a:xfrm>
              <a:off x="881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4" name="Freeform 611"/>
            <p:cNvSpPr>
              <a:spLocks/>
            </p:cNvSpPr>
            <p:nvPr/>
          </p:nvSpPr>
          <p:spPr bwMode="auto">
            <a:xfrm>
              <a:off x="1002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5" name="Rectangle 612"/>
            <p:cNvSpPr>
              <a:spLocks noChangeArrowheads="1"/>
            </p:cNvSpPr>
            <p:nvPr/>
          </p:nvSpPr>
          <p:spPr bwMode="auto">
            <a:xfrm>
              <a:off x="1002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16" name="Freeform 613"/>
            <p:cNvSpPr>
              <a:spLocks/>
            </p:cNvSpPr>
            <p:nvPr/>
          </p:nvSpPr>
          <p:spPr bwMode="auto">
            <a:xfrm>
              <a:off x="1002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7" name="Rectangle 614"/>
            <p:cNvSpPr>
              <a:spLocks noChangeArrowheads="1"/>
            </p:cNvSpPr>
            <p:nvPr/>
          </p:nvSpPr>
          <p:spPr bwMode="auto">
            <a:xfrm>
              <a:off x="1002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18" name="Freeform 615"/>
            <p:cNvSpPr>
              <a:spLocks/>
            </p:cNvSpPr>
            <p:nvPr/>
          </p:nvSpPr>
          <p:spPr bwMode="auto">
            <a:xfrm>
              <a:off x="1002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9" name="Freeform 616"/>
            <p:cNvSpPr>
              <a:spLocks/>
            </p:cNvSpPr>
            <p:nvPr/>
          </p:nvSpPr>
          <p:spPr bwMode="auto">
            <a:xfrm>
              <a:off x="1002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0" name="Rectangle 617"/>
            <p:cNvSpPr>
              <a:spLocks noChangeArrowheads="1"/>
            </p:cNvSpPr>
            <p:nvPr/>
          </p:nvSpPr>
          <p:spPr bwMode="auto">
            <a:xfrm>
              <a:off x="1002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21" name="Freeform 618"/>
            <p:cNvSpPr>
              <a:spLocks/>
            </p:cNvSpPr>
            <p:nvPr/>
          </p:nvSpPr>
          <p:spPr bwMode="auto">
            <a:xfrm>
              <a:off x="1002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2" name="Freeform 619"/>
            <p:cNvSpPr>
              <a:spLocks/>
            </p:cNvSpPr>
            <p:nvPr/>
          </p:nvSpPr>
          <p:spPr bwMode="auto">
            <a:xfrm>
              <a:off x="1002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3" name="Freeform 620"/>
            <p:cNvSpPr>
              <a:spLocks/>
            </p:cNvSpPr>
            <p:nvPr/>
          </p:nvSpPr>
          <p:spPr bwMode="auto">
            <a:xfrm>
              <a:off x="1002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4" name="Freeform 621"/>
            <p:cNvSpPr>
              <a:spLocks/>
            </p:cNvSpPr>
            <p:nvPr/>
          </p:nvSpPr>
          <p:spPr bwMode="auto">
            <a:xfrm>
              <a:off x="1002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5" name="Freeform 622"/>
            <p:cNvSpPr>
              <a:spLocks/>
            </p:cNvSpPr>
            <p:nvPr/>
          </p:nvSpPr>
          <p:spPr bwMode="auto">
            <a:xfrm>
              <a:off x="1002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6" name="Freeform 623"/>
            <p:cNvSpPr>
              <a:spLocks/>
            </p:cNvSpPr>
            <p:nvPr/>
          </p:nvSpPr>
          <p:spPr bwMode="auto">
            <a:xfrm>
              <a:off x="881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7" name="Freeform 624"/>
            <p:cNvSpPr>
              <a:spLocks/>
            </p:cNvSpPr>
            <p:nvPr/>
          </p:nvSpPr>
          <p:spPr bwMode="auto">
            <a:xfrm>
              <a:off x="881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8" name="Freeform 625"/>
            <p:cNvSpPr>
              <a:spLocks/>
            </p:cNvSpPr>
            <p:nvPr/>
          </p:nvSpPr>
          <p:spPr bwMode="auto">
            <a:xfrm>
              <a:off x="881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9" name="Freeform 626"/>
            <p:cNvSpPr>
              <a:spLocks/>
            </p:cNvSpPr>
            <p:nvPr/>
          </p:nvSpPr>
          <p:spPr bwMode="auto">
            <a:xfrm>
              <a:off x="881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0" name="Freeform 627"/>
            <p:cNvSpPr>
              <a:spLocks/>
            </p:cNvSpPr>
            <p:nvPr/>
          </p:nvSpPr>
          <p:spPr bwMode="auto">
            <a:xfrm>
              <a:off x="881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1" name="Freeform 628"/>
            <p:cNvSpPr>
              <a:spLocks/>
            </p:cNvSpPr>
            <p:nvPr/>
          </p:nvSpPr>
          <p:spPr bwMode="auto">
            <a:xfrm>
              <a:off x="881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2" name="Freeform 629"/>
            <p:cNvSpPr>
              <a:spLocks/>
            </p:cNvSpPr>
            <p:nvPr/>
          </p:nvSpPr>
          <p:spPr bwMode="auto">
            <a:xfrm>
              <a:off x="881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3" name="Freeform 630"/>
            <p:cNvSpPr>
              <a:spLocks/>
            </p:cNvSpPr>
            <p:nvPr/>
          </p:nvSpPr>
          <p:spPr bwMode="auto">
            <a:xfrm>
              <a:off x="881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4" name="Freeform 631"/>
            <p:cNvSpPr>
              <a:spLocks/>
            </p:cNvSpPr>
            <p:nvPr/>
          </p:nvSpPr>
          <p:spPr bwMode="auto">
            <a:xfrm>
              <a:off x="881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5" name="Freeform 632"/>
            <p:cNvSpPr>
              <a:spLocks/>
            </p:cNvSpPr>
            <p:nvPr/>
          </p:nvSpPr>
          <p:spPr bwMode="auto">
            <a:xfrm>
              <a:off x="881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6" name="Freeform 633"/>
            <p:cNvSpPr>
              <a:spLocks/>
            </p:cNvSpPr>
            <p:nvPr/>
          </p:nvSpPr>
          <p:spPr bwMode="auto">
            <a:xfrm>
              <a:off x="881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7" name="Freeform 634"/>
            <p:cNvSpPr>
              <a:spLocks/>
            </p:cNvSpPr>
            <p:nvPr/>
          </p:nvSpPr>
          <p:spPr bwMode="auto">
            <a:xfrm>
              <a:off x="881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72" name="Group 310"/>
          <p:cNvGrpSpPr>
            <a:grpSpLocks/>
          </p:cNvGrpSpPr>
          <p:nvPr/>
        </p:nvGrpSpPr>
        <p:grpSpPr bwMode="auto">
          <a:xfrm>
            <a:off x="676275" y="5032377"/>
            <a:ext cx="700088" cy="239713"/>
            <a:chOff x="607" y="3544"/>
            <a:chExt cx="370" cy="98"/>
          </a:xfrm>
        </p:grpSpPr>
        <p:sp>
          <p:nvSpPr>
            <p:cNvPr id="27433" name="Rectangle 311"/>
            <p:cNvSpPr>
              <a:spLocks noChangeArrowheads="1"/>
            </p:cNvSpPr>
            <p:nvPr/>
          </p:nvSpPr>
          <p:spPr bwMode="auto">
            <a:xfrm>
              <a:off x="607" y="3597"/>
              <a:ext cx="282" cy="45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34" name="Rectangle 312"/>
            <p:cNvSpPr>
              <a:spLocks noChangeArrowheads="1"/>
            </p:cNvSpPr>
            <p:nvPr/>
          </p:nvSpPr>
          <p:spPr bwMode="auto">
            <a:xfrm>
              <a:off x="608" y="3598"/>
              <a:ext cx="280" cy="43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35" name="Freeform 313"/>
            <p:cNvSpPr>
              <a:spLocks/>
            </p:cNvSpPr>
            <p:nvPr/>
          </p:nvSpPr>
          <p:spPr bwMode="auto">
            <a:xfrm>
              <a:off x="889" y="3544"/>
              <a:ext cx="88" cy="98"/>
            </a:xfrm>
            <a:custGeom>
              <a:avLst/>
              <a:gdLst>
                <a:gd name="T0" fmla="*/ 0 w 88"/>
                <a:gd name="T1" fmla="*/ 53 h 98"/>
                <a:gd name="T2" fmla="*/ 88 w 88"/>
                <a:gd name="T3" fmla="*/ 0 h 98"/>
                <a:gd name="T4" fmla="*/ 88 w 88"/>
                <a:gd name="T5" fmla="*/ 45 h 98"/>
                <a:gd name="T6" fmla="*/ 0 w 88"/>
                <a:gd name="T7" fmla="*/ 98 h 98"/>
                <a:gd name="T8" fmla="*/ 0 w 88"/>
                <a:gd name="T9" fmla="*/ 53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98"/>
                <a:gd name="T17" fmla="*/ 88 w 8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98">
                  <a:moveTo>
                    <a:pt x="0" y="53"/>
                  </a:moveTo>
                  <a:lnTo>
                    <a:pt x="88" y="0"/>
                  </a:lnTo>
                  <a:lnTo>
                    <a:pt x="88" y="45"/>
                  </a:lnTo>
                  <a:lnTo>
                    <a:pt x="0" y="9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36" name="Freeform 314"/>
            <p:cNvSpPr>
              <a:spLocks/>
            </p:cNvSpPr>
            <p:nvPr/>
          </p:nvSpPr>
          <p:spPr bwMode="auto">
            <a:xfrm>
              <a:off x="889" y="3544"/>
              <a:ext cx="88" cy="98"/>
            </a:xfrm>
            <a:custGeom>
              <a:avLst/>
              <a:gdLst>
                <a:gd name="T0" fmla="*/ 0 w 88"/>
                <a:gd name="T1" fmla="*/ 53 h 98"/>
                <a:gd name="T2" fmla="*/ 88 w 88"/>
                <a:gd name="T3" fmla="*/ 0 h 98"/>
                <a:gd name="T4" fmla="*/ 88 w 88"/>
                <a:gd name="T5" fmla="*/ 45 h 98"/>
                <a:gd name="T6" fmla="*/ 0 w 88"/>
                <a:gd name="T7" fmla="*/ 98 h 98"/>
                <a:gd name="T8" fmla="*/ 0 w 88"/>
                <a:gd name="T9" fmla="*/ 53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98"/>
                <a:gd name="T17" fmla="*/ 88 w 8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98">
                  <a:moveTo>
                    <a:pt x="0" y="53"/>
                  </a:moveTo>
                  <a:lnTo>
                    <a:pt x="88" y="0"/>
                  </a:lnTo>
                  <a:lnTo>
                    <a:pt x="88" y="45"/>
                  </a:lnTo>
                  <a:lnTo>
                    <a:pt x="0" y="9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37" name="Freeform 315"/>
            <p:cNvSpPr>
              <a:spLocks/>
            </p:cNvSpPr>
            <p:nvPr/>
          </p:nvSpPr>
          <p:spPr bwMode="auto">
            <a:xfrm>
              <a:off x="607" y="3544"/>
              <a:ext cx="370" cy="53"/>
            </a:xfrm>
            <a:custGeom>
              <a:avLst/>
              <a:gdLst>
                <a:gd name="T0" fmla="*/ 282 w 370"/>
                <a:gd name="T1" fmla="*/ 53 h 53"/>
                <a:gd name="T2" fmla="*/ 370 w 370"/>
                <a:gd name="T3" fmla="*/ 0 h 53"/>
                <a:gd name="T4" fmla="*/ 87 w 370"/>
                <a:gd name="T5" fmla="*/ 0 h 53"/>
                <a:gd name="T6" fmla="*/ 0 w 370"/>
                <a:gd name="T7" fmla="*/ 53 h 53"/>
                <a:gd name="T8" fmla="*/ 282 w 370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"/>
                <a:gd name="T16" fmla="*/ 0 h 53"/>
                <a:gd name="T17" fmla="*/ 370 w 37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" h="53">
                  <a:moveTo>
                    <a:pt x="282" y="53"/>
                  </a:moveTo>
                  <a:lnTo>
                    <a:pt x="370" y="0"/>
                  </a:lnTo>
                  <a:lnTo>
                    <a:pt x="87" y="0"/>
                  </a:lnTo>
                  <a:lnTo>
                    <a:pt x="0" y="53"/>
                  </a:lnTo>
                  <a:lnTo>
                    <a:pt x="282" y="53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38" name="Freeform 316"/>
            <p:cNvSpPr>
              <a:spLocks/>
            </p:cNvSpPr>
            <p:nvPr/>
          </p:nvSpPr>
          <p:spPr bwMode="auto">
            <a:xfrm>
              <a:off x="607" y="3544"/>
              <a:ext cx="370" cy="53"/>
            </a:xfrm>
            <a:custGeom>
              <a:avLst/>
              <a:gdLst>
                <a:gd name="T0" fmla="*/ 282 w 370"/>
                <a:gd name="T1" fmla="*/ 53 h 53"/>
                <a:gd name="T2" fmla="*/ 370 w 370"/>
                <a:gd name="T3" fmla="*/ 0 h 53"/>
                <a:gd name="T4" fmla="*/ 87 w 370"/>
                <a:gd name="T5" fmla="*/ 0 h 53"/>
                <a:gd name="T6" fmla="*/ 0 w 370"/>
                <a:gd name="T7" fmla="*/ 53 h 53"/>
                <a:gd name="T8" fmla="*/ 282 w 370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"/>
                <a:gd name="T16" fmla="*/ 0 h 53"/>
                <a:gd name="T17" fmla="*/ 370 w 37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" h="53">
                  <a:moveTo>
                    <a:pt x="282" y="53"/>
                  </a:moveTo>
                  <a:lnTo>
                    <a:pt x="370" y="0"/>
                  </a:lnTo>
                  <a:lnTo>
                    <a:pt x="87" y="0"/>
                  </a:lnTo>
                  <a:lnTo>
                    <a:pt x="0" y="53"/>
                  </a:lnTo>
                  <a:lnTo>
                    <a:pt x="282" y="53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39" name="Freeform 317"/>
            <p:cNvSpPr>
              <a:spLocks/>
            </p:cNvSpPr>
            <p:nvPr/>
          </p:nvSpPr>
          <p:spPr bwMode="auto">
            <a:xfrm>
              <a:off x="774" y="3568"/>
              <a:ext cx="120" cy="18"/>
            </a:xfrm>
            <a:custGeom>
              <a:avLst/>
              <a:gdLst>
                <a:gd name="T0" fmla="*/ 10 w 120"/>
                <a:gd name="T1" fmla="*/ 3 h 18"/>
                <a:gd name="T2" fmla="*/ 0 w 120"/>
                <a:gd name="T3" fmla="*/ 10 h 18"/>
                <a:gd name="T4" fmla="*/ 72 w 120"/>
                <a:gd name="T5" fmla="*/ 10 h 18"/>
                <a:gd name="T6" fmla="*/ 61 w 120"/>
                <a:gd name="T7" fmla="*/ 18 h 18"/>
                <a:gd name="T8" fmla="*/ 120 w 120"/>
                <a:gd name="T9" fmla="*/ 8 h 18"/>
                <a:gd name="T10" fmla="*/ 90 w 120"/>
                <a:gd name="T11" fmla="*/ 0 h 18"/>
                <a:gd name="T12" fmla="*/ 82 w 120"/>
                <a:gd name="T13" fmla="*/ 3 h 18"/>
                <a:gd name="T14" fmla="*/ 10 w 120"/>
                <a:gd name="T15" fmla="*/ 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8"/>
                <a:gd name="T26" fmla="*/ 120 w 12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8">
                  <a:moveTo>
                    <a:pt x="10" y="3"/>
                  </a:moveTo>
                  <a:lnTo>
                    <a:pt x="0" y="10"/>
                  </a:lnTo>
                  <a:lnTo>
                    <a:pt x="72" y="10"/>
                  </a:lnTo>
                  <a:lnTo>
                    <a:pt x="61" y="18"/>
                  </a:lnTo>
                  <a:lnTo>
                    <a:pt x="120" y="8"/>
                  </a:lnTo>
                  <a:lnTo>
                    <a:pt x="90" y="0"/>
                  </a:lnTo>
                  <a:lnTo>
                    <a:pt x="82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0" name="Freeform 318"/>
            <p:cNvSpPr>
              <a:spLocks/>
            </p:cNvSpPr>
            <p:nvPr/>
          </p:nvSpPr>
          <p:spPr bwMode="auto">
            <a:xfrm>
              <a:off x="774" y="3568"/>
              <a:ext cx="120" cy="18"/>
            </a:xfrm>
            <a:custGeom>
              <a:avLst/>
              <a:gdLst>
                <a:gd name="T0" fmla="*/ 10 w 120"/>
                <a:gd name="T1" fmla="*/ 3 h 18"/>
                <a:gd name="T2" fmla="*/ 0 w 120"/>
                <a:gd name="T3" fmla="*/ 10 h 18"/>
                <a:gd name="T4" fmla="*/ 72 w 120"/>
                <a:gd name="T5" fmla="*/ 10 h 18"/>
                <a:gd name="T6" fmla="*/ 61 w 120"/>
                <a:gd name="T7" fmla="*/ 18 h 18"/>
                <a:gd name="T8" fmla="*/ 120 w 120"/>
                <a:gd name="T9" fmla="*/ 8 h 18"/>
                <a:gd name="T10" fmla="*/ 90 w 120"/>
                <a:gd name="T11" fmla="*/ 0 h 18"/>
                <a:gd name="T12" fmla="*/ 82 w 120"/>
                <a:gd name="T13" fmla="*/ 3 h 18"/>
                <a:gd name="T14" fmla="*/ 10 w 120"/>
                <a:gd name="T15" fmla="*/ 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8"/>
                <a:gd name="T26" fmla="*/ 120 w 12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8">
                  <a:moveTo>
                    <a:pt x="10" y="3"/>
                  </a:moveTo>
                  <a:lnTo>
                    <a:pt x="0" y="10"/>
                  </a:lnTo>
                  <a:lnTo>
                    <a:pt x="72" y="10"/>
                  </a:lnTo>
                  <a:lnTo>
                    <a:pt x="61" y="18"/>
                  </a:lnTo>
                  <a:lnTo>
                    <a:pt x="120" y="8"/>
                  </a:lnTo>
                  <a:lnTo>
                    <a:pt x="90" y="0"/>
                  </a:lnTo>
                  <a:lnTo>
                    <a:pt x="82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1" name="Freeform 319"/>
            <p:cNvSpPr>
              <a:spLocks/>
            </p:cNvSpPr>
            <p:nvPr/>
          </p:nvSpPr>
          <p:spPr bwMode="auto">
            <a:xfrm>
              <a:off x="810" y="3546"/>
              <a:ext cx="120" cy="19"/>
            </a:xfrm>
            <a:custGeom>
              <a:avLst/>
              <a:gdLst>
                <a:gd name="T0" fmla="*/ 10 w 120"/>
                <a:gd name="T1" fmla="*/ 5 h 19"/>
                <a:gd name="T2" fmla="*/ 0 w 120"/>
                <a:gd name="T3" fmla="*/ 11 h 19"/>
                <a:gd name="T4" fmla="*/ 72 w 120"/>
                <a:gd name="T5" fmla="*/ 11 h 19"/>
                <a:gd name="T6" fmla="*/ 59 w 120"/>
                <a:gd name="T7" fmla="*/ 19 h 19"/>
                <a:gd name="T8" fmla="*/ 120 w 120"/>
                <a:gd name="T9" fmla="*/ 8 h 19"/>
                <a:gd name="T10" fmla="*/ 87 w 120"/>
                <a:gd name="T11" fmla="*/ 0 h 19"/>
                <a:gd name="T12" fmla="*/ 82 w 120"/>
                <a:gd name="T13" fmla="*/ 5 h 19"/>
                <a:gd name="T14" fmla="*/ 10 w 120"/>
                <a:gd name="T15" fmla="*/ 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9"/>
                <a:gd name="T26" fmla="*/ 120 w 120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9">
                  <a:moveTo>
                    <a:pt x="10" y="5"/>
                  </a:moveTo>
                  <a:lnTo>
                    <a:pt x="0" y="11"/>
                  </a:lnTo>
                  <a:lnTo>
                    <a:pt x="72" y="11"/>
                  </a:lnTo>
                  <a:lnTo>
                    <a:pt x="59" y="19"/>
                  </a:lnTo>
                  <a:lnTo>
                    <a:pt x="120" y="8"/>
                  </a:lnTo>
                  <a:lnTo>
                    <a:pt x="87" y="0"/>
                  </a:lnTo>
                  <a:lnTo>
                    <a:pt x="8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2" name="Freeform 320"/>
            <p:cNvSpPr>
              <a:spLocks/>
            </p:cNvSpPr>
            <p:nvPr/>
          </p:nvSpPr>
          <p:spPr bwMode="auto">
            <a:xfrm>
              <a:off x="810" y="3546"/>
              <a:ext cx="120" cy="19"/>
            </a:xfrm>
            <a:custGeom>
              <a:avLst/>
              <a:gdLst>
                <a:gd name="T0" fmla="*/ 10 w 120"/>
                <a:gd name="T1" fmla="*/ 5 h 19"/>
                <a:gd name="T2" fmla="*/ 0 w 120"/>
                <a:gd name="T3" fmla="*/ 11 h 19"/>
                <a:gd name="T4" fmla="*/ 72 w 120"/>
                <a:gd name="T5" fmla="*/ 11 h 19"/>
                <a:gd name="T6" fmla="*/ 59 w 120"/>
                <a:gd name="T7" fmla="*/ 19 h 19"/>
                <a:gd name="T8" fmla="*/ 120 w 120"/>
                <a:gd name="T9" fmla="*/ 8 h 19"/>
                <a:gd name="T10" fmla="*/ 87 w 120"/>
                <a:gd name="T11" fmla="*/ 0 h 19"/>
                <a:gd name="T12" fmla="*/ 82 w 120"/>
                <a:gd name="T13" fmla="*/ 5 h 19"/>
                <a:gd name="T14" fmla="*/ 10 w 120"/>
                <a:gd name="T15" fmla="*/ 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9"/>
                <a:gd name="T26" fmla="*/ 120 w 120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9">
                  <a:moveTo>
                    <a:pt x="10" y="5"/>
                  </a:moveTo>
                  <a:lnTo>
                    <a:pt x="0" y="11"/>
                  </a:lnTo>
                  <a:lnTo>
                    <a:pt x="72" y="11"/>
                  </a:lnTo>
                  <a:lnTo>
                    <a:pt x="59" y="19"/>
                  </a:lnTo>
                  <a:lnTo>
                    <a:pt x="120" y="8"/>
                  </a:lnTo>
                  <a:lnTo>
                    <a:pt x="87" y="0"/>
                  </a:lnTo>
                  <a:lnTo>
                    <a:pt x="8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3" name="Freeform 321"/>
            <p:cNvSpPr>
              <a:spLocks/>
            </p:cNvSpPr>
            <p:nvPr/>
          </p:nvSpPr>
          <p:spPr bwMode="auto">
            <a:xfrm>
              <a:off x="648" y="3575"/>
              <a:ext cx="121" cy="17"/>
            </a:xfrm>
            <a:custGeom>
              <a:avLst/>
              <a:gdLst>
                <a:gd name="T0" fmla="*/ 110 w 121"/>
                <a:gd name="T1" fmla="*/ 14 h 17"/>
                <a:gd name="T2" fmla="*/ 121 w 121"/>
                <a:gd name="T3" fmla="*/ 8 h 17"/>
                <a:gd name="T4" fmla="*/ 46 w 121"/>
                <a:gd name="T5" fmla="*/ 8 h 17"/>
                <a:gd name="T6" fmla="*/ 59 w 121"/>
                <a:gd name="T7" fmla="*/ 0 h 17"/>
                <a:gd name="T8" fmla="*/ 0 w 121"/>
                <a:gd name="T9" fmla="*/ 9 h 17"/>
                <a:gd name="T10" fmla="*/ 31 w 121"/>
                <a:gd name="T11" fmla="*/ 17 h 17"/>
                <a:gd name="T12" fmla="*/ 36 w 121"/>
                <a:gd name="T13" fmla="*/ 14 h 17"/>
                <a:gd name="T14" fmla="*/ 110 w 121"/>
                <a:gd name="T15" fmla="*/ 1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7"/>
                <a:gd name="T26" fmla="*/ 121 w 1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7">
                  <a:moveTo>
                    <a:pt x="110" y="14"/>
                  </a:moveTo>
                  <a:lnTo>
                    <a:pt x="121" y="8"/>
                  </a:lnTo>
                  <a:lnTo>
                    <a:pt x="46" y="8"/>
                  </a:lnTo>
                  <a:lnTo>
                    <a:pt x="59" y="0"/>
                  </a:lnTo>
                  <a:lnTo>
                    <a:pt x="0" y="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4" name="Freeform 322"/>
            <p:cNvSpPr>
              <a:spLocks/>
            </p:cNvSpPr>
            <p:nvPr/>
          </p:nvSpPr>
          <p:spPr bwMode="auto">
            <a:xfrm>
              <a:off x="648" y="3575"/>
              <a:ext cx="121" cy="17"/>
            </a:xfrm>
            <a:custGeom>
              <a:avLst/>
              <a:gdLst>
                <a:gd name="T0" fmla="*/ 110 w 121"/>
                <a:gd name="T1" fmla="*/ 14 h 17"/>
                <a:gd name="T2" fmla="*/ 121 w 121"/>
                <a:gd name="T3" fmla="*/ 8 h 17"/>
                <a:gd name="T4" fmla="*/ 46 w 121"/>
                <a:gd name="T5" fmla="*/ 8 h 17"/>
                <a:gd name="T6" fmla="*/ 59 w 121"/>
                <a:gd name="T7" fmla="*/ 0 h 17"/>
                <a:gd name="T8" fmla="*/ 0 w 121"/>
                <a:gd name="T9" fmla="*/ 9 h 17"/>
                <a:gd name="T10" fmla="*/ 31 w 121"/>
                <a:gd name="T11" fmla="*/ 17 h 17"/>
                <a:gd name="T12" fmla="*/ 36 w 121"/>
                <a:gd name="T13" fmla="*/ 14 h 17"/>
                <a:gd name="T14" fmla="*/ 110 w 121"/>
                <a:gd name="T15" fmla="*/ 1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7"/>
                <a:gd name="T26" fmla="*/ 121 w 1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7">
                  <a:moveTo>
                    <a:pt x="110" y="14"/>
                  </a:moveTo>
                  <a:lnTo>
                    <a:pt x="121" y="8"/>
                  </a:lnTo>
                  <a:lnTo>
                    <a:pt x="46" y="8"/>
                  </a:lnTo>
                  <a:lnTo>
                    <a:pt x="59" y="0"/>
                  </a:lnTo>
                  <a:lnTo>
                    <a:pt x="0" y="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5" name="Freeform 323"/>
            <p:cNvSpPr>
              <a:spLocks/>
            </p:cNvSpPr>
            <p:nvPr/>
          </p:nvSpPr>
          <p:spPr bwMode="auto">
            <a:xfrm>
              <a:off x="681" y="3552"/>
              <a:ext cx="121" cy="19"/>
            </a:xfrm>
            <a:custGeom>
              <a:avLst/>
              <a:gdLst>
                <a:gd name="T0" fmla="*/ 111 w 121"/>
                <a:gd name="T1" fmla="*/ 15 h 19"/>
                <a:gd name="T2" fmla="*/ 121 w 121"/>
                <a:gd name="T3" fmla="*/ 8 h 19"/>
                <a:gd name="T4" fmla="*/ 49 w 121"/>
                <a:gd name="T5" fmla="*/ 8 h 19"/>
                <a:gd name="T6" fmla="*/ 62 w 121"/>
                <a:gd name="T7" fmla="*/ 0 h 19"/>
                <a:gd name="T8" fmla="*/ 0 w 121"/>
                <a:gd name="T9" fmla="*/ 11 h 19"/>
                <a:gd name="T10" fmla="*/ 34 w 121"/>
                <a:gd name="T11" fmla="*/ 19 h 19"/>
                <a:gd name="T12" fmla="*/ 39 w 121"/>
                <a:gd name="T13" fmla="*/ 15 h 19"/>
                <a:gd name="T14" fmla="*/ 111 w 121"/>
                <a:gd name="T15" fmla="*/ 1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1" y="15"/>
                  </a:moveTo>
                  <a:lnTo>
                    <a:pt x="121" y="8"/>
                  </a:lnTo>
                  <a:lnTo>
                    <a:pt x="49" y="8"/>
                  </a:lnTo>
                  <a:lnTo>
                    <a:pt x="62" y="0"/>
                  </a:lnTo>
                  <a:lnTo>
                    <a:pt x="0" y="11"/>
                  </a:lnTo>
                  <a:lnTo>
                    <a:pt x="34" y="19"/>
                  </a:lnTo>
                  <a:lnTo>
                    <a:pt x="39" y="15"/>
                  </a:lnTo>
                  <a:lnTo>
                    <a:pt x="1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6" name="Freeform 324"/>
            <p:cNvSpPr>
              <a:spLocks/>
            </p:cNvSpPr>
            <p:nvPr/>
          </p:nvSpPr>
          <p:spPr bwMode="auto">
            <a:xfrm>
              <a:off x="681" y="3552"/>
              <a:ext cx="121" cy="19"/>
            </a:xfrm>
            <a:custGeom>
              <a:avLst/>
              <a:gdLst>
                <a:gd name="T0" fmla="*/ 111 w 121"/>
                <a:gd name="T1" fmla="*/ 15 h 19"/>
                <a:gd name="T2" fmla="*/ 121 w 121"/>
                <a:gd name="T3" fmla="*/ 8 h 19"/>
                <a:gd name="T4" fmla="*/ 49 w 121"/>
                <a:gd name="T5" fmla="*/ 8 h 19"/>
                <a:gd name="T6" fmla="*/ 62 w 121"/>
                <a:gd name="T7" fmla="*/ 0 h 19"/>
                <a:gd name="T8" fmla="*/ 0 w 121"/>
                <a:gd name="T9" fmla="*/ 11 h 19"/>
                <a:gd name="T10" fmla="*/ 34 w 121"/>
                <a:gd name="T11" fmla="*/ 19 h 19"/>
                <a:gd name="T12" fmla="*/ 39 w 121"/>
                <a:gd name="T13" fmla="*/ 15 h 19"/>
                <a:gd name="T14" fmla="*/ 111 w 121"/>
                <a:gd name="T15" fmla="*/ 1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1" y="15"/>
                  </a:moveTo>
                  <a:lnTo>
                    <a:pt x="121" y="8"/>
                  </a:lnTo>
                  <a:lnTo>
                    <a:pt x="49" y="8"/>
                  </a:lnTo>
                  <a:lnTo>
                    <a:pt x="62" y="0"/>
                  </a:lnTo>
                  <a:lnTo>
                    <a:pt x="0" y="11"/>
                  </a:lnTo>
                  <a:lnTo>
                    <a:pt x="34" y="19"/>
                  </a:lnTo>
                  <a:lnTo>
                    <a:pt x="39" y="15"/>
                  </a:lnTo>
                  <a:lnTo>
                    <a:pt x="1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7" name="Freeform 325"/>
            <p:cNvSpPr>
              <a:spLocks/>
            </p:cNvSpPr>
            <p:nvPr/>
          </p:nvSpPr>
          <p:spPr bwMode="auto">
            <a:xfrm>
              <a:off x="776" y="3570"/>
              <a:ext cx="121" cy="17"/>
            </a:xfrm>
            <a:custGeom>
              <a:avLst/>
              <a:gdLst>
                <a:gd name="T0" fmla="*/ 11 w 121"/>
                <a:gd name="T1" fmla="*/ 3 h 17"/>
                <a:gd name="T2" fmla="*/ 0 w 121"/>
                <a:gd name="T3" fmla="*/ 9 h 17"/>
                <a:gd name="T4" fmla="*/ 72 w 121"/>
                <a:gd name="T5" fmla="*/ 9 h 17"/>
                <a:gd name="T6" fmla="*/ 62 w 121"/>
                <a:gd name="T7" fmla="*/ 17 h 17"/>
                <a:gd name="T8" fmla="*/ 121 w 121"/>
                <a:gd name="T9" fmla="*/ 8 h 17"/>
                <a:gd name="T10" fmla="*/ 90 w 121"/>
                <a:gd name="T11" fmla="*/ 0 h 17"/>
                <a:gd name="T12" fmla="*/ 82 w 121"/>
                <a:gd name="T13" fmla="*/ 3 h 17"/>
                <a:gd name="T14" fmla="*/ 11 w 121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7"/>
                <a:gd name="T26" fmla="*/ 121 w 1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7">
                  <a:moveTo>
                    <a:pt x="11" y="3"/>
                  </a:moveTo>
                  <a:lnTo>
                    <a:pt x="0" y="9"/>
                  </a:lnTo>
                  <a:lnTo>
                    <a:pt x="72" y="9"/>
                  </a:lnTo>
                  <a:lnTo>
                    <a:pt x="62" y="17"/>
                  </a:lnTo>
                  <a:lnTo>
                    <a:pt x="121" y="8"/>
                  </a:lnTo>
                  <a:lnTo>
                    <a:pt x="90" y="0"/>
                  </a:lnTo>
                  <a:lnTo>
                    <a:pt x="82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8" name="Freeform 326"/>
            <p:cNvSpPr>
              <a:spLocks/>
            </p:cNvSpPr>
            <p:nvPr/>
          </p:nvSpPr>
          <p:spPr bwMode="auto">
            <a:xfrm>
              <a:off x="776" y="3570"/>
              <a:ext cx="121" cy="17"/>
            </a:xfrm>
            <a:custGeom>
              <a:avLst/>
              <a:gdLst>
                <a:gd name="T0" fmla="*/ 11 w 121"/>
                <a:gd name="T1" fmla="*/ 3 h 17"/>
                <a:gd name="T2" fmla="*/ 0 w 121"/>
                <a:gd name="T3" fmla="*/ 9 h 17"/>
                <a:gd name="T4" fmla="*/ 72 w 121"/>
                <a:gd name="T5" fmla="*/ 9 h 17"/>
                <a:gd name="T6" fmla="*/ 62 w 121"/>
                <a:gd name="T7" fmla="*/ 17 h 17"/>
                <a:gd name="T8" fmla="*/ 121 w 121"/>
                <a:gd name="T9" fmla="*/ 8 h 17"/>
                <a:gd name="T10" fmla="*/ 90 w 121"/>
                <a:gd name="T11" fmla="*/ 0 h 17"/>
                <a:gd name="T12" fmla="*/ 82 w 121"/>
                <a:gd name="T13" fmla="*/ 3 h 17"/>
                <a:gd name="T14" fmla="*/ 11 w 121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7"/>
                <a:gd name="T26" fmla="*/ 121 w 1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7">
                  <a:moveTo>
                    <a:pt x="11" y="3"/>
                  </a:moveTo>
                  <a:lnTo>
                    <a:pt x="0" y="9"/>
                  </a:lnTo>
                  <a:lnTo>
                    <a:pt x="72" y="9"/>
                  </a:lnTo>
                  <a:lnTo>
                    <a:pt x="62" y="17"/>
                  </a:lnTo>
                  <a:lnTo>
                    <a:pt x="121" y="8"/>
                  </a:lnTo>
                  <a:lnTo>
                    <a:pt x="90" y="0"/>
                  </a:lnTo>
                  <a:lnTo>
                    <a:pt x="82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9" name="Freeform 327"/>
            <p:cNvSpPr>
              <a:spLocks/>
            </p:cNvSpPr>
            <p:nvPr/>
          </p:nvSpPr>
          <p:spPr bwMode="auto">
            <a:xfrm>
              <a:off x="812" y="3548"/>
              <a:ext cx="121" cy="19"/>
            </a:xfrm>
            <a:custGeom>
              <a:avLst/>
              <a:gdLst>
                <a:gd name="T0" fmla="*/ 11 w 121"/>
                <a:gd name="T1" fmla="*/ 4 h 19"/>
                <a:gd name="T2" fmla="*/ 0 w 121"/>
                <a:gd name="T3" fmla="*/ 11 h 19"/>
                <a:gd name="T4" fmla="*/ 72 w 121"/>
                <a:gd name="T5" fmla="*/ 11 h 19"/>
                <a:gd name="T6" fmla="*/ 59 w 121"/>
                <a:gd name="T7" fmla="*/ 19 h 19"/>
                <a:gd name="T8" fmla="*/ 121 w 121"/>
                <a:gd name="T9" fmla="*/ 7 h 19"/>
                <a:gd name="T10" fmla="*/ 88 w 121"/>
                <a:gd name="T11" fmla="*/ 0 h 19"/>
                <a:gd name="T12" fmla="*/ 82 w 121"/>
                <a:gd name="T13" fmla="*/ 4 h 19"/>
                <a:gd name="T14" fmla="*/ 11 w 121"/>
                <a:gd name="T15" fmla="*/ 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" y="4"/>
                  </a:moveTo>
                  <a:lnTo>
                    <a:pt x="0" y="11"/>
                  </a:lnTo>
                  <a:lnTo>
                    <a:pt x="72" y="11"/>
                  </a:lnTo>
                  <a:lnTo>
                    <a:pt x="59" y="19"/>
                  </a:lnTo>
                  <a:lnTo>
                    <a:pt x="121" y="7"/>
                  </a:lnTo>
                  <a:lnTo>
                    <a:pt x="88" y="0"/>
                  </a:lnTo>
                  <a:lnTo>
                    <a:pt x="8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0" name="Freeform 328"/>
            <p:cNvSpPr>
              <a:spLocks/>
            </p:cNvSpPr>
            <p:nvPr/>
          </p:nvSpPr>
          <p:spPr bwMode="auto">
            <a:xfrm>
              <a:off x="812" y="3548"/>
              <a:ext cx="121" cy="19"/>
            </a:xfrm>
            <a:custGeom>
              <a:avLst/>
              <a:gdLst>
                <a:gd name="T0" fmla="*/ 11 w 121"/>
                <a:gd name="T1" fmla="*/ 4 h 19"/>
                <a:gd name="T2" fmla="*/ 0 w 121"/>
                <a:gd name="T3" fmla="*/ 11 h 19"/>
                <a:gd name="T4" fmla="*/ 72 w 121"/>
                <a:gd name="T5" fmla="*/ 11 h 19"/>
                <a:gd name="T6" fmla="*/ 59 w 121"/>
                <a:gd name="T7" fmla="*/ 19 h 19"/>
                <a:gd name="T8" fmla="*/ 121 w 121"/>
                <a:gd name="T9" fmla="*/ 7 h 19"/>
                <a:gd name="T10" fmla="*/ 88 w 121"/>
                <a:gd name="T11" fmla="*/ 0 h 19"/>
                <a:gd name="T12" fmla="*/ 82 w 121"/>
                <a:gd name="T13" fmla="*/ 4 h 19"/>
                <a:gd name="T14" fmla="*/ 11 w 121"/>
                <a:gd name="T15" fmla="*/ 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" y="4"/>
                  </a:moveTo>
                  <a:lnTo>
                    <a:pt x="0" y="11"/>
                  </a:lnTo>
                  <a:lnTo>
                    <a:pt x="72" y="11"/>
                  </a:lnTo>
                  <a:lnTo>
                    <a:pt x="59" y="19"/>
                  </a:lnTo>
                  <a:lnTo>
                    <a:pt x="121" y="7"/>
                  </a:lnTo>
                  <a:lnTo>
                    <a:pt x="88" y="0"/>
                  </a:lnTo>
                  <a:lnTo>
                    <a:pt x="8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1" name="Freeform 329"/>
            <p:cNvSpPr>
              <a:spLocks/>
            </p:cNvSpPr>
            <p:nvPr/>
          </p:nvSpPr>
          <p:spPr bwMode="auto">
            <a:xfrm>
              <a:off x="650" y="3576"/>
              <a:ext cx="121" cy="18"/>
            </a:xfrm>
            <a:custGeom>
              <a:avLst/>
              <a:gdLst>
                <a:gd name="T0" fmla="*/ 111 w 121"/>
                <a:gd name="T1" fmla="*/ 15 h 18"/>
                <a:gd name="T2" fmla="*/ 121 w 121"/>
                <a:gd name="T3" fmla="*/ 8 h 18"/>
                <a:gd name="T4" fmla="*/ 47 w 121"/>
                <a:gd name="T5" fmla="*/ 8 h 18"/>
                <a:gd name="T6" fmla="*/ 59 w 121"/>
                <a:gd name="T7" fmla="*/ 0 h 18"/>
                <a:gd name="T8" fmla="*/ 0 w 121"/>
                <a:gd name="T9" fmla="*/ 10 h 18"/>
                <a:gd name="T10" fmla="*/ 31 w 121"/>
                <a:gd name="T11" fmla="*/ 18 h 18"/>
                <a:gd name="T12" fmla="*/ 36 w 121"/>
                <a:gd name="T13" fmla="*/ 15 h 18"/>
                <a:gd name="T14" fmla="*/ 111 w 121"/>
                <a:gd name="T15" fmla="*/ 15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8"/>
                <a:gd name="T26" fmla="*/ 121 w 12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8">
                  <a:moveTo>
                    <a:pt x="111" y="15"/>
                  </a:moveTo>
                  <a:lnTo>
                    <a:pt x="121" y="8"/>
                  </a:lnTo>
                  <a:lnTo>
                    <a:pt x="47" y="8"/>
                  </a:lnTo>
                  <a:lnTo>
                    <a:pt x="59" y="0"/>
                  </a:lnTo>
                  <a:lnTo>
                    <a:pt x="0" y="10"/>
                  </a:lnTo>
                  <a:lnTo>
                    <a:pt x="31" y="18"/>
                  </a:lnTo>
                  <a:lnTo>
                    <a:pt x="36" y="15"/>
                  </a:lnTo>
                  <a:lnTo>
                    <a:pt x="1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2" name="Freeform 330"/>
            <p:cNvSpPr>
              <a:spLocks/>
            </p:cNvSpPr>
            <p:nvPr/>
          </p:nvSpPr>
          <p:spPr bwMode="auto">
            <a:xfrm>
              <a:off x="650" y="3576"/>
              <a:ext cx="121" cy="18"/>
            </a:xfrm>
            <a:custGeom>
              <a:avLst/>
              <a:gdLst>
                <a:gd name="T0" fmla="*/ 111 w 121"/>
                <a:gd name="T1" fmla="*/ 15 h 18"/>
                <a:gd name="T2" fmla="*/ 121 w 121"/>
                <a:gd name="T3" fmla="*/ 8 h 18"/>
                <a:gd name="T4" fmla="*/ 47 w 121"/>
                <a:gd name="T5" fmla="*/ 8 h 18"/>
                <a:gd name="T6" fmla="*/ 59 w 121"/>
                <a:gd name="T7" fmla="*/ 0 h 18"/>
                <a:gd name="T8" fmla="*/ 0 w 121"/>
                <a:gd name="T9" fmla="*/ 10 h 18"/>
                <a:gd name="T10" fmla="*/ 31 w 121"/>
                <a:gd name="T11" fmla="*/ 18 h 18"/>
                <a:gd name="T12" fmla="*/ 36 w 121"/>
                <a:gd name="T13" fmla="*/ 15 h 18"/>
                <a:gd name="T14" fmla="*/ 111 w 121"/>
                <a:gd name="T15" fmla="*/ 15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8"/>
                <a:gd name="T26" fmla="*/ 121 w 12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8">
                  <a:moveTo>
                    <a:pt x="111" y="15"/>
                  </a:moveTo>
                  <a:lnTo>
                    <a:pt x="121" y="8"/>
                  </a:lnTo>
                  <a:lnTo>
                    <a:pt x="47" y="8"/>
                  </a:lnTo>
                  <a:lnTo>
                    <a:pt x="59" y="0"/>
                  </a:lnTo>
                  <a:lnTo>
                    <a:pt x="0" y="10"/>
                  </a:lnTo>
                  <a:lnTo>
                    <a:pt x="31" y="18"/>
                  </a:lnTo>
                  <a:lnTo>
                    <a:pt x="36" y="15"/>
                  </a:lnTo>
                  <a:lnTo>
                    <a:pt x="1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3" name="Freeform 331"/>
            <p:cNvSpPr>
              <a:spLocks/>
            </p:cNvSpPr>
            <p:nvPr/>
          </p:nvSpPr>
          <p:spPr bwMode="auto">
            <a:xfrm>
              <a:off x="684" y="3554"/>
              <a:ext cx="121" cy="19"/>
            </a:xfrm>
            <a:custGeom>
              <a:avLst/>
              <a:gdLst>
                <a:gd name="T0" fmla="*/ 110 w 121"/>
                <a:gd name="T1" fmla="*/ 14 h 19"/>
                <a:gd name="T2" fmla="*/ 121 w 121"/>
                <a:gd name="T3" fmla="*/ 8 h 19"/>
                <a:gd name="T4" fmla="*/ 49 w 121"/>
                <a:gd name="T5" fmla="*/ 8 h 19"/>
                <a:gd name="T6" fmla="*/ 61 w 121"/>
                <a:gd name="T7" fmla="*/ 0 h 19"/>
                <a:gd name="T8" fmla="*/ 0 w 121"/>
                <a:gd name="T9" fmla="*/ 11 h 19"/>
                <a:gd name="T10" fmla="*/ 33 w 121"/>
                <a:gd name="T11" fmla="*/ 19 h 19"/>
                <a:gd name="T12" fmla="*/ 38 w 121"/>
                <a:gd name="T13" fmla="*/ 14 h 19"/>
                <a:gd name="T14" fmla="*/ 110 w 121"/>
                <a:gd name="T15" fmla="*/ 1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0" y="14"/>
                  </a:moveTo>
                  <a:lnTo>
                    <a:pt x="121" y="8"/>
                  </a:lnTo>
                  <a:lnTo>
                    <a:pt x="49" y="8"/>
                  </a:lnTo>
                  <a:lnTo>
                    <a:pt x="61" y="0"/>
                  </a:lnTo>
                  <a:lnTo>
                    <a:pt x="0" y="11"/>
                  </a:lnTo>
                  <a:lnTo>
                    <a:pt x="33" y="19"/>
                  </a:lnTo>
                  <a:lnTo>
                    <a:pt x="38" y="14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4" name="Freeform 332"/>
            <p:cNvSpPr>
              <a:spLocks/>
            </p:cNvSpPr>
            <p:nvPr/>
          </p:nvSpPr>
          <p:spPr bwMode="auto">
            <a:xfrm>
              <a:off x="684" y="3554"/>
              <a:ext cx="121" cy="19"/>
            </a:xfrm>
            <a:custGeom>
              <a:avLst/>
              <a:gdLst>
                <a:gd name="T0" fmla="*/ 110 w 121"/>
                <a:gd name="T1" fmla="*/ 14 h 19"/>
                <a:gd name="T2" fmla="*/ 121 w 121"/>
                <a:gd name="T3" fmla="*/ 8 h 19"/>
                <a:gd name="T4" fmla="*/ 49 w 121"/>
                <a:gd name="T5" fmla="*/ 8 h 19"/>
                <a:gd name="T6" fmla="*/ 61 w 121"/>
                <a:gd name="T7" fmla="*/ 0 h 19"/>
                <a:gd name="T8" fmla="*/ 0 w 121"/>
                <a:gd name="T9" fmla="*/ 11 h 19"/>
                <a:gd name="T10" fmla="*/ 33 w 121"/>
                <a:gd name="T11" fmla="*/ 19 h 19"/>
                <a:gd name="T12" fmla="*/ 38 w 121"/>
                <a:gd name="T13" fmla="*/ 14 h 19"/>
                <a:gd name="T14" fmla="*/ 110 w 121"/>
                <a:gd name="T15" fmla="*/ 1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0" y="14"/>
                  </a:moveTo>
                  <a:lnTo>
                    <a:pt x="121" y="8"/>
                  </a:lnTo>
                  <a:lnTo>
                    <a:pt x="49" y="8"/>
                  </a:lnTo>
                  <a:lnTo>
                    <a:pt x="61" y="0"/>
                  </a:lnTo>
                  <a:lnTo>
                    <a:pt x="0" y="11"/>
                  </a:lnTo>
                  <a:lnTo>
                    <a:pt x="33" y="19"/>
                  </a:lnTo>
                  <a:lnTo>
                    <a:pt x="38" y="14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73" name="Group 655"/>
          <p:cNvGrpSpPr>
            <a:grpSpLocks/>
          </p:cNvGrpSpPr>
          <p:nvPr/>
        </p:nvGrpSpPr>
        <p:grpSpPr bwMode="auto">
          <a:xfrm>
            <a:off x="2886075" y="5032378"/>
            <a:ext cx="941388" cy="917575"/>
            <a:chOff x="1643" y="3124"/>
            <a:chExt cx="593" cy="578"/>
          </a:xfrm>
        </p:grpSpPr>
        <p:sp>
          <p:nvSpPr>
            <p:cNvPr id="27154" name="Line 336"/>
            <p:cNvSpPr>
              <a:spLocks noChangeShapeType="1"/>
            </p:cNvSpPr>
            <p:nvPr/>
          </p:nvSpPr>
          <p:spPr bwMode="auto">
            <a:xfrm>
              <a:off x="2049" y="3209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155" name="Line 336"/>
            <p:cNvSpPr>
              <a:spLocks noChangeShapeType="1"/>
            </p:cNvSpPr>
            <p:nvPr/>
          </p:nvSpPr>
          <p:spPr bwMode="auto">
            <a:xfrm>
              <a:off x="1881" y="3216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156" name="Line 336"/>
            <p:cNvSpPr>
              <a:spLocks noChangeShapeType="1"/>
            </p:cNvSpPr>
            <p:nvPr/>
          </p:nvSpPr>
          <p:spPr bwMode="auto">
            <a:xfrm>
              <a:off x="1920" y="3124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157" name="Line 336"/>
            <p:cNvSpPr>
              <a:spLocks noChangeShapeType="1"/>
            </p:cNvSpPr>
            <p:nvPr/>
          </p:nvSpPr>
          <p:spPr bwMode="auto">
            <a:xfrm>
              <a:off x="1769" y="3223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7158" name="Group 287"/>
            <p:cNvGrpSpPr>
              <a:grpSpLocks/>
            </p:cNvGrpSpPr>
            <p:nvPr/>
          </p:nvGrpSpPr>
          <p:grpSpPr bwMode="auto">
            <a:xfrm>
              <a:off x="1688" y="3143"/>
              <a:ext cx="440" cy="151"/>
              <a:chOff x="1225" y="3544"/>
              <a:chExt cx="369" cy="98"/>
            </a:xfrm>
          </p:grpSpPr>
          <p:sp>
            <p:nvSpPr>
              <p:cNvPr id="27411" name="Rectangle 288"/>
              <p:cNvSpPr>
                <a:spLocks noChangeArrowheads="1"/>
              </p:cNvSpPr>
              <p:nvPr/>
            </p:nvSpPr>
            <p:spPr bwMode="auto">
              <a:xfrm>
                <a:off x="1225" y="3597"/>
                <a:ext cx="282" cy="45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2" name="Rectangle 289"/>
              <p:cNvSpPr>
                <a:spLocks noChangeArrowheads="1"/>
              </p:cNvSpPr>
              <p:nvPr/>
            </p:nvSpPr>
            <p:spPr bwMode="auto">
              <a:xfrm>
                <a:off x="1226" y="3598"/>
                <a:ext cx="280" cy="43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3" name="Freeform 290"/>
              <p:cNvSpPr>
                <a:spLocks/>
              </p:cNvSpPr>
              <p:nvPr/>
            </p:nvSpPr>
            <p:spPr bwMode="auto">
              <a:xfrm>
                <a:off x="1507" y="3544"/>
                <a:ext cx="87" cy="98"/>
              </a:xfrm>
              <a:custGeom>
                <a:avLst/>
                <a:gdLst>
                  <a:gd name="T0" fmla="*/ 0 w 87"/>
                  <a:gd name="T1" fmla="*/ 53 h 98"/>
                  <a:gd name="T2" fmla="*/ 87 w 87"/>
                  <a:gd name="T3" fmla="*/ 0 h 98"/>
                  <a:gd name="T4" fmla="*/ 87 w 87"/>
                  <a:gd name="T5" fmla="*/ 45 h 98"/>
                  <a:gd name="T6" fmla="*/ 0 w 87"/>
                  <a:gd name="T7" fmla="*/ 98 h 98"/>
                  <a:gd name="T8" fmla="*/ 0 w 87"/>
                  <a:gd name="T9" fmla="*/ 53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98"/>
                  <a:gd name="T17" fmla="*/ 87 w 87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98">
                    <a:moveTo>
                      <a:pt x="0" y="53"/>
                    </a:moveTo>
                    <a:lnTo>
                      <a:pt x="87" y="0"/>
                    </a:lnTo>
                    <a:lnTo>
                      <a:pt x="87" y="45"/>
                    </a:lnTo>
                    <a:lnTo>
                      <a:pt x="0" y="9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4" name="Freeform 291"/>
              <p:cNvSpPr>
                <a:spLocks/>
              </p:cNvSpPr>
              <p:nvPr/>
            </p:nvSpPr>
            <p:spPr bwMode="auto">
              <a:xfrm>
                <a:off x="1507" y="3544"/>
                <a:ext cx="87" cy="98"/>
              </a:xfrm>
              <a:custGeom>
                <a:avLst/>
                <a:gdLst>
                  <a:gd name="T0" fmla="*/ 0 w 87"/>
                  <a:gd name="T1" fmla="*/ 53 h 98"/>
                  <a:gd name="T2" fmla="*/ 87 w 87"/>
                  <a:gd name="T3" fmla="*/ 0 h 98"/>
                  <a:gd name="T4" fmla="*/ 87 w 87"/>
                  <a:gd name="T5" fmla="*/ 45 h 98"/>
                  <a:gd name="T6" fmla="*/ 0 w 87"/>
                  <a:gd name="T7" fmla="*/ 98 h 98"/>
                  <a:gd name="T8" fmla="*/ 0 w 87"/>
                  <a:gd name="T9" fmla="*/ 53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98"/>
                  <a:gd name="T17" fmla="*/ 87 w 87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98">
                    <a:moveTo>
                      <a:pt x="0" y="53"/>
                    </a:moveTo>
                    <a:lnTo>
                      <a:pt x="87" y="0"/>
                    </a:lnTo>
                    <a:lnTo>
                      <a:pt x="87" y="45"/>
                    </a:lnTo>
                    <a:lnTo>
                      <a:pt x="0" y="9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5" name="Freeform 292"/>
              <p:cNvSpPr>
                <a:spLocks/>
              </p:cNvSpPr>
              <p:nvPr/>
            </p:nvSpPr>
            <p:spPr bwMode="auto">
              <a:xfrm>
                <a:off x="1225" y="3544"/>
                <a:ext cx="369" cy="53"/>
              </a:xfrm>
              <a:custGeom>
                <a:avLst/>
                <a:gdLst>
                  <a:gd name="T0" fmla="*/ 282 w 369"/>
                  <a:gd name="T1" fmla="*/ 53 h 53"/>
                  <a:gd name="T2" fmla="*/ 369 w 369"/>
                  <a:gd name="T3" fmla="*/ 0 h 53"/>
                  <a:gd name="T4" fmla="*/ 87 w 369"/>
                  <a:gd name="T5" fmla="*/ 0 h 53"/>
                  <a:gd name="T6" fmla="*/ 0 w 369"/>
                  <a:gd name="T7" fmla="*/ 53 h 53"/>
                  <a:gd name="T8" fmla="*/ 282 w 369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"/>
                  <a:gd name="T16" fmla="*/ 0 h 53"/>
                  <a:gd name="T17" fmla="*/ 369 w 36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" h="53">
                    <a:moveTo>
                      <a:pt x="282" y="53"/>
                    </a:moveTo>
                    <a:lnTo>
                      <a:pt x="369" y="0"/>
                    </a:lnTo>
                    <a:lnTo>
                      <a:pt x="87" y="0"/>
                    </a:lnTo>
                    <a:lnTo>
                      <a:pt x="0" y="53"/>
                    </a:lnTo>
                    <a:lnTo>
                      <a:pt x="282" y="53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6" name="Freeform 293"/>
              <p:cNvSpPr>
                <a:spLocks/>
              </p:cNvSpPr>
              <p:nvPr/>
            </p:nvSpPr>
            <p:spPr bwMode="auto">
              <a:xfrm>
                <a:off x="1225" y="3544"/>
                <a:ext cx="369" cy="53"/>
              </a:xfrm>
              <a:custGeom>
                <a:avLst/>
                <a:gdLst>
                  <a:gd name="T0" fmla="*/ 282 w 369"/>
                  <a:gd name="T1" fmla="*/ 53 h 53"/>
                  <a:gd name="T2" fmla="*/ 369 w 369"/>
                  <a:gd name="T3" fmla="*/ 0 h 53"/>
                  <a:gd name="T4" fmla="*/ 87 w 369"/>
                  <a:gd name="T5" fmla="*/ 0 h 53"/>
                  <a:gd name="T6" fmla="*/ 0 w 369"/>
                  <a:gd name="T7" fmla="*/ 53 h 53"/>
                  <a:gd name="T8" fmla="*/ 282 w 369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"/>
                  <a:gd name="T16" fmla="*/ 0 h 53"/>
                  <a:gd name="T17" fmla="*/ 369 w 36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" h="53">
                    <a:moveTo>
                      <a:pt x="282" y="53"/>
                    </a:moveTo>
                    <a:lnTo>
                      <a:pt x="369" y="0"/>
                    </a:lnTo>
                    <a:lnTo>
                      <a:pt x="87" y="0"/>
                    </a:lnTo>
                    <a:lnTo>
                      <a:pt x="0" y="53"/>
                    </a:lnTo>
                    <a:lnTo>
                      <a:pt x="282" y="53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7" name="Freeform 294"/>
              <p:cNvSpPr>
                <a:spLocks/>
              </p:cNvSpPr>
              <p:nvPr/>
            </p:nvSpPr>
            <p:spPr bwMode="auto">
              <a:xfrm>
                <a:off x="1392" y="3568"/>
                <a:ext cx="120" cy="18"/>
              </a:xfrm>
              <a:custGeom>
                <a:avLst/>
                <a:gdLst>
                  <a:gd name="T0" fmla="*/ 10 w 120"/>
                  <a:gd name="T1" fmla="*/ 3 h 18"/>
                  <a:gd name="T2" fmla="*/ 0 w 120"/>
                  <a:gd name="T3" fmla="*/ 10 h 18"/>
                  <a:gd name="T4" fmla="*/ 71 w 120"/>
                  <a:gd name="T5" fmla="*/ 10 h 18"/>
                  <a:gd name="T6" fmla="*/ 61 w 120"/>
                  <a:gd name="T7" fmla="*/ 18 h 18"/>
                  <a:gd name="T8" fmla="*/ 120 w 120"/>
                  <a:gd name="T9" fmla="*/ 8 h 18"/>
                  <a:gd name="T10" fmla="*/ 89 w 120"/>
                  <a:gd name="T11" fmla="*/ 0 h 18"/>
                  <a:gd name="T12" fmla="*/ 82 w 120"/>
                  <a:gd name="T13" fmla="*/ 3 h 18"/>
                  <a:gd name="T14" fmla="*/ 10 w 120"/>
                  <a:gd name="T15" fmla="*/ 3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0" y="3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61" y="18"/>
                    </a:lnTo>
                    <a:lnTo>
                      <a:pt x="120" y="8"/>
                    </a:lnTo>
                    <a:lnTo>
                      <a:pt x="89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8" name="Freeform 295"/>
              <p:cNvSpPr>
                <a:spLocks/>
              </p:cNvSpPr>
              <p:nvPr/>
            </p:nvSpPr>
            <p:spPr bwMode="auto">
              <a:xfrm>
                <a:off x="1392" y="3568"/>
                <a:ext cx="120" cy="18"/>
              </a:xfrm>
              <a:custGeom>
                <a:avLst/>
                <a:gdLst>
                  <a:gd name="T0" fmla="*/ 10 w 120"/>
                  <a:gd name="T1" fmla="*/ 3 h 18"/>
                  <a:gd name="T2" fmla="*/ 0 w 120"/>
                  <a:gd name="T3" fmla="*/ 10 h 18"/>
                  <a:gd name="T4" fmla="*/ 71 w 120"/>
                  <a:gd name="T5" fmla="*/ 10 h 18"/>
                  <a:gd name="T6" fmla="*/ 61 w 120"/>
                  <a:gd name="T7" fmla="*/ 18 h 18"/>
                  <a:gd name="T8" fmla="*/ 120 w 120"/>
                  <a:gd name="T9" fmla="*/ 8 h 18"/>
                  <a:gd name="T10" fmla="*/ 89 w 120"/>
                  <a:gd name="T11" fmla="*/ 0 h 18"/>
                  <a:gd name="T12" fmla="*/ 82 w 120"/>
                  <a:gd name="T13" fmla="*/ 3 h 18"/>
                  <a:gd name="T14" fmla="*/ 10 w 120"/>
                  <a:gd name="T15" fmla="*/ 3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0" y="3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61" y="18"/>
                    </a:lnTo>
                    <a:lnTo>
                      <a:pt x="120" y="8"/>
                    </a:lnTo>
                    <a:lnTo>
                      <a:pt x="89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9" name="Freeform 296"/>
              <p:cNvSpPr>
                <a:spLocks/>
              </p:cNvSpPr>
              <p:nvPr/>
            </p:nvSpPr>
            <p:spPr bwMode="auto">
              <a:xfrm>
                <a:off x="1427" y="3546"/>
                <a:ext cx="121" cy="19"/>
              </a:xfrm>
              <a:custGeom>
                <a:avLst/>
                <a:gdLst>
                  <a:gd name="T0" fmla="*/ 11 w 121"/>
                  <a:gd name="T1" fmla="*/ 5 h 19"/>
                  <a:gd name="T2" fmla="*/ 0 w 121"/>
                  <a:gd name="T3" fmla="*/ 11 h 19"/>
                  <a:gd name="T4" fmla="*/ 72 w 121"/>
                  <a:gd name="T5" fmla="*/ 11 h 19"/>
                  <a:gd name="T6" fmla="*/ 59 w 121"/>
                  <a:gd name="T7" fmla="*/ 19 h 19"/>
                  <a:gd name="T8" fmla="*/ 121 w 121"/>
                  <a:gd name="T9" fmla="*/ 8 h 19"/>
                  <a:gd name="T10" fmla="*/ 88 w 121"/>
                  <a:gd name="T11" fmla="*/ 0 h 19"/>
                  <a:gd name="T12" fmla="*/ 82 w 121"/>
                  <a:gd name="T13" fmla="*/ 5 h 19"/>
                  <a:gd name="T14" fmla="*/ 11 w 121"/>
                  <a:gd name="T15" fmla="*/ 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" y="5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1" y="8"/>
                    </a:lnTo>
                    <a:lnTo>
                      <a:pt x="88" y="0"/>
                    </a:lnTo>
                    <a:lnTo>
                      <a:pt x="82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0" name="Freeform 297"/>
              <p:cNvSpPr>
                <a:spLocks/>
              </p:cNvSpPr>
              <p:nvPr/>
            </p:nvSpPr>
            <p:spPr bwMode="auto">
              <a:xfrm>
                <a:off x="1427" y="3546"/>
                <a:ext cx="121" cy="19"/>
              </a:xfrm>
              <a:custGeom>
                <a:avLst/>
                <a:gdLst>
                  <a:gd name="T0" fmla="*/ 11 w 121"/>
                  <a:gd name="T1" fmla="*/ 5 h 19"/>
                  <a:gd name="T2" fmla="*/ 0 w 121"/>
                  <a:gd name="T3" fmla="*/ 11 h 19"/>
                  <a:gd name="T4" fmla="*/ 72 w 121"/>
                  <a:gd name="T5" fmla="*/ 11 h 19"/>
                  <a:gd name="T6" fmla="*/ 59 w 121"/>
                  <a:gd name="T7" fmla="*/ 19 h 19"/>
                  <a:gd name="T8" fmla="*/ 121 w 121"/>
                  <a:gd name="T9" fmla="*/ 8 h 19"/>
                  <a:gd name="T10" fmla="*/ 88 w 121"/>
                  <a:gd name="T11" fmla="*/ 0 h 19"/>
                  <a:gd name="T12" fmla="*/ 82 w 121"/>
                  <a:gd name="T13" fmla="*/ 5 h 19"/>
                  <a:gd name="T14" fmla="*/ 11 w 121"/>
                  <a:gd name="T15" fmla="*/ 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" y="5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1" y="8"/>
                    </a:lnTo>
                    <a:lnTo>
                      <a:pt x="88" y="0"/>
                    </a:lnTo>
                    <a:lnTo>
                      <a:pt x="82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1" name="Freeform 298"/>
              <p:cNvSpPr>
                <a:spLocks/>
              </p:cNvSpPr>
              <p:nvPr/>
            </p:nvSpPr>
            <p:spPr bwMode="auto">
              <a:xfrm>
                <a:off x="1266" y="3575"/>
                <a:ext cx="120" cy="17"/>
              </a:xfrm>
              <a:custGeom>
                <a:avLst/>
                <a:gdLst>
                  <a:gd name="T0" fmla="*/ 110 w 120"/>
                  <a:gd name="T1" fmla="*/ 14 h 17"/>
                  <a:gd name="T2" fmla="*/ 120 w 120"/>
                  <a:gd name="T3" fmla="*/ 8 h 17"/>
                  <a:gd name="T4" fmla="*/ 46 w 120"/>
                  <a:gd name="T5" fmla="*/ 8 h 17"/>
                  <a:gd name="T6" fmla="*/ 59 w 120"/>
                  <a:gd name="T7" fmla="*/ 0 h 17"/>
                  <a:gd name="T8" fmla="*/ 0 w 120"/>
                  <a:gd name="T9" fmla="*/ 9 h 17"/>
                  <a:gd name="T10" fmla="*/ 31 w 120"/>
                  <a:gd name="T11" fmla="*/ 17 h 17"/>
                  <a:gd name="T12" fmla="*/ 36 w 120"/>
                  <a:gd name="T13" fmla="*/ 14 h 17"/>
                  <a:gd name="T14" fmla="*/ 110 w 120"/>
                  <a:gd name="T15" fmla="*/ 1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7"/>
                  <a:gd name="T26" fmla="*/ 120 w 120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7">
                    <a:moveTo>
                      <a:pt x="110" y="14"/>
                    </a:moveTo>
                    <a:lnTo>
                      <a:pt x="120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9"/>
                    </a:lnTo>
                    <a:lnTo>
                      <a:pt x="31" y="17"/>
                    </a:lnTo>
                    <a:lnTo>
                      <a:pt x="36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2" name="Freeform 299"/>
              <p:cNvSpPr>
                <a:spLocks/>
              </p:cNvSpPr>
              <p:nvPr/>
            </p:nvSpPr>
            <p:spPr bwMode="auto">
              <a:xfrm>
                <a:off x="1266" y="3575"/>
                <a:ext cx="120" cy="17"/>
              </a:xfrm>
              <a:custGeom>
                <a:avLst/>
                <a:gdLst>
                  <a:gd name="T0" fmla="*/ 110 w 120"/>
                  <a:gd name="T1" fmla="*/ 14 h 17"/>
                  <a:gd name="T2" fmla="*/ 120 w 120"/>
                  <a:gd name="T3" fmla="*/ 8 h 17"/>
                  <a:gd name="T4" fmla="*/ 46 w 120"/>
                  <a:gd name="T5" fmla="*/ 8 h 17"/>
                  <a:gd name="T6" fmla="*/ 59 w 120"/>
                  <a:gd name="T7" fmla="*/ 0 h 17"/>
                  <a:gd name="T8" fmla="*/ 0 w 120"/>
                  <a:gd name="T9" fmla="*/ 9 h 17"/>
                  <a:gd name="T10" fmla="*/ 31 w 120"/>
                  <a:gd name="T11" fmla="*/ 17 h 17"/>
                  <a:gd name="T12" fmla="*/ 36 w 120"/>
                  <a:gd name="T13" fmla="*/ 14 h 17"/>
                  <a:gd name="T14" fmla="*/ 110 w 120"/>
                  <a:gd name="T15" fmla="*/ 1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7"/>
                  <a:gd name="T26" fmla="*/ 120 w 120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7">
                    <a:moveTo>
                      <a:pt x="110" y="14"/>
                    </a:moveTo>
                    <a:lnTo>
                      <a:pt x="120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9"/>
                    </a:lnTo>
                    <a:lnTo>
                      <a:pt x="31" y="17"/>
                    </a:lnTo>
                    <a:lnTo>
                      <a:pt x="36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3" name="Freeform 300"/>
              <p:cNvSpPr>
                <a:spLocks/>
              </p:cNvSpPr>
              <p:nvPr/>
            </p:nvSpPr>
            <p:spPr bwMode="auto">
              <a:xfrm>
                <a:off x="1299" y="3552"/>
                <a:ext cx="121" cy="19"/>
              </a:xfrm>
              <a:custGeom>
                <a:avLst/>
                <a:gdLst>
                  <a:gd name="T0" fmla="*/ 111 w 121"/>
                  <a:gd name="T1" fmla="*/ 15 h 19"/>
                  <a:gd name="T2" fmla="*/ 121 w 121"/>
                  <a:gd name="T3" fmla="*/ 8 h 19"/>
                  <a:gd name="T4" fmla="*/ 49 w 121"/>
                  <a:gd name="T5" fmla="*/ 8 h 19"/>
                  <a:gd name="T6" fmla="*/ 62 w 121"/>
                  <a:gd name="T7" fmla="*/ 0 h 19"/>
                  <a:gd name="T8" fmla="*/ 0 w 121"/>
                  <a:gd name="T9" fmla="*/ 11 h 19"/>
                  <a:gd name="T10" fmla="*/ 34 w 121"/>
                  <a:gd name="T11" fmla="*/ 19 h 19"/>
                  <a:gd name="T12" fmla="*/ 39 w 121"/>
                  <a:gd name="T13" fmla="*/ 15 h 19"/>
                  <a:gd name="T14" fmla="*/ 111 w 121"/>
                  <a:gd name="T15" fmla="*/ 1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1" y="15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2" y="0"/>
                    </a:lnTo>
                    <a:lnTo>
                      <a:pt x="0" y="11"/>
                    </a:lnTo>
                    <a:lnTo>
                      <a:pt x="34" y="19"/>
                    </a:lnTo>
                    <a:lnTo>
                      <a:pt x="39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4" name="Freeform 301"/>
              <p:cNvSpPr>
                <a:spLocks/>
              </p:cNvSpPr>
              <p:nvPr/>
            </p:nvSpPr>
            <p:spPr bwMode="auto">
              <a:xfrm>
                <a:off x="1299" y="3552"/>
                <a:ext cx="121" cy="19"/>
              </a:xfrm>
              <a:custGeom>
                <a:avLst/>
                <a:gdLst>
                  <a:gd name="T0" fmla="*/ 111 w 121"/>
                  <a:gd name="T1" fmla="*/ 15 h 19"/>
                  <a:gd name="T2" fmla="*/ 121 w 121"/>
                  <a:gd name="T3" fmla="*/ 8 h 19"/>
                  <a:gd name="T4" fmla="*/ 49 w 121"/>
                  <a:gd name="T5" fmla="*/ 8 h 19"/>
                  <a:gd name="T6" fmla="*/ 62 w 121"/>
                  <a:gd name="T7" fmla="*/ 0 h 19"/>
                  <a:gd name="T8" fmla="*/ 0 w 121"/>
                  <a:gd name="T9" fmla="*/ 11 h 19"/>
                  <a:gd name="T10" fmla="*/ 34 w 121"/>
                  <a:gd name="T11" fmla="*/ 19 h 19"/>
                  <a:gd name="T12" fmla="*/ 39 w 121"/>
                  <a:gd name="T13" fmla="*/ 15 h 19"/>
                  <a:gd name="T14" fmla="*/ 111 w 121"/>
                  <a:gd name="T15" fmla="*/ 1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1" y="15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2" y="0"/>
                    </a:lnTo>
                    <a:lnTo>
                      <a:pt x="0" y="11"/>
                    </a:lnTo>
                    <a:lnTo>
                      <a:pt x="34" y="19"/>
                    </a:lnTo>
                    <a:lnTo>
                      <a:pt x="39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5" name="Freeform 302"/>
              <p:cNvSpPr>
                <a:spLocks/>
              </p:cNvSpPr>
              <p:nvPr/>
            </p:nvSpPr>
            <p:spPr bwMode="auto">
              <a:xfrm>
                <a:off x="1394" y="3570"/>
                <a:ext cx="121" cy="17"/>
              </a:xfrm>
              <a:custGeom>
                <a:avLst/>
                <a:gdLst>
                  <a:gd name="T0" fmla="*/ 10 w 121"/>
                  <a:gd name="T1" fmla="*/ 3 h 17"/>
                  <a:gd name="T2" fmla="*/ 0 w 121"/>
                  <a:gd name="T3" fmla="*/ 9 h 17"/>
                  <a:gd name="T4" fmla="*/ 72 w 121"/>
                  <a:gd name="T5" fmla="*/ 9 h 17"/>
                  <a:gd name="T6" fmla="*/ 62 w 121"/>
                  <a:gd name="T7" fmla="*/ 17 h 17"/>
                  <a:gd name="T8" fmla="*/ 121 w 121"/>
                  <a:gd name="T9" fmla="*/ 8 h 17"/>
                  <a:gd name="T10" fmla="*/ 90 w 121"/>
                  <a:gd name="T11" fmla="*/ 0 h 17"/>
                  <a:gd name="T12" fmla="*/ 82 w 121"/>
                  <a:gd name="T13" fmla="*/ 3 h 17"/>
                  <a:gd name="T14" fmla="*/ 10 w 121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0" y="3"/>
                    </a:moveTo>
                    <a:lnTo>
                      <a:pt x="0" y="9"/>
                    </a:lnTo>
                    <a:lnTo>
                      <a:pt x="72" y="9"/>
                    </a:lnTo>
                    <a:lnTo>
                      <a:pt x="62" y="17"/>
                    </a:lnTo>
                    <a:lnTo>
                      <a:pt x="121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6" name="Freeform 303"/>
              <p:cNvSpPr>
                <a:spLocks/>
              </p:cNvSpPr>
              <p:nvPr/>
            </p:nvSpPr>
            <p:spPr bwMode="auto">
              <a:xfrm>
                <a:off x="1394" y="3570"/>
                <a:ext cx="121" cy="17"/>
              </a:xfrm>
              <a:custGeom>
                <a:avLst/>
                <a:gdLst>
                  <a:gd name="T0" fmla="*/ 10 w 121"/>
                  <a:gd name="T1" fmla="*/ 3 h 17"/>
                  <a:gd name="T2" fmla="*/ 0 w 121"/>
                  <a:gd name="T3" fmla="*/ 9 h 17"/>
                  <a:gd name="T4" fmla="*/ 72 w 121"/>
                  <a:gd name="T5" fmla="*/ 9 h 17"/>
                  <a:gd name="T6" fmla="*/ 62 w 121"/>
                  <a:gd name="T7" fmla="*/ 17 h 17"/>
                  <a:gd name="T8" fmla="*/ 121 w 121"/>
                  <a:gd name="T9" fmla="*/ 8 h 17"/>
                  <a:gd name="T10" fmla="*/ 90 w 121"/>
                  <a:gd name="T11" fmla="*/ 0 h 17"/>
                  <a:gd name="T12" fmla="*/ 82 w 121"/>
                  <a:gd name="T13" fmla="*/ 3 h 17"/>
                  <a:gd name="T14" fmla="*/ 10 w 121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0" y="3"/>
                    </a:moveTo>
                    <a:lnTo>
                      <a:pt x="0" y="9"/>
                    </a:lnTo>
                    <a:lnTo>
                      <a:pt x="72" y="9"/>
                    </a:lnTo>
                    <a:lnTo>
                      <a:pt x="62" y="17"/>
                    </a:lnTo>
                    <a:lnTo>
                      <a:pt x="121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7" name="Freeform 304"/>
              <p:cNvSpPr>
                <a:spLocks/>
              </p:cNvSpPr>
              <p:nvPr/>
            </p:nvSpPr>
            <p:spPr bwMode="auto">
              <a:xfrm>
                <a:off x="1430" y="3548"/>
                <a:ext cx="120" cy="19"/>
              </a:xfrm>
              <a:custGeom>
                <a:avLst/>
                <a:gdLst>
                  <a:gd name="T0" fmla="*/ 10 w 120"/>
                  <a:gd name="T1" fmla="*/ 4 h 19"/>
                  <a:gd name="T2" fmla="*/ 0 w 120"/>
                  <a:gd name="T3" fmla="*/ 11 h 19"/>
                  <a:gd name="T4" fmla="*/ 72 w 120"/>
                  <a:gd name="T5" fmla="*/ 11 h 19"/>
                  <a:gd name="T6" fmla="*/ 59 w 120"/>
                  <a:gd name="T7" fmla="*/ 19 h 19"/>
                  <a:gd name="T8" fmla="*/ 120 w 120"/>
                  <a:gd name="T9" fmla="*/ 7 h 19"/>
                  <a:gd name="T10" fmla="*/ 87 w 120"/>
                  <a:gd name="T11" fmla="*/ 0 h 19"/>
                  <a:gd name="T12" fmla="*/ 82 w 120"/>
                  <a:gd name="T13" fmla="*/ 4 h 19"/>
                  <a:gd name="T14" fmla="*/ 10 w 120"/>
                  <a:gd name="T15" fmla="*/ 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0" y="4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0" y="7"/>
                    </a:lnTo>
                    <a:lnTo>
                      <a:pt x="87" y="0"/>
                    </a:lnTo>
                    <a:lnTo>
                      <a:pt x="82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8" name="Freeform 305"/>
              <p:cNvSpPr>
                <a:spLocks/>
              </p:cNvSpPr>
              <p:nvPr/>
            </p:nvSpPr>
            <p:spPr bwMode="auto">
              <a:xfrm>
                <a:off x="1430" y="3548"/>
                <a:ext cx="120" cy="19"/>
              </a:xfrm>
              <a:custGeom>
                <a:avLst/>
                <a:gdLst>
                  <a:gd name="T0" fmla="*/ 10 w 120"/>
                  <a:gd name="T1" fmla="*/ 4 h 19"/>
                  <a:gd name="T2" fmla="*/ 0 w 120"/>
                  <a:gd name="T3" fmla="*/ 11 h 19"/>
                  <a:gd name="T4" fmla="*/ 72 w 120"/>
                  <a:gd name="T5" fmla="*/ 11 h 19"/>
                  <a:gd name="T6" fmla="*/ 59 w 120"/>
                  <a:gd name="T7" fmla="*/ 19 h 19"/>
                  <a:gd name="T8" fmla="*/ 120 w 120"/>
                  <a:gd name="T9" fmla="*/ 7 h 19"/>
                  <a:gd name="T10" fmla="*/ 87 w 120"/>
                  <a:gd name="T11" fmla="*/ 0 h 19"/>
                  <a:gd name="T12" fmla="*/ 82 w 120"/>
                  <a:gd name="T13" fmla="*/ 4 h 19"/>
                  <a:gd name="T14" fmla="*/ 10 w 120"/>
                  <a:gd name="T15" fmla="*/ 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0" y="4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0" y="7"/>
                    </a:lnTo>
                    <a:lnTo>
                      <a:pt x="87" y="0"/>
                    </a:lnTo>
                    <a:lnTo>
                      <a:pt x="82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9" name="Freeform 306"/>
              <p:cNvSpPr>
                <a:spLocks/>
              </p:cNvSpPr>
              <p:nvPr/>
            </p:nvSpPr>
            <p:spPr bwMode="auto">
              <a:xfrm>
                <a:off x="1269" y="3576"/>
                <a:ext cx="120" cy="18"/>
              </a:xfrm>
              <a:custGeom>
                <a:avLst/>
                <a:gdLst>
                  <a:gd name="T0" fmla="*/ 110 w 120"/>
                  <a:gd name="T1" fmla="*/ 15 h 18"/>
                  <a:gd name="T2" fmla="*/ 120 w 120"/>
                  <a:gd name="T3" fmla="*/ 8 h 18"/>
                  <a:gd name="T4" fmla="*/ 46 w 120"/>
                  <a:gd name="T5" fmla="*/ 8 h 18"/>
                  <a:gd name="T6" fmla="*/ 59 w 120"/>
                  <a:gd name="T7" fmla="*/ 0 h 18"/>
                  <a:gd name="T8" fmla="*/ 0 w 120"/>
                  <a:gd name="T9" fmla="*/ 10 h 18"/>
                  <a:gd name="T10" fmla="*/ 30 w 120"/>
                  <a:gd name="T11" fmla="*/ 18 h 18"/>
                  <a:gd name="T12" fmla="*/ 35 w 120"/>
                  <a:gd name="T13" fmla="*/ 15 h 18"/>
                  <a:gd name="T14" fmla="*/ 110 w 120"/>
                  <a:gd name="T15" fmla="*/ 15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10" y="15"/>
                    </a:moveTo>
                    <a:lnTo>
                      <a:pt x="120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10"/>
                    </a:lnTo>
                    <a:lnTo>
                      <a:pt x="30" y="18"/>
                    </a:lnTo>
                    <a:lnTo>
                      <a:pt x="35" y="15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30" name="Freeform 307"/>
              <p:cNvSpPr>
                <a:spLocks/>
              </p:cNvSpPr>
              <p:nvPr/>
            </p:nvSpPr>
            <p:spPr bwMode="auto">
              <a:xfrm>
                <a:off x="1269" y="3576"/>
                <a:ext cx="120" cy="18"/>
              </a:xfrm>
              <a:custGeom>
                <a:avLst/>
                <a:gdLst>
                  <a:gd name="T0" fmla="*/ 110 w 120"/>
                  <a:gd name="T1" fmla="*/ 15 h 18"/>
                  <a:gd name="T2" fmla="*/ 120 w 120"/>
                  <a:gd name="T3" fmla="*/ 8 h 18"/>
                  <a:gd name="T4" fmla="*/ 46 w 120"/>
                  <a:gd name="T5" fmla="*/ 8 h 18"/>
                  <a:gd name="T6" fmla="*/ 59 w 120"/>
                  <a:gd name="T7" fmla="*/ 0 h 18"/>
                  <a:gd name="T8" fmla="*/ 0 w 120"/>
                  <a:gd name="T9" fmla="*/ 10 h 18"/>
                  <a:gd name="T10" fmla="*/ 30 w 120"/>
                  <a:gd name="T11" fmla="*/ 18 h 18"/>
                  <a:gd name="T12" fmla="*/ 35 w 120"/>
                  <a:gd name="T13" fmla="*/ 15 h 18"/>
                  <a:gd name="T14" fmla="*/ 110 w 120"/>
                  <a:gd name="T15" fmla="*/ 15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10" y="15"/>
                    </a:moveTo>
                    <a:lnTo>
                      <a:pt x="120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10"/>
                    </a:lnTo>
                    <a:lnTo>
                      <a:pt x="30" y="18"/>
                    </a:lnTo>
                    <a:lnTo>
                      <a:pt x="35" y="15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31" name="Freeform 308"/>
              <p:cNvSpPr>
                <a:spLocks/>
              </p:cNvSpPr>
              <p:nvPr/>
            </p:nvSpPr>
            <p:spPr bwMode="auto">
              <a:xfrm>
                <a:off x="1302" y="3554"/>
                <a:ext cx="120" cy="19"/>
              </a:xfrm>
              <a:custGeom>
                <a:avLst/>
                <a:gdLst>
                  <a:gd name="T0" fmla="*/ 110 w 120"/>
                  <a:gd name="T1" fmla="*/ 14 h 19"/>
                  <a:gd name="T2" fmla="*/ 120 w 120"/>
                  <a:gd name="T3" fmla="*/ 8 h 19"/>
                  <a:gd name="T4" fmla="*/ 49 w 120"/>
                  <a:gd name="T5" fmla="*/ 8 h 19"/>
                  <a:gd name="T6" fmla="*/ 61 w 120"/>
                  <a:gd name="T7" fmla="*/ 0 h 19"/>
                  <a:gd name="T8" fmla="*/ 0 w 120"/>
                  <a:gd name="T9" fmla="*/ 11 h 19"/>
                  <a:gd name="T10" fmla="*/ 33 w 120"/>
                  <a:gd name="T11" fmla="*/ 19 h 19"/>
                  <a:gd name="T12" fmla="*/ 38 w 120"/>
                  <a:gd name="T13" fmla="*/ 14 h 19"/>
                  <a:gd name="T14" fmla="*/ 110 w 120"/>
                  <a:gd name="T15" fmla="*/ 1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10" y="14"/>
                    </a:moveTo>
                    <a:lnTo>
                      <a:pt x="120" y="8"/>
                    </a:lnTo>
                    <a:lnTo>
                      <a:pt x="49" y="8"/>
                    </a:lnTo>
                    <a:lnTo>
                      <a:pt x="61" y="0"/>
                    </a:lnTo>
                    <a:lnTo>
                      <a:pt x="0" y="11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32" name="Freeform 309"/>
              <p:cNvSpPr>
                <a:spLocks/>
              </p:cNvSpPr>
              <p:nvPr/>
            </p:nvSpPr>
            <p:spPr bwMode="auto">
              <a:xfrm>
                <a:off x="1302" y="3554"/>
                <a:ext cx="120" cy="19"/>
              </a:xfrm>
              <a:custGeom>
                <a:avLst/>
                <a:gdLst>
                  <a:gd name="T0" fmla="*/ 110 w 120"/>
                  <a:gd name="T1" fmla="*/ 14 h 19"/>
                  <a:gd name="T2" fmla="*/ 120 w 120"/>
                  <a:gd name="T3" fmla="*/ 8 h 19"/>
                  <a:gd name="T4" fmla="*/ 49 w 120"/>
                  <a:gd name="T5" fmla="*/ 8 h 19"/>
                  <a:gd name="T6" fmla="*/ 61 w 120"/>
                  <a:gd name="T7" fmla="*/ 0 h 19"/>
                  <a:gd name="T8" fmla="*/ 0 w 120"/>
                  <a:gd name="T9" fmla="*/ 11 h 19"/>
                  <a:gd name="T10" fmla="*/ 33 w 120"/>
                  <a:gd name="T11" fmla="*/ 19 h 19"/>
                  <a:gd name="T12" fmla="*/ 38 w 120"/>
                  <a:gd name="T13" fmla="*/ 14 h 19"/>
                  <a:gd name="T14" fmla="*/ 110 w 120"/>
                  <a:gd name="T15" fmla="*/ 1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10" y="14"/>
                    </a:moveTo>
                    <a:lnTo>
                      <a:pt x="120" y="8"/>
                    </a:lnTo>
                    <a:lnTo>
                      <a:pt x="49" y="8"/>
                    </a:lnTo>
                    <a:lnTo>
                      <a:pt x="61" y="0"/>
                    </a:lnTo>
                    <a:lnTo>
                      <a:pt x="0" y="11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159" name="Group 719"/>
            <p:cNvGrpSpPr>
              <a:grpSpLocks/>
            </p:cNvGrpSpPr>
            <p:nvPr/>
          </p:nvGrpSpPr>
          <p:grpSpPr bwMode="auto">
            <a:xfrm>
              <a:off x="1643" y="3368"/>
              <a:ext cx="242" cy="334"/>
              <a:chOff x="1163" y="3675"/>
              <a:chExt cx="204" cy="170"/>
            </a:xfrm>
          </p:grpSpPr>
          <p:sp>
            <p:nvSpPr>
              <p:cNvPr id="27328" name="Freeform 720"/>
              <p:cNvSpPr>
                <a:spLocks/>
              </p:cNvSpPr>
              <p:nvPr/>
            </p:nvSpPr>
            <p:spPr bwMode="auto">
              <a:xfrm>
                <a:off x="1321" y="3835"/>
                <a:ext cx="6" cy="10"/>
              </a:xfrm>
              <a:custGeom>
                <a:avLst/>
                <a:gdLst>
                  <a:gd name="T0" fmla="*/ 1 w 9"/>
                  <a:gd name="T1" fmla="*/ 0 h 22"/>
                  <a:gd name="T2" fmla="*/ 1 w 9"/>
                  <a:gd name="T3" fmla="*/ 0 h 22"/>
                  <a:gd name="T4" fmla="*/ 1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1 w 9"/>
                  <a:gd name="T11" fmla="*/ 0 h 22"/>
                  <a:gd name="T12" fmla="*/ 1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9" name="Freeform 721"/>
              <p:cNvSpPr>
                <a:spLocks/>
              </p:cNvSpPr>
              <p:nvPr/>
            </p:nvSpPr>
            <p:spPr bwMode="auto">
              <a:xfrm>
                <a:off x="1280" y="3840"/>
                <a:ext cx="41" cy="5"/>
              </a:xfrm>
              <a:custGeom>
                <a:avLst/>
                <a:gdLst>
                  <a:gd name="T0" fmla="*/ 0 w 41"/>
                  <a:gd name="T1" fmla="*/ 3 h 5"/>
                  <a:gd name="T2" fmla="*/ 41 w 41"/>
                  <a:gd name="T3" fmla="*/ 5 h 5"/>
                  <a:gd name="T4" fmla="*/ 41 w 41"/>
                  <a:gd name="T5" fmla="*/ 2 h 5"/>
                  <a:gd name="T6" fmla="*/ 0 w 41"/>
                  <a:gd name="T7" fmla="*/ 0 h 5"/>
                  <a:gd name="T8" fmla="*/ 0 w 41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"/>
                  <a:gd name="T17" fmla="*/ 41 w 4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">
                    <a:moveTo>
                      <a:pt x="0" y="3"/>
                    </a:moveTo>
                    <a:lnTo>
                      <a:pt x="41" y="5"/>
                    </a:lnTo>
                    <a:lnTo>
                      <a:pt x="4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0" name="Freeform 722"/>
              <p:cNvSpPr>
                <a:spLocks/>
              </p:cNvSpPr>
              <p:nvPr/>
            </p:nvSpPr>
            <p:spPr bwMode="auto">
              <a:xfrm>
                <a:off x="1292" y="3834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1" name="Freeform 723"/>
              <p:cNvSpPr>
                <a:spLocks/>
              </p:cNvSpPr>
              <p:nvPr/>
            </p:nvSpPr>
            <p:spPr bwMode="auto">
              <a:xfrm>
                <a:off x="1274" y="3833"/>
                <a:ext cx="29" cy="6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2" name="Freeform 724"/>
              <p:cNvSpPr>
                <a:spLocks/>
              </p:cNvSpPr>
              <p:nvPr/>
            </p:nvSpPr>
            <p:spPr bwMode="auto">
              <a:xfrm>
                <a:off x="1362" y="3799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3" name="Freeform 725"/>
              <p:cNvSpPr>
                <a:spLocks/>
              </p:cNvSpPr>
              <p:nvPr/>
            </p:nvSpPr>
            <p:spPr bwMode="auto">
              <a:xfrm>
                <a:off x="1331" y="3802"/>
                <a:ext cx="31" cy="4"/>
              </a:xfrm>
              <a:custGeom>
                <a:avLst/>
                <a:gdLst>
                  <a:gd name="T0" fmla="*/ 0 w 31"/>
                  <a:gd name="T1" fmla="*/ 2 h 4"/>
                  <a:gd name="T2" fmla="*/ 31 w 31"/>
                  <a:gd name="T3" fmla="*/ 4 h 4"/>
                  <a:gd name="T4" fmla="*/ 31 w 31"/>
                  <a:gd name="T5" fmla="*/ 2 h 4"/>
                  <a:gd name="T6" fmla="*/ 0 w 31"/>
                  <a:gd name="T7" fmla="*/ 0 h 4"/>
                  <a:gd name="T8" fmla="*/ 0 w 31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"/>
                  <a:gd name="T17" fmla="*/ 31 w 3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">
                    <a:moveTo>
                      <a:pt x="0" y="2"/>
                    </a:moveTo>
                    <a:lnTo>
                      <a:pt x="31" y="4"/>
                    </a:lnTo>
                    <a:lnTo>
                      <a:pt x="3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4" name="Freeform 726"/>
              <p:cNvSpPr>
                <a:spLocks/>
              </p:cNvSpPr>
              <p:nvPr/>
            </p:nvSpPr>
            <p:spPr bwMode="auto">
              <a:xfrm>
                <a:off x="1341" y="3798"/>
                <a:ext cx="26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5" name="Freeform 727"/>
              <p:cNvSpPr>
                <a:spLocks/>
              </p:cNvSpPr>
              <p:nvPr/>
            </p:nvSpPr>
            <p:spPr bwMode="auto">
              <a:xfrm>
                <a:off x="1327" y="3797"/>
                <a:ext cx="22" cy="4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6" name="Freeform 728"/>
              <p:cNvSpPr>
                <a:spLocks/>
              </p:cNvSpPr>
              <p:nvPr/>
            </p:nvSpPr>
            <p:spPr bwMode="auto">
              <a:xfrm>
                <a:off x="1165" y="3686"/>
                <a:ext cx="124" cy="150"/>
              </a:xfrm>
              <a:custGeom>
                <a:avLst/>
                <a:gdLst>
                  <a:gd name="T0" fmla="*/ 124 w 124"/>
                  <a:gd name="T1" fmla="*/ 2 h 150"/>
                  <a:gd name="T2" fmla="*/ 4 w 124"/>
                  <a:gd name="T3" fmla="*/ 0 h 150"/>
                  <a:gd name="T4" fmla="*/ 4 w 124"/>
                  <a:gd name="T5" fmla="*/ 2 h 150"/>
                  <a:gd name="T6" fmla="*/ 0 w 124"/>
                  <a:gd name="T7" fmla="*/ 8 h 150"/>
                  <a:gd name="T8" fmla="*/ 0 w 124"/>
                  <a:gd name="T9" fmla="*/ 141 h 150"/>
                  <a:gd name="T10" fmla="*/ 120 w 124"/>
                  <a:gd name="T11" fmla="*/ 150 h 150"/>
                  <a:gd name="T12" fmla="*/ 124 w 124"/>
                  <a:gd name="T13" fmla="*/ 2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0"/>
                  <a:gd name="T23" fmla="*/ 124 w 124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0">
                    <a:moveTo>
                      <a:pt x="12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0" y="15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7" name="Freeform 729"/>
              <p:cNvSpPr>
                <a:spLocks/>
              </p:cNvSpPr>
              <p:nvPr/>
            </p:nvSpPr>
            <p:spPr bwMode="auto">
              <a:xfrm>
                <a:off x="1165" y="3827"/>
                <a:ext cx="120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8" name="Freeform 730"/>
              <p:cNvSpPr>
                <a:spLocks/>
              </p:cNvSpPr>
              <p:nvPr/>
            </p:nvSpPr>
            <p:spPr bwMode="auto">
              <a:xfrm>
                <a:off x="1168" y="3688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9" name="Freeform 731"/>
              <p:cNvSpPr>
                <a:spLocks/>
              </p:cNvSpPr>
              <p:nvPr/>
            </p:nvSpPr>
            <p:spPr bwMode="auto">
              <a:xfrm>
                <a:off x="1171" y="3688"/>
                <a:ext cx="115" cy="7"/>
              </a:xfrm>
              <a:custGeom>
                <a:avLst/>
                <a:gdLst>
                  <a:gd name="T0" fmla="*/ 115 w 115"/>
                  <a:gd name="T1" fmla="*/ 2 h 7"/>
                  <a:gd name="T2" fmla="*/ 0 w 115"/>
                  <a:gd name="T3" fmla="*/ 0 h 7"/>
                  <a:gd name="T4" fmla="*/ 0 w 115"/>
                  <a:gd name="T5" fmla="*/ 5 h 7"/>
                  <a:gd name="T6" fmla="*/ 111 w 115"/>
                  <a:gd name="T7" fmla="*/ 7 h 7"/>
                  <a:gd name="T8" fmla="*/ 115 w 11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7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0" name="Rectangle 732"/>
              <p:cNvSpPr>
                <a:spLocks noChangeArrowheads="1"/>
              </p:cNvSpPr>
              <p:nvPr/>
            </p:nvSpPr>
            <p:spPr bwMode="auto">
              <a:xfrm>
                <a:off x="1187" y="3730"/>
                <a:ext cx="1" cy="21"/>
              </a:xfrm>
              <a:prstGeom prst="rect">
                <a:avLst/>
              </a:pr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1" name="Freeform 733"/>
              <p:cNvSpPr>
                <a:spLocks/>
              </p:cNvSpPr>
              <p:nvPr/>
            </p:nvSpPr>
            <p:spPr bwMode="auto">
              <a:xfrm>
                <a:off x="1187" y="3730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2" name="Freeform 734"/>
              <p:cNvSpPr>
                <a:spLocks/>
              </p:cNvSpPr>
              <p:nvPr/>
            </p:nvSpPr>
            <p:spPr bwMode="auto">
              <a:xfrm>
                <a:off x="1187" y="3694"/>
                <a:ext cx="8" cy="37"/>
              </a:xfrm>
              <a:custGeom>
                <a:avLst/>
                <a:gdLst>
                  <a:gd name="T0" fmla="*/ 0 w 8"/>
                  <a:gd name="T1" fmla="*/ 0 h 37"/>
                  <a:gd name="T2" fmla="*/ 0 w 8"/>
                  <a:gd name="T3" fmla="*/ 36 h 37"/>
                  <a:gd name="T4" fmla="*/ 8 w 8"/>
                  <a:gd name="T5" fmla="*/ 37 h 37"/>
                  <a:gd name="T6" fmla="*/ 8 w 8"/>
                  <a:gd name="T7" fmla="*/ 0 h 37"/>
                  <a:gd name="T8" fmla="*/ 0 w 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7"/>
                  <a:gd name="T17" fmla="*/ 8 w 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7">
                    <a:moveTo>
                      <a:pt x="0" y="0"/>
                    </a:moveTo>
                    <a:lnTo>
                      <a:pt x="0" y="36"/>
                    </a:lnTo>
                    <a:lnTo>
                      <a:pt x="8" y="37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3" name="Freeform 735"/>
              <p:cNvSpPr>
                <a:spLocks/>
              </p:cNvSpPr>
              <p:nvPr/>
            </p:nvSpPr>
            <p:spPr bwMode="auto">
              <a:xfrm>
                <a:off x="1195" y="3694"/>
                <a:ext cx="79" cy="38"/>
              </a:xfrm>
              <a:custGeom>
                <a:avLst/>
                <a:gdLst>
                  <a:gd name="T0" fmla="*/ 79 w 79"/>
                  <a:gd name="T1" fmla="*/ 1 h 38"/>
                  <a:gd name="T2" fmla="*/ 0 w 79"/>
                  <a:gd name="T3" fmla="*/ 0 h 38"/>
                  <a:gd name="T4" fmla="*/ 0 w 79"/>
                  <a:gd name="T5" fmla="*/ 37 h 38"/>
                  <a:gd name="T6" fmla="*/ 79 w 79"/>
                  <a:gd name="T7" fmla="*/ 38 h 38"/>
                  <a:gd name="T8" fmla="*/ 79 w 79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38"/>
                  <a:gd name="T17" fmla="*/ 79 w 7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38">
                    <a:moveTo>
                      <a:pt x="79" y="1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79" y="38"/>
                    </a:lnTo>
                    <a:lnTo>
                      <a:pt x="79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4" name="Freeform 736"/>
              <p:cNvSpPr>
                <a:spLocks/>
              </p:cNvSpPr>
              <p:nvPr/>
            </p:nvSpPr>
            <p:spPr bwMode="auto">
              <a:xfrm>
                <a:off x="1171" y="3750"/>
                <a:ext cx="6" cy="79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78 h 79"/>
                  <a:gd name="T4" fmla="*/ 6 w 6"/>
                  <a:gd name="T5" fmla="*/ 79 h 79"/>
                  <a:gd name="T6" fmla="*/ 6 w 6"/>
                  <a:gd name="T7" fmla="*/ 0 h 79"/>
                  <a:gd name="T8" fmla="*/ 0 w 6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9"/>
                  <a:gd name="T17" fmla="*/ 6 w 6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9">
                    <a:moveTo>
                      <a:pt x="0" y="0"/>
                    </a:moveTo>
                    <a:lnTo>
                      <a:pt x="0" y="78"/>
                    </a:lnTo>
                    <a:lnTo>
                      <a:pt x="6" y="7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5" name="Freeform 737"/>
              <p:cNvSpPr>
                <a:spLocks/>
              </p:cNvSpPr>
              <p:nvPr/>
            </p:nvSpPr>
            <p:spPr bwMode="auto">
              <a:xfrm>
                <a:off x="1177" y="3750"/>
                <a:ext cx="97" cy="86"/>
              </a:xfrm>
              <a:custGeom>
                <a:avLst/>
                <a:gdLst>
                  <a:gd name="T0" fmla="*/ 97 w 97"/>
                  <a:gd name="T1" fmla="*/ 5 h 86"/>
                  <a:gd name="T2" fmla="*/ 0 w 97"/>
                  <a:gd name="T3" fmla="*/ 0 h 86"/>
                  <a:gd name="T4" fmla="*/ 0 w 97"/>
                  <a:gd name="T5" fmla="*/ 79 h 86"/>
                  <a:gd name="T6" fmla="*/ 97 w 97"/>
                  <a:gd name="T7" fmla="*/ 86 h 86"/>
                  <a:gd name="T8" fmla="*/ 97 w 97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7" y="5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7" y="86"/>
                    </a:lnTo>
                    <a:lnTo>
                      <a:pt x="97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6" name="Freeform 738"/>
              <p:cNvSpPr>
                <a:spLocks/>
              </p:cNvSpPr>
              <p:nvPr/>
            </p:nvSpPr>
            <p:spPr bwMode="auto">
              <a:xfrm>
                <a:off x="1286" y="3687"/>
                <a:ext cx="9" cy="157"/>
              </a:xfrm>
              <a:custGeom>
                <a:avLst/>
                <a:gdLst>
                  <a:gd name="T0" fmla="*/ 3 w 9"/>
                  <a:gd name="T1" fmla="*/ 1 h 157"/>
                  <a:gd name="T2" fmla="*/ 3 w 9"/>
                  <a:gd name="T3" fmla="*/ 3 h 157"/>
                  <a:gd name="T4" fmla="*/ 0 w 9"/>
                  <a:gd name="T5" fmla="*/ 7 h 157"/>
                  <a:gd name="T6" fmla="*/ 0 w 9"/>
                  <a:gd name="T7" fmla="*/ 157 h 157"/>
                  <a:gd name="T8" fmla="*/ 9 w 9"/>
                  <a:gd name="T9" fmla="*/ 152 h 157"/>
                  <a:gd name="T10" fmla="*/ 9 w 9"/>
                  <a:gd name="T11" fmla="*/ 0 h 157"/>
                  <a:gd name="T12" fmla="*/ 3 w 9"/>
                  <a:gd name="T13" fmla="*/ 1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3" y="1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7"/>
                    </a:lnTo>
                    <a:lnTo>
                      <a:pt x="9" y="152"/>
                    </a:lnTo>
                    <a:lnTo>
                      <a:pt x="9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7" name="Freeform 739"/>
              <p:cNvSpPr>
                <a:spLocks/>
              </p:cNvSpPr>
              <p:nvPr/>
            </p:nvSpPr>
            <p:spPr bwMode="auto">
              <a:xfrm>
                <a:off x="1295" y="3676"/>
                <a:ext cx="69" cy="163"/>
              </a:xfrm>
              <a:custGeom>
                <a:avLst/>
                <a:gdLst>
                  <a:gd name="T0" fmla="*/ 0 w 69"/>
                  <a:gd name="T1" fmla="*/ 11 h 163"/>
                  <a:gd name="T2" fmla="*/ 0 w 69"/>
                  <a:gd name="T3" fmla="*/ 163 h 163"/>
                  <a:gd name="T4" fmla="*/ 69 w 69"/>
                  <a:gd name="T5" fmla="*/ 109 h 163"/>
                  <a:gd name="T6" fmla="*/ 69 w 69"/>
                  <a:gd name="T7" fmla="*/ 0 h 163"/>
                  <a:gd name="T8" fmla="*/ 0 w 69"/>
                  <a:gd name="T9" fmla="*/ 1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3"/>
                  <a:gd name="T17" fmla="*/ 69 w 69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3">
                    <a:moveTo>
                      <a:pt x="0" y="11"/>
                    </a:moveTo>
                    <a:lnTo>
                      <a:pt x="0" y="163"/>
                    </a:lnTo>
                    <a:lnTo>
                      <a:pt x="69" y="109"/>
                    </a:lnTo>
                    <a:lnTo>
                      <a:pt x="6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8" name="Freeform 740"/>
              <p:cNvSpPr>
                <a:spLocks/>
              </p:cNvSpPr>
              <p:nvPr/>
            </p:nvSpPr>
            <p:spPr bwMode="auto">
              <a:xfrm>
                <a:off x="1285" y="3694"/>
                <a:ext cx="1" cy="151"/>
              </a:xfrm>
              <a:custGeom>
                <a:avLst/>
                <a:gdLst>
                  <a:gd name="T0" fmla="*/ 0 w 1"/>
                  <a:gd name="T1" fmla="*/ 3 h 151"/>
                  <a:gd name="T2" fmla="*/ 0 w 1"/>
                  <a:gd name="T3" fmla="*/ 151 h 151"/>
                  <a:gd name="T4" fmla="*/ 1 w 1"/>
                  <a:gd name="T5" fmla="*/ 150 h 151"/>
                  <a:gd name="T6" fmla="*/ 1 w 1"/>
                  <a:gd name="T7" fmla="*/ 0 h 151"/>
                  <a:gd name="T8" fmla="*/ 0 w 1"/>
                  <a:gd name="T9" fmla="*/ 3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51"/>
                  <a:gd name="T17" fmla="*/ 1 w 1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51">
                    <a:moveTo>
                      <a:pt x="0" y="3"/>
                    </a:moveTo>
                    <a:lnTo>
                      <a:pt x="0" y="151"/>
                    </a:lnTo>
                    <a:lnTo>
                      <a:pt x="1" y="15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9" name="Freeform 741"/>
              <p:cNvSpPr>
                <a:spLocks/>
              </p:cNvSpPr>
              <p:nvPr/>
            </p:nvSpPr>
            <p:spPr bwMode="auto">
              <a:xfrm>
                <a:off x="1163" y="3692"/>
                <a:ext cx="123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0" name="Freeform 742"/>
              <p:cNvSpPr>
                <a:spLocks/>
              </p:cNvSpPr>
              <p:nvPr/>
            </p:nvSpPr>
            <p:spPr bwMode="auto">
              <a:xfrm>
                <a:off x="1163" y="3698"/>
                <a:ext cx="123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1" name="Freeform 743"/>
              <p:cNvSpPr>
                <a:spLocks/>
              </p:cNvSpPr>
              <p:nvPr/>
            </p:nvSpPr>
            <p:spPr bwMode="auto">
              <a:xfrm>
                <a:off x="1163" y="3706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2" name="Freeform 744"/>
              <p:cNvSpPr>
                <a:spLocks/>
              </p:cNvSpPr>
              <p:nvPr/>
            </p:nvSpPr>
            <p:spPr bwMode="auto">
              <a:xfrm>
                <a:off x="1163" y="3713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3" name="Freeform 745"/>
              <p:cNvSpPr>
                <a:spLocks/>
              </p:cNvSpPr>
              <p:nvPr/>
            </p:nvSpPr>
            <p:spPr bwMode="auto">
              <a:xfrm>
                <a:off x="1163" y="3720"/>
                <a:ext cx="123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4" name="Freeform 746"/>
              <p:cNvSpPr>
                <a:spLocks/>
              </p:cNvSpPr>
              <p:nvPr/>
            </p:nvSpPr>
            <p:spPr bwMode="auto">
              <a:xfrm>
                <a:off x="1163" y="3727"/>
                <a:ext cx="123" cy="8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5" name="Freeform 747"/>
              <p:cNvSpPr>
                <a:spLocks/>
              </p:cNvSpPr>
              <p:nvPr/>
            </p:nvSpPr>
            <p:spPr bwMode="auto">
              <a:xfrm>
                <a:off x="1285" y="3693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6" name="Rectangle 748"/>
              <p:cNvSpPr>
                <a:spLocks noChangeArrowheads="1"/>
              </p:cNvSpPr>
              <p:nvPr/>
            </p:nvSpPr>
            <p:spPr bwMode="auto">
              <a:xfrm>
                <a:off x="1285" y="3701"/>
                <a:ext cx="1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7" name="Freeform 749"/>
              <p:cNvSpPr>
                <a:spLocks/>
              </p:cNvSpPr>
              <p:nvPr/>
            </p:nvSpPr>
            <p:spPr bwMode="auto">
              <a:xfrm>
                <a:off x="1285" y="3708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4 h 4"/>
                  <a:gd name="T4" fmla="*/ 0 w 1"/>
                  <a:gd name="T5" fmla="*/ 1 h 4"/>
                  <a:gd name="T6" fmla="*/ 1 w 1"/>
                  <a:gd name="T7" fmla="*/ 0 h 4"/>
                  <a:gd name="T8" fmla="*/ 1 w 1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8" name="Rectangle 750"/>
              <p:cNvSpPr>
                <a:spLocks noChangeArrowheads="1"/>
              </p:cNvSpPr>
              <p:nvPr/>
            </p:nvSpPr>
            <p:spPr bwMode="auto">
              <a:xfrm>
                <a:off x="1285" y="3716"/>
                <a:ext cx="1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9" name="Freeform 751"/>
              <p:cNvSpPr>
                <a:spLocks/>
              </p:cNvSpPr>
              <p:nvPr/>
            </p:nvSpPr>
            <p:spPr bwMode="auto">
              <a:xfrm>
                <a:off x="1285" y="372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4 h 4"/>
                  <a:gd name="T4" fmla="*/ 0 w 1"/>
                  <a:gd name="T5" fmla="*/ 1 h 4"/>
                  <a:gd name="T6" fmla="*/ 1 w 1"/>
                  <a:gd name="T7" fmla="*/ 0 h 4"/>
                  <a:gd name="T8" fmla="*/ 1 w 1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0" name="Rectangle 752"/>
              <p:cNvSpPr>
                <a:spLocks noChangeArrowheads="1"/>
              </p:cNvSpPr>
              <p:nvPr/>
            </p:nvSpPr>
            <p:spPr bwMode="auto">
              <a:xfrm>
                <a:off x="1285" y="3731"/>
                <a:ext cx="1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1" name="Freeform 753"/>
              <p:cNvSpPr>
                <a:spLocks/>
              </p:cNvSpPr>
              <p:nvPr/>
            </p:nvSpPr>
            <p:spPr bwMode="auto">
              <a:xfrm>
                <a:off x="1163" y="3692"/>
                <a:ext cx="122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2" name="Freeform 754"/>
              <p:cNvSpPr>
                <a:spLocks/>
              </p:cNvSpPr>
              <p:nvPr/>
            </p:nvSpPr>
            <p:spPr bwMode="auto">
              <a:xfrm>
                <a:off x="1163" y="3699"/>
                <a:ext cx="122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3" name="Freeform 755"/>
              <p:cNvSpPr>
                <a:spLocks/>
              </p:cNvSpPr>
              <p:nvPr/>
            </p:nvSpPr>
            <p:spPr bwMode="auto">
              <a:xfrm>
                <a:off x="1163" y="3706"/>
                <a:ext cx="122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4" name="Freeform 756"/>
              <p:cNvSpPr>
                <a:spLocks/>
              </p:cNvSpPr>
              <p:nvPr/>
            </p:nvSpPr>
            <p:spPr bwMode="auto">
              <a:xfrm>
                <a:off x="1163" y="3713"/>
                <a:ext cx="122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5" name="Freeform 757"/>
              <p:cNvSpPr>
                <a:spLocks/>
              </p:cNvSpPr>
              <p:nvPr/>
            </p:nvSpPr>
            <p:spPr bwMode="auto">
              <a:xfrm>
                <a:off x="1163" y="3720"/>
                <a:ext cx="122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6" name="Freeform 758"/>
              <p:cNvSpPr>
                <a:spLocks/>
              </p:cNvSpPr>
              <p:nvPr/>
            </p:nvSpPr>
            <p:spPr bwMode="auto">
              <a:xfrm>
                <a:off x="1163" y="3727"/>
                <a:ext cx="122" cy="8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7" name="Freeform 759"/>
              <p:cNvSpPr>
                <a:spLocks/>
              </p:cNvSpPr>
              <p:nvPr/>
            </p:nvSpPr>
            <p:spPr bwMode="auto">
              <a:xfrm>
                <a:off x="1169" y="3675"/>
                <a:ext cx="195" cy="13"/>
              </a:xfrm>
              <a:custGeom>
                <a:avLst/>
                <a:gdLst>
                  <a:gd name="T0" fmla="*/ 0 w 195"/>
                  <a:gd name="T1" fmla="*/ 11 h 13"/>
                  <a:gd name="T2" fmla="*/ 105 w 195"/>
                  <a:gd name="T3" fmla="*/ 0 h 13"/>
                  <a:gd name="T4" fmla="*/ 195 w 195"/>
                  <a:gd name="T5" fmla="*/ 1 h 13"/>
                  <a:gd name="T6" fmla="*/ 120 w 195"/>
                  <a:gd name="T7" fmla="*/ 13 h 13"/>
                  <a:gd name="T8" fmla="*/ 0 w 195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3"/>
                  <a:gd name="T17" fmla="*/ 195 w 19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3">
                    <a:moveTo>
                      <a:pt x="0" y="11"/>
                    </a:moveTo>
                    <a:lnTo>
                      <a:pt x="105" y="0"/>
                    </a:lnTo>
                    <a:lnTo>
                      <a:pt x="195" y="1"/>
                    </a:lnTo>
                    <a:lnTo>
                      <a:pt x="120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8" name="Freeform 760"/>
              <p:cNvSpPr>
                <a:spLocks/>
              </p:cNvSpPr>
              <p:nvPr/>
            </p:nvSpPr>
            <p:spPr bwMode="auto">
              <a:xfrm>
                <a:off x="1166" y="3734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9" name="Freeform 761"/>
              <p:cNvSpPr>
                <a:spLocks/>
              </p:cNvSpPr>
              <p:nvPr/>
            </p:nvSpPr>
            <p:spPr bwMode="auto">
              <a:xfrm>
                <a:off x="1169" y="3736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0" name="Freeform 762"/>
              <p:cNvSpPr>
                <a:spLocks/>
              </p:cNvSpPr>
              <p:nvPr/>
            </p:nvSpPr>
            <p:spPr bwMode="auto">
              <a:xfrm>
                <a:off x="1171" y="3736"/>
                <a:ext cx="11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1" name="Freeform 763"/>
              <p:cNvSpPr>
                <a:spLocks/>
              </p:cNvSpPr>
              <p:nvPr/>
            </p:nvSpPr>
            <p:spPr bwMode="auto">
              <a:xfrm>
                <a:off x="1174" y="3738"/>
                <a:ext cx="7" cy="4"/>
              </a:xfrm>
              <a:custGeom>
                <a:avLst/>
                <a:gdLst>
                  <a:gd name="T0" fmla="*/ 1 w 10"/>
                  <a:gd name="T1" fmla="*/ 0 h 10"/>
                  <a:gd name="T2" fmla="*/ 1 w 10"/>
                  <a:gd name="T3" fmla="*/ 0 h 10"/>
                  <a:gd name="T4" fmla="*/ 0 w 10"/>
                  <a:gd name="T5" fmla="*/ 0 h 10"/>
                  <a:gd name="T6" fmla="*/ 1 w 10"/>
                  <a:gd name="T7" fmla="*/ 0 h 10"/>
                  <a:gd name="T8" fmla="*/ 1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2" name="Freeform 764"/>
              <p:cNvSpPr>
                <a:spLocks/>
              </p:cNvSpPr>
              <p:nvPr/>
            </p:nvSpPr>
            <p:spPr bwMode="auto">
              <a:xfrm>
                <a:off x="1257" y="3742"/>
                <a:ext cx="4" cy="2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3" name="Freeform 765"/>
              <p:cNvSpPr>
                <a:spLocks/>
              </p:cNvSpPr>
              <p:nvPr/>
            </p:nvSpPr>
            <p:spPr bwMode="auto">
              <a:xfrm>
                <a:off x="1265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1 w 5"/>
                  <a:gd name="T5" fmla="*/ 0 h 4"/>
                  <a:gd name="T6" fmla="*/ 0 w 5"/>
                  <a:gd name="T7" fmla="*/ 0 h 4"/>
                  <a:gd name="T8" fmla="*/ 1 w 5"/>
                  <a:gd name="T9" fmla="*/ 0 h 4"/>
                  <a:gd name="T10" fmla="*/ 2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4" name="Freeform 766"/>
              <p:cNvSpPr>
                <a:spLocks/>
              </p:cNvSpPr>
              <p:nvPr/>
            </p:nvSpPr>
            <p:spPr bwMode="auto">
              <a:xfrm>
                <a:off x="1261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0 h 4"/>
                  <a:gd name="T6" fmla="*/ 1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  <a:gd name="T28" fmla="*/ 2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5" name="Freeform 767"/>
              <p:cNvSpPr>
                <a:spLocks/>
              </p:cNvSpPr>
              <p:nvPr/>
            </p:nvSpPr>
            <p:spPr bwMode="auto">
              <a:xfrm>
                <a:off x="1163" y="3810"/>
                <a:ext cx="123" cy="13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6" name="Freeform 768"/>
              <p:cNvSpPr>
                <a:spLocks/>
              </p:cNvSpPr>
              <p:nvPr/>
            </p:nvSpPr>
            <p:spPr bwMode="auto">
              <a:xfrm>
                <a:off x="1163" y="3817"/>
                <a:ext cx="123" cy="13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7" name="Freeform 769"/>
              <p:cNvSpPr>
                <a:spLocks/>
              </p:cNvSpPr>
              <p:nvPr/>
            </p:nvSpPr>
            <p:spPr bwMode="auto">
              <a:xfrm>
                <a:off x="1163" y="3824"/>
                <a:ext cx="123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8" name="Freeform 770"/>
              <p:cNvSpPr>
                <a:spLocks/>
              </p:cNvSpPr>
              <p:nvPr/>
            </p:nvSpPr>
            <p:spPr bwMode="auto">
              <a:xfrm>
                <a:off x="1163" y="3783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9" name="Freeform 771"/>
              <p:cNvSpPr>
                <a:spLocks/>
              </p:cNvSpPr>
              <p:nvPr/>
            </p:nvSpPr>
            <p:spPr bwMode="auto">
              <a:xfrm>
                <a:off x="1163" y="3790"/>
                <a:ext cx="123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0" name="Freeform 772"/>
              <p:cNvSpPr>
                <a:spLocks/>
              </p:cNvSpPr>
              <p:nvPr/>
            </p:nvSpPr>
            <p:spPr bwMode="auto">
              <a:xfrm>
                <a:off x="1163" y="3797"/>
                <a:ext cx="123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1" name="Freeform 773"/>
              <p:cNvSpPr>
                <a:spLocks/>
              </p:cNvSpPr>
              <p:nvPr/>
            </p:nvSpPr>
            <p:spPr bwMode="auto">
              <a:xfrm>
                <a:off x="1163" y="3803"/>
                <a:ext cx="123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2" name="Freeform 774"/>
              <p:cNvSpPr>
                <a:spLocks/>
              </p:cNvSpPr>
              <p:nvPr/>
            </p:nvSpPr>
            <p:spPr bwMode="auto">
              <a:xfrm>
                <a:off x="1163" y="3748"/>
                <a:ext cx="123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3" name="Freeform 775"/>
              <p:cNvSpPr>
                <a:spLocks/>
              </p:cNvSpPr>
              <p:nvPr/>
            </p:nvSpPr>
            <p:spPr bwMode="auto">
              <a:xfrm>
                <a:off x="1163" y="3755"/>
                <a:ext cx="123" cy="8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4" name="Freeform 776"/>
              <p:cNvSpPr>
                <a:spLocks/>
              </p:cNvSpPr>
              <p:nvPr/>
            </p:nvSpPr>
            <p:spPr bwMode="auto">
              <a:xfrm>
                <a:off x="1163" y="3762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5" name="Freeform 777"/>
              <p:cNvSpPr>
                <a:spLocks/>
              </p:cNvSpPr>
              <p:nvPr/>
            </p:nvSpPr>
            <p:spPr bwMode="auto">
              <a:xfrm>
                <a:off x="1163" y="3769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6" name="Freeform 778"/>
              <p:cNvSpPr>
                <a:spLocks/>
              </p:cNvSpPr>
              <p:nvPr/>
            </p:nvSpPr>
            <p:spPr bwMode="auto">
              <a:xfrm>
                <a:off x="1163" y="3776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7" name="Freeform 779"/>
              <p:cNvSpPr>
                <a:spLocks/>
              </p:cNvSpPr>
              <p:nvPr/>
            </p:nvSpPr>
            <p:spPr bwMode="auto">
              <a:xfrm>
                <a:off x="1285" y="3752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8" name="Rectangle 780"/>
              <p:cNvSpPr>
                <a:spLocks noChangeArrowheads="1"/>
              </p:cNvSpPr>
              <p:nvPr/>
            </p:nvSpPr>
            <p:spPr bwMode="auto">
              <a:xfrm>
                <a:off x="1285" y="3760"/>
                <a:ext cx="1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9" name="Freeform 781"/>
              <p:cNvSpPr>
                <a:spLocks/>
              </p:cNvSpPr>
              <p:nvPr/>
            </p:nvSpPr>
            <p:spPr bwMode="auto">
              <a:xfrm>
                <a:off x="1285" y="3767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0" name="Rectangle 782"/>
              <p:cNvSpPr>
                <a:spLocks noChangeArrowheads="1"/>
              </p:cNvSpPr>
              <p:nvPr/>
            </p:nvSpPr>
            <p:spPr bwMode="auto">
              <a:xfrm>
                <a:off x="1285" y="3775"/>
                <a:ext cx="1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1" name="Freeform 783"/>
              <p:cNvSpPr>
                <a:spLocks/>
              </p:cNvSpPr>
              <p:nvPr/>
            </p:nvSpPr>
            <p:spPr bwMode="auto">
              <a:xfrm>
                <a:off x="1285" y="3782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2" name="Freeform 784"/>
              <p:cNvSpPr>
                <a:spLocks/>
              </p:cNvSpPr>
              <p:nvPr/>
            </p:nvSpPr>
            <p:spPr bwMode="auto">
              <a:xfrm>
                <a:off x="1285" y="3789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3" name="Rectangle 785"/>
              <p:cNvSpPr>
                <a:spLocks noChangeArrowheads="1"/>
              </p:cNvSpPr>
              <p:nvPr/>
            </p:nvSpPr>
            <p:spPr bwMode="auto">
              <a:xfrm>
                <a:off x="1285" y="3797"/>
                <a:ext cx="1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4" name="Freeform 786"/>
              <p:cNvSpPr>
                <a:spLocks/>
              </p:cNvSpPr>
              <p:nvPr/>
            </p:nvSpPr>
            <p:spPr bwMode="auto">
              <a:xfrm>
                <a:off x="1285" y="3804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5" name="Freeform 787"/>
              <p:cNvSpPr>
                <a:spLocks/>
              </p:cNvSpPr>
              <p:nvPr/>
            </p:nvSpPr>
            <p:spPr bwMode="auto">
              <a:xfrm>
                <a:off x="1285" y="3812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6" name="Freeform 788"/>
              <p:cNvSpPr>
                <a:spLocks/>
              </p:cNvSpPr>
              <p:nvPr/>
            </p:nvSpPr>
            <p:spPr bwMode="auto">
              <a:xfrm>
                <a:off x="1285" y="3833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1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7" name="Freeform 789"/>
              <p:cNvSpPr>
                <a:spLocks/>
              </p:cNvSpPr>
              <p:nvPr/>
            </p:nvSpPr>
            <p:spPr bwMode="auto">
              <a:xfrm>
                <a:off x="1285" y="3826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8" name="Freeform 790"/>
              <p:cNvSpPr>
                <a:spLocks/>
              </p:cNvSpPr>
              <p:nvPr/>
            </p:nvSpPr>
            <p:spPr bwMode="auto">
              <a:xfrm>
                <a:off x="1285" y="3819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9" name="Freeform 791"/>
              <p:cNvSpPr>
                <a:spLocks/>
              </p:cNvSpPr>
              <p:nvPr/>
            </p:nvSpPr>
            <p:spPr bwMode="auto">
              <a:xfrm>
                <a:off x="1163" y="3748"/>
                <a:ext cx="122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0" name="Freeform 792"/>
              <p:cNvSpPr>
                <a:spLocks/>
              </p:cNvSpPr>
              <p:nvPr/>
            </p:nvSpPr>
            <p:spPr bwMode="auto">
              <a:xfrm>
                <a:off x="1163" y="3755"/>
                <a:ext cx="122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1" name="Freeform 793"/>
              <p:cNvSpPr>
                <a:spLocks/>
              </p:cNvSpPr>
              <p:nvPr/>
            </p:nvSpPr>
            <p:spPr bwMode="auto">
              <a:xfrm>
                <a:off x="1163" y="3762"/>
                <a:ext cx="122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2" name="Freeform 794"/>
              <p:cNvSpPr>
                <a:spLocks/>
              </p:cNvSpPr>
              <p:nvPr/>
            </p:nvSpPr>
            <p:spPr bwMode="auto">
              <a:xfrm>
                <a:off x="1163" y="3769"/>
                <a:ext cx="122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3" name="Freeform 795"/>
              <p:cNvSpPr>
                <a:spLocks/>
              </p:cNvSpPr>
              <p:nvPr/>
            </p:nvSpPr>
            <p:spPr bwMode="auto">
              <a:xfrm>
                <a:off x="1163" y="3776"/>
                <a:ext cx="122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4" name="Freeform 796"/>
              <p:cNvSpPr>
                <a:spLocks/>
              </p:cNvSpPr>
              <p:nvPr/>
            </p:nvSpPr>
            <p:spPr bwMode="auto">
              <a:xfrm>
                <a:off x="1163" y="3783"/>
                <a:ext cx="122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5" name="Freeform 797"/>
              <p:cNvSpPr>
                <a:spLocks/>
              </p:cNvSpPr>
              <p:nvPr/>
            </p:nvSpPr>
            <p:spPr bwMode="auto">
              <a:xfrm>
                <a:off x="1163" y="3790"/>
                <a:ext cx="122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6" name="Freeform 798"/>
              <p:cNvSpPr>
                <a:spLocks/>
              </p:cNvSpPr>
              <p:nvPr/>
            </p:nvSpPr>
            <p:spPr bwMode="auto">
              <a:xfrm>
                <a:off x="1163" y="3797"/>
                <a:ext cx="122" cy="11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7" name="Freeform 799"/>
              <p:cNvSpPr>
                <a:spLocks/>
              </p:cNvSpPr>
              <p:nvPr/>
            </p:nvSpPr>
            <p:spPr bwMode="auto">
              <a:xfrm>
                <a:off x="1163" y="3804"/>
                <a:ext cx="122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8" name="Freeform 800"/>
              <p:cNvSpPr>
                <a:spLocks/>
              </p:cNvSpPr>
              <p:nvPr/>
            </p:nvSpPr>
            <p:spPr bwMode="auto">
              <a:xfrm>
                <a:off x="1163" y="3811"/>
                <a:ext cx="122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9" name="Freeform 801"/>
              <p:cNvSpPr>
                <a:spLocks/>
              </p:cNvSpPr>
              <p:nvPr/>
            </p:nvSpPr>
            <p:spPr bwMode="auto">
              <a:xfrm>
                <a:off x="1163" y="3818"/>
                <a:ext cx="122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0" name="Freeform 802"/>
              <p:cNvSpPr>
                <a:spLocks/>
              </p:cNvSpPr>
              <p:nvPr/>
            </p:nvSpPr>
            <p:spPr bwMode="auto">
              <a:xfrm>
                <a:off x="1163" y="3825"/>
                <a:ext cx="122" cy="12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160" name="Group 803"/>
            <p:cNvGrpSpPr>
              <a:grpSpLocks/>
            </p:cNvGrpSpPr>
            <p:nvPr/>
          </p:nvGrpSpPr>
          <p:grpSpPr bwMode="auto">
            <a:xfrm>
              <a:off x="1816" y="3368"/>
              <a:ext cx="243" cy="334"/>
              <a:chOff x="1309" y="3675"/>
              <a:chExt cx="204" cy="170"/>
            </a:xfrm>
          </p:grpSpPr>
          <p:sp>
            <p:nvSpPr>
              <p:cNvPr id="27245" name="Freeform 804"/>
              <p:cNvSpPr>
                <a:spLocks/>
              </p:cNvSpPr>
              <p:nvPr/>
            </p:nvSpPr>
            <p:spPr bwMode="auto">
              <a:xfrm>
                <a:off x="1466" y="3835"/>
                <a:ext cx="7" cy="10"/>
              </a:xfrm>
              <a:custGeom>
                <a:avLst/>
                <a:gdLst>
                  <a:gd name="T0" fmla="*/ 2 w 9"/>
                  <a:gd name="T1" fmla="*/ 0 h 22"/>
                  <a:gd name="T2" fmla="*/ 2 w 9"/>
                  <a:gd name="T3" fmla="*/ 0 h 22"/>
                  <a:gd name="T4" fmla="*/ 2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2 w 9"/>
                  <a:gd name="T11" fmla="*/ 0 h 22"/>
                  <a:gd name="T12" fmla="*/ 2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6" name="Freeform 805"/>
              <p:cNvSpPr>
                <a:spLocks/>
              </p:cNvSpPr>
              <p:nvPr/>
            </p:nvSpPr>
            <p:spPr bwMode="auto">
              <a:xfrm>
                <a:off x="1426" y="3840"/>
                <a:ext cx="40" cy="5"/>
              </a:xfrm>
              <a:custGeom>
                <a:avLst/>
                <a:gdLst>
                  <a:gd name="T0" fmla="*/ 0 w 40"/>
                  <a:gd name="T1" fmla="*/ 3 h 5"/>
                  <a:gd name="T2" fmla="*/ 40 w 40"/>
                  <a:gd name="T3" fmla="*/ 5 h 5"/>
                  <a:gd name="T4" fmla="*/ 40 w 40"/>
                  <a:gd name="T5" fmla="*/ 2 h 5"/>
                  <a:gd name="T6" fmla="*/ 0 w 40"/>
                  <a:gd name="T7" fmla="*/ 0 h 5"/>
                  <a:gd name="T8" fmla="*/ 0 w 4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"/>
                  <a:gd name="T17" fmla="*/ 40 w 4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">
                    <a:moveTo>
                      <a:pt x="0" y="3"/>
                    </a:moveTo>
                    <a:lnTo>
                      <a:pt x="40" y="5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7" name="Freeform 806"/>
              <p:cNvSpPr>
                <a:spLocks/>
              </p:cNvSpPr>
              <p:nvPr/>
            </p:nvSpPr>
            <p:spPr bwMode="auto">
              <a:xfrm>
                <a:off x="1438" y="3834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8" name="Freeform 807"/>
              <p:cNvSpPr>
                <a:spLocks/>
              </p:cNvSpPr>
              <p:nvPr/>
            </p:nvSpPr>
            <p:spPr bwMode="auto">
              <a:xfrm>
                <a:off x="1420" y="3833"/>
                <a:ext cx="29" cy="6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9" name="Freeform 808"/>
              <p:cNvSpPr>
                <a:spLocks/>
              </p:cNvSpPr>
              <p:nvPr/>
            </p:nvSpPr>
            <p:spPr bwMode="auto">
              <a:xfrm>
                <a:off x="1508" y="3799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0" name="Freeform 809"/>
              <p:cNvSpPr>
                <a:spLocks/>
              </p:cNvSpPr>
              <p:nvPr/>
            </p:nvSpPr>
            <p:spPr bwMode="auto">
              <a:xfrm>
                <a:off x="1477" y="3802"/>
                <a:ext cx="31" cy="4"/>
              </a:xfrm>
              <a:custGeom>
                <a:avLst/>
                <a:gdLst>
                  <a:gd name="T0" fmla="*/ 0 w 31"/>
                  <a:gd name="T1" fmla="*/ 2 h 4"/>
                  <a:gd name="T2" fmla="*/ 31 w 31"/>
                  <a:gd name="T3" fmla="*/ 4 h 4"/>
                  <a:gd name="T4" fmla="*/ 31 w 31"/>
                  <a:gd name="T5" fmla="*/ 2 h 4"/>
                  <a:gd name="T6" fmla="*/ 0 w 31"/>
                  <a:gd name="T7" fmla="*/ 0 h 4"/>
                  <a:gd name="T8" fmla="*/ 0 w 31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"/>
                  <a:gd name="T17" fmla="*/ 31 w 3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">
                    <a:moveTo>
                      <a:pt x="0" y="2"/>
                    </a:moveTo>
                    <a:lnTo>
                      <a:pt x="31" y="4"/>
                    </a:lnTo>
                    <a:lnTo>
                      <a:pt x="3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1" name="Freeform 810"/>
              <p:cNvSpPr>
                <a:spLocks/>
              </p:cNvSpPr>
              <p:nvPr/>
            </p:nvSpPr>
            <p:spPr bwMode="auto">
              <a:xfrm>
                <a:off x="1487" y="3798"/>
                <a:ext cx="26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2" name="Freeform 811"/>
              <p:cNvSpPr>
                <a:spLocks/>
              </p:cNvSpPr>
              <p:nvPr/>
            </p:nvSpPr>
            <p:spPr bwMode="auto">
              <a:xfrm>
                <a:off x="1473" y="3797"/>
                <a:ext cx="22" cy="4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3" name="Freeform 812"/>
              <p:cNvSpPr>
                <a:spLocks/>
              </p:cNvSpPr>
              <p:nvPr/>
            </p:nvSpPr>
            <p:spPr bwMode="auto">
              <a:xfrm>
                <a:off x="1311" y="3686"/>
                <a:ext cx="124" cy="150"/>
              </a:xfrm>
              <a:custGeom>
                <a:avLst/>
                <a:gdLst>
                  <a:gd name="T0" fmla="*/ 124 w 124"/>
                  <a:gd name="T1" fmla="*/ 2 h 150"/>
                  <a:gd name="T2" fmla="*/ 4 w 124"/>
                  <a:gd name="T3" fmla="*/ 0 h 150"/>
                  <a:gd name="T4" fmla="*/ 4 w 124"/>
                  <a:gd name="T5" fmla="*/ 2 h 150"/>
                  <a:gd name="T6" fmla="*/ 0 w 124"/>
                  <a:gd name="T7" fmla="*/ 8 h 150"/>
                  <a:gd name="T8" fmla="*/ 0 w 124"/>
                  <a:gd name="T9" fmla="*/ 141 h 150"/>
                  <a:gd name="T10" fmla="*/ 120 w 124"/>
                  <a:gd name="T11" fmla="*/ 150 h 150"/>
                  <a:gd name="T12" fmla="*/ 124 w 124"/>
                  <a:gd name="T13" fmla="*/ 2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0"/>
                  <a:gd name="T23" fmla="*/ 124 w 124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0">
                    <a:moveTo>
                      <a:pt x="12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0" y="15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4" name="Freeform 813"/>
              <p:cNvSpPr>
                <a:spLocks/>
              </p:cNvSpPr>
              <p:nvPr/>
            </p:nvSpPr>
            <p:spPr bwMode="auto">
              <a:xfrm>
                <a:off x="1311" y="3827"/>
                <a:ext cx="120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5" name="Freeform 814"/>
              <p:cNvSpPr>
                <a:spLocks/>
              </p:cNvSpPr>
              <p:nvPr/>
            </p:nvSpPr>
            <p:spPr bwMode="auto">
              <a:xfrm>
                <a:off x="1314" y="3688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6" name="Freeform 815"/>
              <p:cNvSpPr>
                <a:spLocks/>
              </p:cNvSpPr>
              <p:nvPr/>
            </p:nvSpPr>
            <p:spPr bwMode="auto">
              <a:xfrm>
                <a:off x="1317" y="3688"/>
                <a:ext cx="115" cy="7"/>
              </a:xfrm>
              <a:custGeom>
                <a:avLst/>
                <a:gdLst>
                  <a:gd name="T0" fmla="*/ 115 w 115"/>
                  <a:gd name="T1" fmla="*/ 2 h 7"/>
                  <a:gd name="T2" fmla="*/ 0 w 115"/>
                  <a:gd name="T3" fmla="*/ 0 h 7"/>
                  <a:gd name="T4" fmla="*/ 0 w 115"/>
                  <a:gd name="T5" fmla="*/ 5 h 7"/>
                  <a:gd name="T6" fmla="*/ 111 w 115"/>
                  <a:gd name="T7" fmla="*/ 7 h 7"/>
                  <a:gd name="T8" fmla="*/ 115 w 11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7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7" name="Rectangle 816"/>
              <p:cNvSpPr>
                <a:spLocks noChangeArrowheads="1"/>
              </p:cNvSpPr>
              <p:nvPr/>
            </p:nvSpPr>
            <p:spPr bwMode="auto">
              <a:xfrm>
                <a:off x="1333" y="3730"/>
                <a:ext cx="1" cy="21"/>
              </a:xfrm>
              <a:prstGeom prst="rect">
                <a:avLst/>
              </a:pr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8" name="Freeform 817"/>
              <p:cNvSpPr>
                <a:spLocks/>
              </p:cNvSpPr>
              <p:nvPr/>
            </p:nvSpPr>
            <p:spPr bwMode="auto">
              <a:xfrm>
                <a:off x="1333" y="3730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9" name="Freeform 818"/>
              <p:cNvSpPr>
                <a:spLocks/>
              </p:cNvSpPr>
              <p:nvPr/>
            </p:nvSpPr>
            <p:spPr bwMode="auto">
              <a:xfrm>
                <a:off x="1333" y="3694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36 h 37"/>
                  <a:gd name="T4" fmla="*/ 7 w 7"/>
                  <a:gd name="T5" fmla="*/ 37 h 37"/>
                  <a:gd name="T6" fmla="*/ 7 w 7"/>
                  <a:gd name="T7" fmla="*/ 0 h 37"/>
                  <a:gd name="T8" fmla="*/ 0 w 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"/>
                  <a:gd name="T17" fmla="*/ 7 w 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">
                    <a:moveTo>
                      <a:pt x="0" y="0"/>
                    </a:moveTo>
                    <a:lnTo>
                      <a:pt x="0" y="36"/>
                    </a:lnTo>
                    <a:lnTo>
                      <a:pt x="7" y="3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0" name="Freeform 819"/>
              <p:cNvSpPr>
                <a:spLocks/>
              </p:cNvSpPr>
              <p:nvPr/>
            </p:nvSpPr>
            <p:spPr bwMode="auto">
              <a:xfrm>
                <a:off x="1340" y="3694"/>
                <a:ext cx="80" cy="38"/>
              </a:xfrm>
              <a:custGeom>
                <a:avLst/>
                <a:gdLst>
                  <a:gd name="T0" fmla="*/ 80 w 80"/>
                  <a:gd name="T1" fmla="*/ 1 h 38"/>
                  <a:gd name="T2" fmla="*/ 0 w 80"/>
                  <a:gd name="T3" fmla="*/ 0 h 38"/>
                  <a:gd name="T4" fmla="*/ 0 w 80"/>
                  <a:gd name="T5" fmla="*/ 37 h 38"/>
                  <a:gd name="T6" fmla="*/ 80 w 80"/>
                  <a:gd name="T7" fmla="*/ 38 h 38"/>
                  <a:gd name="T8" fmla="*/ 80 w 80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8"/>
                  <a:gd name="T17" fmla="*/ 80 w 8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8">
                    <a:moveTo>
                      <a:pt x="80" y="1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0" y="38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1" name="Freeform 820"/>
              <p:cNvSpPr>
                <a:spLocks/>
              </p:cNvSpPr>
              <p:nvPr/>
            </p:nvSpPr>
            <p:spPr bwMode="auto">
              <a:xfrm>
                <a:off x="1317" y="3750"/>
                <a:ext cx="5" cy="79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78 h 79"/>
                  <a:gd name="T4" fmla="*/ 5 w 5"/>
                  <a:gd name="T5" fmla="*/ 79 h 79"/>
                  <a:gd name="T6" fmla="*/ 5 w 5"/>
                  <a:gd name="T7" fmla="*/ 0 h 79"/>
                  <a:gd name="T8" fmla="*/ 0 w 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9"/>
                  <a:gd name="T17" fmla="*/ 5 w 5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9">
                    <a:moveTo>
                      <a:pt x="0" y="0"/>
                    </a:moveTo>
                    <a:lnTo>
                      <a:pt x="0" y="78"/>
                    </a:lnTo>
                    <a:lnTo>
                      <a:pt x="5" y="79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2" name="Freeform 821"/>
              <p:cNvSpPr>
                <a:spLocks/>
              </p:cNvSpPr>
              <p:nvPr/>
            </p:nvSpPr>
            <p:spPr bwMode="auto">
              <a:xfrm>
                <a:off x="1322" y="3750"/>
                <a:ext cx="98" cy="86"/>
              </a:xfrm>
              <a:custGeom>
                <a:avLst/>
                <a:gdLst>
                  <a:gd name="T0" fmla="*/ 98 w 98"/>
                  <a:gd name="T1" fmla="*/ 5 h 86"/>
                  <a:gd name="T2" fmla="*/ 0 w 98"/>
                  <a:gd name="T3" fmla="*/ 0 h 86"/>
                  <a:gd name="T4" fmla="*/ 0 w 98"/>
                  <a:gd name="T5" fmla="*/ 79 h 86"/>
                  <a:gd name="T6" fmla="*/ 98 w 98"/>
                  <a:gd name="T7" fmla="*/ 86 h 86"/>
                  <a:gd name="T8" fmla="*/ 98 w 98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8" y="5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8" y="86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3" name="Freeform 822"/>
              <p:cNvSpPr>
                <a:spLocks/>
              </p:cNvSpPr>
              <p:nvPr/>
            </p:nvSpPr>
            <p:spPr bwMode="auto">
              <a:xfrm>
                <a:off x="1432" y="3687"/>
                <a:ext cx="9" cy="157"/>
              </a:xfrm>
              <a:custGeom>
                <a:avLst/>
                <a:gdLst>
                  <a:gd name="T0" fmla="*/ 3 w 9"/>
                  <a:gd name="T1" fmla="*/ 1 h 157"/>
                  <a:gd name="T2" fmla="*/ 3 w 9"/>
                  <a:gd name="T3" fmla="*/ 3 h 157"/>
                  <a:gd name="T4" fmla="*/ 0 w 9"/>
                  <a:gd name="T5" fmla="*/ 7 h 157"/>
                  <a:gd name="T6" fmla="*/ 0 w 9"/>
                  <a:gd name="T7" fmla="*/ 157 h 157"/>
                  <a:gd name="T8" fmla="*/ 9 w 9"/>
                  <a:gd name="T9" fmla="*/ 152 h 157"/>
                  <a:gd name="T10" fmla="*/ 9 w 9"/>
                  <a:gd name="T11" fmla="*/ 0 h 157"/>
                  <a:gd name="T12" fmla="*/ 3 w 9"/>
                  <a:gd name="T13" fmla="*/ 1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3" y="1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7"/>
                    </a:lnTo>
                    <a:lnTo>
                      <a:pt x="9" y="152"/>
                    </a:lnTo>
                    <a:lnTo>
                      <a:pt x="9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4" name="Freeform 823"/>
              <p:cNvSpPr>
                <a:spLocks/>
              </p:cNvSpPr>
              <p:nvPr/>
            </p:nvSpPr>
            <p:spPr bwMode="auto">
              <a:xfrm>
                <a:off x="1441" y="3676"/>
                <a:ext cx="69" cy="163"/>
              </a:xfrm>
              <a:custGeom>
                <a:avLst/>
                <a:gdLst>
                  <a:gd name="T0" fmla="*/ 0 w 69"/>
                  <a:gd name="T1" fmla="*/ 11 h 163"/>
                  <a:gd name="T2" fmla="*/ 0 w 69"/>
                  <a:gd name="T3" fmla="*/ 163 h 163"/>
                  <a:gd name="T4" fmla="*/ 69 w 69"/>
                  <a:gd name="T5" fmla="*/ 109 h 163"/>
                  <a:gd name="T6" fmla="*/ 69 w 69"/>
                  <a:gd name="T7" fmla="*/ 0 h 163"/>
                  <a:gd name="T8" fmla="*/ 0 w 69"/>
                  <a:gd name="T9" fmla="*/ 1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3"/>
                  <a:gd name="T17" fmla="*/ 69 w 69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3">
                    <a:moveTo>
                      <a:pt x="0" y="11"/>
                    </a:moveTo>
                    <a:lnTo>
                      <a:pt x="0" y="163"/>
                    </a:lnTo>
                    <a:lnTo>
                      <a:pt x="69" y="109"/>
                    </a:lnTo>
                    <a:lnTo>
                      <a:pt x="6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5" name="Freeform 824"/>
              <p:cNvSpPr>
                <a:spLocks/>
              </p:cNvSpPr>
              <p:nvPr/>
            </p:nvSpPr>
            <p:spPr bwMode="auto">
              <a:xfrm>
                <a:off x="1430" y="3694"/>
                <a:ext cx="2" cy="151"/>
              </a:xfrm>
              <a:custGeom>
                <a:avLst/>
                <a:gdLst>
                  <a:gd name="T0" fmla="*/ 0 w 2"/>
                  <a:gd name="T1" fmla="*/ 3 h 151"/>
                  <a:gd name="T2" fmla="*/ 0 w 2"/>
                  <a:gd name="T3" fmla="*/ 151 h 151"/>
                  <a:gd name="T4" fmla="*/ 2 w 2"/>
                  <a:gd name="T5" fmla="*/ 150 h 151"/>
                  <a:gd name="T6" fmla="*/ 2 w 2"/>
                  <a:gd name="T7" fmla="*/ 0 h 151"/>
                  <a:gd name="T8" fmla="*/ 0 w 2"/>
                  <a:gd name="T9" fmla="*/ 3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1"/>
                  <a:gd name="T17" fmla="*/ 2 w 2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1">
                    <a:moveTo>
                      <a:pt x="0" y="3"/>
                    </a:moveTo>
                    <a:lnTo>
                      <a:pt x="0" y="151"/>
                    </a:lnTo>
                    <a:lnTo>
                      <a:pt x="2" y="15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6" name="Freeform 825"/>
              <p:cNvSpPr>
                <a:spLocks/>
              </p:cNvSpPr>
              <p:nvPr/>
            </p:nvSpPr>
            <p:spPr bwMode="auto">
              <a:xfrm>
                <a:off x="1309" y="3692"/>
                <a:ext cx="123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7" name="Freeform 826"/>
              <p:cNvSpPr>
                <a:spLocks/>
              </p:cNvSpPr>
              <p:nvPr/>
            </p:nvSpPr>
            <p:spPr bwMode="auto">
              <a:xfrm>
                <a:off x="1309" y="3698"/>
                <a:ext cx="123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8" name="Freeform 827"/>
              <p:cNvSpPr>
                <a:spLocks/>
              </p:cNvSpPr>
              <p:nvPr/>
            </p:nvSpPr>
            <p:spPr bwMode="auto">
              <a:xfrm>
                <a:off x="1309" y="3706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9" name="Freeform 828"/>
              <p:cNvSpPr>
                <a:spLocks/>
              </p:cNvSpPr>
              <p:nvPr/>
            </p:nvSpPr>
            <p:spPr bwMode="auto">
              <a:xfrm>
                <a:off x="1309" y="3713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0" name="Freeform 829"/>
              <p:cNvSpPr>
                <a:spLocks/>
              </p:cNvSpPr>
              <p:nvPr/>
            </p:nvSpPr>
            <p:spPr bwMode="auto">
              <a:xfrm>
                <a:off x="1309" y="3720"/>
                <a:ext cx="123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1" name="Freeform 830"/>
              <p:cNvSpPr>
                <a:spLocks/>
              </p:cNvSpPr>
              <p:nvPr/>
            </p:nvSpPr>
            <p:spPr bwMode="auto">
              <a:xfrm>
                <a:off x="1309" y="3727"/>
                <a:ext cx="123" cy="8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2" name="Freeform 831"/>
              <p:cNvSpPr>
                <a:spLocks/>
              </p:cNvSpPr>
              <p:nvPr/>
            </p:nvSpPr>
            <p:spPr bwMode="auto">
              <a:xfrm>
                <a:off x="1430" y="369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3" name="Rectangle 832"/>
              <p:cNvSpPr>
                <a:spLocks noChangeArrowheads="1"/>
              </p:cNvSpPr>
              <p:nvPr/>
            </p:nvSpPr>
            <p:spPr bwMode="auto">
              <a:xfrm>
                <a:off x="1430" y="370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4" name="Freeform 833"/>
              <p:cNvSpPr>
                <a:spLocks/>
              </p:cNvSpPr>
              <p:nvPr/>
            </p:nvSpPr>
            <p:spPr bwMode="auto">
              <a:xfrm>
                <a:off x="1430" y="370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5" name="Rectangle 834"/>
              <p:cNvSpPr>
                <a:spLocks noChangeArrowheads="1"/>
              </p:cNvSpPr>
              <p:nvPr/>
            </p:nvSpPr>
            <p:spPr bwMode="auto">
              <a:xfrm>
                <a:off x="1430" y="3716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6" name="Freeform 835"/>
              <p:cNvSpPr>
                <a:spLocks/>
              </p:cNvSpPr>
              <p:nvPr/>
            </p:nvSpPr>
            <p:spPr bwMode="auto">
              <a:xfrm>
                <a:off x="1430" y="372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7" name="Rectangle 836"/>
              <p:cNvSpPr>
                <a:spLocks noChangeArrowheads="1"/>
              </p:cNvSpPr>
              <p:nvPr/>
            </p:nvSpPr>
            <p:spPr bwMode="auto">
              <a:xfrm>
                <a:off x="1430" y="3731"/>
                <a:ext cx="2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8" name="Freeform 837"/>
              <p:cNvSpPr>
                <a:spLocks/>
              </p:cNvSpPr>
              <p:nvPr/>
            </p:nvSpPr>
            <p:spPr bwMode="auto">
              <a:xfrm>
                <a:off x="1309" y="3692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9" name="Freeform 838"/>
              <p:cNvSpPr>
                <a:spLocks/>
              </p:cNvSpPr>
              <p:nvPr/>
            </p:nvSpPr>
            <p:spPr bwMode="auto">
              <a:xfrm>
                <a:off x="1309" y="3699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0" name="Freeform 839"/>
              <p:cNvSpPr>
                <a:spLocks/>
              </p:cNvSpPr>
              <p:nvPr/>
            </p:nvSpPr>
            <p:spPr bwMode="auto">
              <a:xfrm>
                <a:off x="1309" y="3706"/>
                <a:ext cx="121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1" name="Freeform 840"/>
              <p:cNvSpPr>
                <a:spLocks/>
              </p:cNvSpPr>
              <p:nvPr/>
            </p:nvSpPr>
            <p:spPr bwMode="auto">
              <a:xfrm>
                <a:off x="1309" y="3713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2" name="Freeform 841"/>
              <p:cNvSpPr>
                <a:spLocks/>
              </p:cNvSpPr>
              <p:nvPr/>
            </p:nvSpPr>
            <p:spPr bwMode="auto">
              <a:xfrm>
                <a:off x="1309" y="3720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3" name="Freeform 842"/>
              <p:cNvSpPr>
                <a:spLocks/>
              </p:cNvSpPr>
              <p:nvPr/>
            </p:nvSpPr>
            <p:spPr bwMode="auto">
              <a:xfrm>
                <a:off x="1309" y="3727"/>
                <a:ext cx="121" cy="8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4" name="Freeform 843"/>
              <p:cNvSpPr>
                <a:spLocks/>
              </p:cNvSpPr>
              <p:nvPr/>
            </p:nvSpPr>
            <p:spPr bwMode="auto">
              <a:xfrm>
                <a:off x="1315" y="3675"/>
                <a:ext cx="195" cy="13"/>
              </a:xfrm>
              <a:custGeom>
                <a:avLst/>
                <a:gdLst>
                  <a:gd name="T0" fmla="*/ 0 w 195"/>
                  <a:gd name="T1" fmla="*/ 11 h 13"/>
                  <a:gd name="T2" fmla="*/ 105 w 195"/>
                  <a:gd name="T3" fmla="*/ 0 h 13"/>
                  <a:gd name="T4" fmla="*/ 195 w 195"/>
                  <a:gd name="T5" fmla="*/ 1 h 13"/>
                  <a:gd name="T6" fmla="*/ 120 w 195"/>
                  <a:gd name="T7" fmla="*/ 13 h 13"/>
                  <a:gd name="T8" fmla="*/ 0 w 195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3"/>
                  <a:gd name="T17" fmla="*/ 195 w 19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3">
                    <a:moveTo>
                      <a:pt x="0" y="11"/>
                    </a:moveTo>
                    <a:lnTo>
                      <a:pt x="105" y="0"/>
                    </a:lnTo>
                    <a:lnTo>
                      <a:pt x="195" y="1"/>
                    </a:lnTo>
                    <a:lnTo>
                      <a:pt x="120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5" name="Freeform 844"/>
              <p:cNvSpPr>
                <a:spLocks/>
              </p:cNvSpPr>
              <p:nvPr/>
            </p:nvSpPr>
            <p:spPr bwMode="auto">
              <a:xfrm>
                <a:off x="1312" y="3734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6" name="Freeform 845"/>
              <p:cNvSpPr>
                <a:spLocks/>
              </p:cNvSpPr>
              <p:nvPr/>
            </p:nvSpPr>
            <p:spPr bwMode="auto">
              <a:xfrm>
                <a:off x="1315" y="3736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7" name="Freeform 846"/>
              <p:cNvSpPr>
                <a:spLocks/>
              </p:cNvSpPr>
              <p:nvPr/>
            </p:nvSpPr>
            <p:spPr bwMode="auto">
              <a:xfrm>
                <a:off x="1317" y="3736"/>
                <a:ext cx="10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8" name="Freeform 847"/>
              <p:cNvSpPr>
                <a:spLocks/>
              </p:cNvSpPr>
              <p:nvPr/>
            </p:nvSpPr>
            <p:spPr bwMode="auto">
              <a:xfrm>
                <a:off x="1320" y="3738"/>
                <a:ext cx="7" cy="4"/>
              </a:xfrm>
              <a:custGeom>
                <a:avLst/>
                <a:gdLst>
                  <a:gd name="T0" fmla="*/ 1 w 10"/>
                  <a:gd name="T1" fmla="*/ 0 h 10"/>
                  <a:gd name="T2" fmla="*/ 1 w 10"/>
                  <a:gd name="T3" fmla="*/ 0 h 10"/>
                  <a:gd name="T4" fmla="*/ 0 w 10"/>
                  <a:gd name="T5" fmla="*/ 0 h 10"/>
                  <a:gd name="T6" fmla="*/ 1 w 10"/>
                  <a:gd name="T7" fmla="*/ 0 h 10"/>
                  <a:gd name="T8" fmla="*/ 1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9" name="Freeform 848"/>
              <p:cNvSpPr>
                <a:spLocks/>
              </p:cNvSpPr>
              <p:nvPr/>
            </p:nvSpPr>
            <p:spPr bwMode="auto">
              <a:xfrm>
                <a:off x="1403" y="3742"/>
                <a:ext cx="4" cy="2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0" name="Freeform 849"/>
              <p:cNvSpPr>
                <a:spLocks/>
              </p:cNvSpPr>
              <p:nvPr/>
            </p:nvSpPr>
            <p:spPr bwMode="auto">
              <a:xfrm>
                <a:off x="1411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1 w 5"/>
                  <a:gd name="T5" fmla="*/ 0 h 4"/>
                  <a:gd name="T6" fmla="*/ 0 w 5"/>
                  <a:gd name="T7" fmla="*/ 0 h 4"/>
                  <a:gd name="T8" fmla="*/ 1 w 5"/>
                  <a:gd name="T9" fmla="*/ 0 h 4"/>
                  <a:gd name="T10" fmla="*/ 2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1" name="Freeform 850"/>
              <p:cNvSpPr>
                <a:spLocks/>
              </p:cNvSpPr>
              <p:nvPr/>
            </p:nvSpPr>
            <p:spPr bwMode="auto">
              <a:xfrm>
                <a:off x="1407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0 h 4"/>
                  <a:gd name="T6" fmla="*/ 1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  <a:gd name="T28" fmla="*/ 2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2" name="Freeform 851"/>
              <p:cNvSpPr>
                <a:spLocks/>
              </p:cNvSpPr>
              <p:nvPr/>
            </p:nvSpPr>
            <p:spPr bwMode="auto">
              <a:xfrm>
                <a:off x="1309" y="3810"/>
                <a:ext cx="123" cy="13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3" name="Freeform 852"/>
              <p:cNvSpPr>
                <a:spLocks/>
              </p:cNvSpPr>
              <p:nvPr/>
            </p:nvSpPr>
            <p:spPr bwMode="auto">
              <a:xfrm>
                <a:off x="1309" y="3817"/>
                <a:ext cx="123" cy="13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4" name="Freeform 853"/>
              <p:cNvSpPr>
                <a:spLocks/>
              </p:cNvSpPr>
              <p:nvPr/>
            </p:nvSpPr>
            <p:spPr bwMode="auto">
              <a:xfrm>
                <a:off x="1309" y="3824"/>
                <a:ext cx="123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5" name="Freeform 854"/>
              <p:cNvSpPr>
                <a:spLocks/>
              </p:cNvSpPr>
              <p:nvPr/>
            </p:nvSpPr>
            <p:spPr bwMode="auto">
              <a:xfrm>
                <a:off x="1309" y="3783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6" name="Freeform 855"/>
              <p:cNvSpPr>
                <a:spLocks/>
              </p:cNvSpPr>
              <p:nvPr/>
            </p:nvSpPr>
            <p:spPr bwMode="auto">
              <a:xfrm>
                <a:off x="1309" y="3790"/>
                <a:ext cx="123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7" name="Freeform 856"/>
              <p:cNvSpPr>
                <a:spLocks/>
              </p:cNvSpPr>
              <p:nvPr/>
            </p:nvSpPr>
            <p:spPr bwMode="auto">
              <a:xfrm>
                <a:off x="1309" y="3797"/>
                <a:ext cx="123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8" name="Freeform 857"/>
              <p:cNvSpPr>
                <a:spLocks/>
              </p:cNvSpPr>
              <p:nvPr/>
            </p:nvSpPr>
            <p:spPr bwMode="auto">
              <a:xfrm>
                <a:off x="1309" y="3803"/>
                <a:ext cx="123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9" name="Freeform 858"/>
              <p:cNvSpPr>
                <a:spLocks/>
              </p:cNvSpPr>
              <p:nvPr/>
            </p:nvSpPr>
            <p:spPr bwMode="auto">
              <a:xfrm>
                <a:off x="1309" y="3748"/>
                <a:ext cx="123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0" name="Freeform 859"/>
              <p:cNvSpPr>
                <a:spLocks/>
              </p:cNvSpPr>
              <p:nvPr/>
            </p:nvSpPr>
            <p:spPr bwMode="auto">
              <a:xfrm>
                <a:off x="1309" y="3755"/>
                <a:ext cx="123" cy="8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1" name="Freeform 860"/>
              <p:cNvSpPr>
                <a:spLocks/>
              </p:cNvSpPr>
              <p:nvPr/>
            </p:nvSpPr>
            <p:spPr bwMode="auto">
              <a:xfrm>
                <a:off x="1309" y="3762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2" name="Freeform 861"/>
              <p:cNvSpPr>
                <a:spLocks/>
              </p:cNvSpPr>
              <p:nvPr/>
            </p:nvSpPr>
            <p:spPr bwMode="auto">
              <a:xfrm>
                <a:off x="1309" y="3769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3" name="Freeform 862"/>
              <p:cNvSpPr>
                <a:spLocks/>
              </p:cNvSpPr>
              <p:nvPr/>
            </p:nvSpPr>
            <p:spPr bwMode="auto">
              <a:xfrm>
                <a:off x="1309" y="3776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4" name="Freeform 863"/>
              <p:cNvSpPr>
                <a:spLocks/>
              </p:cNvSpPr>
              <p:nvPr/>
            </p:nvSpPr>
            <p:spPr bwMode="auto">
              <a:xfrm>
                <a:off x="1430" y="375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5" name="Rectangle 864"/>
              <p:cNvSpPr>
                <a:spLocks noChangeArrowheads="1"/>
              </p:cNvSpPr>
              <p:nvPr/>
            </p:nvSpPr>
            <p:spPr bwMode="auto">
              <a:xfrm>
                <a:off x="1430" y="3760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6" name="Freeform 865"/>
              <p:cNvSpPr>
                <a:spLocks/>
              </p:cNvSpPr>
              <p:nvPr/>
            </p:nvSpPr>
            <p:spPr bwMode="auto">
              <a:xfrm>
                <a:off x="1430" y="3767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7" name="Rectangle 866"/>
              <p:cNvSpPr>
                <a:spLocks noChangeArrowheads="1"/>
              </p:cNvSpPr>
              <p:nvPr/>
            </p:nvSpPr>
            <p:spPr bwMode="auto">
              <a:xfrm>
                <a:off x="1430" y="3775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8" name="Freeform 867"/>
              <p:cNvSpPr>
                <a:spLocks/>
              </p:cNvSpPr>
              <p:nvPr/>
            </p:nvSpPr>
            <p:spPr bwMode="auto">
              <a:xfrm>
                <a:off x="1430" y="378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9" name="Freeform 868"/>
              <p:cNvSpPr>
                <a:spLocks/>
              </p:cNvSpPr>
              <p:nvPr/>
            </p:nvSpPr>
            <p:spPr bwMode="auto">
              <a:xfrm>
                <a:off x="1430" y="378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0" name="Rectangle 869"/>
              <p:cNvSpPr>
                <a:spLocks noChangeArrowheads="1"/>
              </p:cNvSpPr>
              <p:nvPr/>
            </p:nvSpPr>
            <p:spPr bwMode="auto">
              <a:xfrm>
                <a:off x="1430" y="3797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1" name="Freeform 870"/>
              <p:cNvSpPr>
                <a:spLocks/>
              </p:cNvSpPr>
              <p:nvPr/>
            </p:nvSpPr>
            <p:spPr bwMode="auto">
              <a:xfrm>
                <a:off x="1430" y="3804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2" name="Freeform 871"/>
              <p:cNvSpPr>
                <a:spLocks/>
              </p:cNvSpPr>
              <p:nvPr/>
            </p:nvSpPr>
            <p:spPr bwMode="auto">
              <a:xfrm>
                <a:off x="1430" y="3812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3" name="Freeform 872"/>
              <p:cNvSpPr>
                <a:spLocks/>
              </p:cNvSpPr>
              <p:nvPr/>
            </p:nvSpPr>
            <p:spPr bwMode="auto">
              <a:xfrm>
                <a:off x="1430" y="383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4" name="Freeform 873"/>
              <p:cNvSpPr>
                <a:spLocks/>
              </p:cNvSpPr>
              <p:nvPr/>
            </p:nvSpPr>
            <p:spPr bwMode="auto">
              <a:xfrm>
                <a:off x="1430" y="3826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5" name="Freeform 874"/>
              <p:cNvSpPr>
                <a:spLocks/>
              </p:cNvSpPr>
              <p:nvPr/>
            </p:nvSpPr>
            <p:spPr bwMode="auto">
              <a:xfrm>
                <a:off x="1430" y="381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6" name="Freeform 875"/>
              <p:cNvSpPr>
                <a:spLocks/>
              </p:cNvSpPr>
              <p:nvPr/>
            </p:nvSpPr>
            <p:spPr bwMode="auto">
              <a:xfrm>
                <a:off x="1309" y="3748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7" name="Freeform 876"/>
              <p:cNvSpPr>
                <a:spLocks/>
              </p:cNvSpPr>
              <p:nvPr/>
            </p:nvSpPr>
            <p:spPr bwMode="auto">
              <a:xfrm>
                <a:off x="1309" y="3755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8" name="Freeform 877"/>
              <p:cNvSpPr>
                <a:spLocks/>
              </p:cNvSpPr>
              <p:nvPr/>
            </p:nvSpPr>
            <p:spPr bwMode="auto">
              <a:xfrm>
                <a:off x="1309" y="3762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9" name="Freeform 878"/>
              <p:cNvSpPr>
                <a:spLocks/>
              </p:cNvSpPr>
              <p:nvPr/>
            </p:nvSpPr>
            <p:spPr bwMode="auto">
              <a:xfrm>
                <a:off x="1309" y="3769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0" name="Freeform 879"/>
              <p:cNvSpPr>
                <a:spLocks/>
              </p:cNvSpPr>
              <p:nvPr/>
            </p:nvSpPr>
            <p:spPr bwMode="auto">
              <a:xfrm>
                <a:off x="1309" y="3776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1" name="Freeform 880"/>
              <p:cNvSpPr>
                <a:spLocks/>
              </p:cNvSpPr>
              <p:nvPr/>
            </p:nvSpPr>
            <p:spPr bwMode="auto">
              <a:xfrm>
                <a:off x="1309" y="3783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2" name="Freeform 881"/>
              <p:cNvSpPr>
                <a:spLocks/>
              </p:cNvSpPr>
              <p:nvPr/>
            </p:nvSpPr>
            <p:spPr bwMode="auto">
              <a:xfrm>
                <a:off x="1309" y="3790"/>
                <a:ext cx="121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3" name="Freeform 882"/>
              <p:cNvSpPr>
                <a:spLocks/>
              </p:cNvSpPr>
              <p:nvPr/>
            </p:nvSpPr>
            <p:spPr bwMode="auto">
              <a:xfrm>
                <a:off x="1309" y="3797"/>
                <a:ext cx="121" cy="11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4" name="Freeform 883"/>
              <p:cNvSpPr>
                <a:spLocks/>
              </p:cNvSpPr>
              <p:nvPr/>
            </p:nvSpPr>
            <p:spPr bwMode="auto">
              <a:xfrm>
                <a:off x="1309" y="3804"/>
                <a:ext cx="121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5" name="Freeform 884"/>
              <p:cNvSpPr>
                <a:spLocks/>
              </p:cNvSpPr>
              <p:nvPr/>
            </p:nvSpPr>
            <p:spPr bwMode="auto">
              <a:xfrm>
                <a:off x="1309" y="3811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6" name="Freeform 885"/>
              <p:cNvSpPr>
                <a:spLocks/>
              </p:cNvSpPr>
              <p:nvPr/>
            </p:nvSpPr>
            <p:spPr bwMode="auto">
              <a:xfrm>
                <a:off x="1309" y="3818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7" name="Freeform 886"/>
              <p:cNvSpPr>
                <a:spLocks/>
              </p:cNvSpPr>
              <p:nvPr/>
            </p:nvSpPr>
            <p:spPr bwMode="auto">
              <a:xfrm>
                <a:off x="1309" y="3825"/>
                <a:ext cx="121" cy="12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161" name="Group 887"/>
            <p:cNvGrpSpPr>
              <a:grpSpLocks/>
            </p:cNvGrpSpPr>
            <p:nvPr/>
          </p:nvGrpSpPr>
          <p:grpSpPr bwMode="auto">
            <a:xfrm>
              <a:off x="1993" y="3360"/>
              <a:ext cx="243" cy="332"/>
              <a:chOff x="1698" y="3670"/>
              <a:chExt cx="204" cy="170"/>
            </a:xfrm>
          </p:grpSpPr>
          <p:sp>
            <p:nvSpPr>
              <p:cNvPr id="27162" name="Freeform 888"/>
              <p:cNvSpPr>
                <a:spLocks/>
              </p:cNvSpPr>
              <p:nvPr/>
            </p:nvSpPr>
            <p:spPr bwMode="auto">
              <a:xfrm>
                <a:off x="1855" y="3830"/>
                <a:ext cx="7" cy="9"/>
              </a:xfrm>
              <a:custGeom>
                <a:avLst/>
                <a:gdLst>
                  <a:gd name="T0" fmla="*/ 2 w 9"/>
                  <a:gd name="T1" fmla="*/ 0 h 22"/>
                  <a:gd name="T2" fmla="*/ 2 w 9"/>
                  <a:gd name="T3" fmla="*/ 0 h 22"/>
                  <a:gd name="T4" fmla="*/ 2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2 w 9"/>
                  <a:gd name="T11" fmla="*/ 0 h 22"/>
                  <a:gd name="T12" fmla="*/ 2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3" name="Freeform 889"/>
              <p:cNvSpPr>
                <a:spLocks/>
              </p:cNvSpPr>
              <p:nvPr/>
            </p:nvSpPr>
            <p:spPr bwMode="auto">
              <a:xfrm>
                <a:off x="1815" y="3835"/>
                <a:ext cx="40" cy="4"/>
              </a:xfrm>
              <a:custGeom>
                <a:avLst/>
                <a:gdLst>
                  <a:gd name="T0" fmla="*/ 0 w 40"/>
                  <a:gd name="T1" fmla="*/ 2 h 4"/>
                  <a:gd name="T2" fmla="*/ 40 w 40"/>
                  <a:gd name="T3" fmla="*/ 4 h 4"/>
                  <a:gd name="T4" fmla="*/ 40 w 40"/>
                  <a:gd name="T5" fmla="*/ 2 h 4"/>
                  <a:gd name="T6" fmla="*/ 0 w 40"/>
                  <a:gd name="T7" fmla="*/ 0 h 4"/>
                  <a:gd name="T8" fmla="*/ 0 w 40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"/>
                  <a:gd name="T17" fmla="*/ 40 w 40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">
                    <a:moveTo>
                      <a:pt x="0" y="2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4" name="Freeform 890"/>
              <p:cNvSpPr>
                <a:spLocks/>
              </p:cNvSpPr>
              <p:nvPr/>
            </p:nvSpPr>
            <p:spPr bwMode="auto">
              <a:xfrm>
                <a:off x="1827" y="3829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5" name="Freeform 891"/>
              <p:cNvSpPr>
                <a:spLocks/>
              </p:cNvSpPr>
              <p:nvPr/>
            </p:nvSpPr>
            <p:spPr bwMode="auto">
              <a:xfrm>
                <a:off x="1809" y="3827"/>
                <a:ext cx="29" cy="7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6" name="Freeform 892"/>
              <p:cNvSpPr>
                <a:spLocks/>
              </p:cNvSpPr>
              <p:nvPr/>
            </p:nvSpPr>
            <p:spPr bwMode="auto">
              <a:xfrm>
                <a:off x="1896" y="3793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7" name="Freeform 893"/>
              <p:cNvSpPr>
                <a:spLocks/>
              </p:cNvSpPr>
              <p:nvPr/>
            </p:nvSpPr>
            <p:spPr bwMode="auto">
              <a:xfrm>
                <a:off x="1866" y="3797"/>
                <a:ext cx="30" cy="3"/>
              </a:xfrm>
              <a:custGeom>
                <a:avLst/>
                <a:gdLst>
                  <a:gd name="T0" fmla="*/ 0 w 30"/>
                  <a:gd name="T1" fmla="*/ 2 h 3"/>
                  <a:gd name="T2" fmla="*/ 30 w 30"/>
                  <a:gd name="T3" fmla="*/ 3 h 3"/>
                  <a:gd name="T4" fmla="*/ 30 w 30"/>
                  <a:gd name="T5" fmla="*/ 2 h 3"/>
                  <a:gd name="T6" fmla="*/ 0 w 30"/>
                  <a:gd name="T7" fmla="*/ 0 h 3"/>
                  <a:gd name="T8" fmla="*/ 0 w 30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"/>
                  <a:gd name="T17" fmla="*/ 30 w 3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">
                    <a:moveTo>
                      <a:pt x="0" y="2"/>
                    </a:moveTo>
                    <a:lnTo>
                      <a:pt x="30" y="3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8" name="Freeform 894"/>
              <p:cNvSpPr>
                <a:spLocks/>
              </p:cNvSpPr>
              <p:nvPr/>
            </p:nvSpPr>
            <p:spPr bwMode="auto">
              <a:xfrm>
                <a:off x="1875" y="3793"/>
                <a:ext cx="27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9" name="Freeform 895"/>
              <p:cNvSpPr>
                <a:spLocks/>
              </p:cNvSpPr>
              <p:nvPr/>
            </p:nvSpPr>
            <p:spPr bwMode="auto">
              <a:xfrm>
                <a:off x="1862" y="3791"/>
                <a:ext cx="21" cy="5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0" name="Freeform 896"/>
              <p:cNvSpPr>
                <a:spLocks/>
              </p:cNvSpPr>
              <p:nvPr/>
            </p:nvSpPr>
            <p:spPr bwMode="auto">
              <a:xfrm>
                <a:off x="1700" y="3681"/>
                <a:ext cx="124" cy="150"/>
              </a:xfrm>
              <a:custGeom>
                <a:avLst/>
                <a:gdLst>
                  <a:gd name="T0" fmla="*/ 124 w 124"/>
                  <a:gd name="T1" fmla="*/ 1 h 150"/>
                  <a:gd name="T2" fmla="*/ 4 w 124"/>
                  <a:gd name="T3" fmla="*/ 0 h 150"/>
                  <a:gd name="T4" fmla="*/ 4 w 124"/>
                  <a:gd name="T5" fmla="*/ 2 h 150"/>
                  <a:gd name="T6" fmla="*/ 0 w 124"/>
                  <a:gd name="T7" fmla="*/ 8 h 150"/>
                  <a:gd name="T8" fmla="*/ 0 w 124"/>
                  <a:gd name="T9" fmla="*/ 141 h 150"/>
                  <a:gd name="T10" fmla="*/ 120 w 124"/>
                  <a:gd name="T11" fmla="*/ 150 h 150"/>
                  <a:gd name="T12" fmla="*/ 124 w 124"/>
                  <a:gd name="T13" fmla="*/ 1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0"/>
                  <a:gd name="T23" fmla="*/ 124 w 124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0">
                    <a:moveTo>
                      <a:pt x="124" y="1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0" y="150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1" name="Freeform 897"/>
              <p:cNvSpPr>
                <a:spLocks/>
              </p:cNvSpPr>
              <p:nvPr/>
            </p:nvSpPr>
            <p:spPr bwMode="auto">
              <a:xfrm>
                <a:off x="1700" y="3822"/>
                <a:ext cx="120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2" name="Freeform 898"/>
              <p:cNvSpPr>
                <a:spLocks/>
              </p:cNvSpPr>
              <p:nvPr/>
            </p:nvSpPr>
            <p:spPr bwMode="auto">
              <a:xfrm>
                <a:off x="1703" y="368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3" name="Freeform 899"/>
              <p:cNvSpPr>
                <a:spLocks/>
              </p:cNvSpPr>
              <p:nvPr/>
            </p:nvSpPr>
            <p:spPr bwMode="auto">
              <a:xfrm>
                <a:off x="1706" y="3683"/>
                <a:ext cx="115" cy="6"/>
              </a:xfrm>
              <a:custGeom>
                <a:avLst/>
                <a:gdLst>
                  <a:gd name="T0" fmla="*/ 115 w 115"/>
                  <a:gd name="T1" fmla="*/ 2 h 6"/>
                  <a:gd name="T2" fmla="*/ 0 w 115"/>
                  <a:gd name="T3" fmla="*/ 0 h 6"/>
                  <a:gd name="T4" fmla="*/ 0 w 115"/>
                  <a:gd name="T5" fmla="*/ 5 h 6"/>
                  <a:gd name="T6" fmla="*/ 111 w 115"/>
                  <a:gd name="T7" fmla="*/ 6 h 6"/>
                  <a:gd name="T8" fmla="*/ 115 w 115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6"/>
                  <a:gd name="T17" fmla="*/ 115 w 11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6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6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4" name="Freeform 900"/>
              <p:cNvSpPr>
                <a:spLocks/>
              </p:cNvSpPr>
              <p:nvPr/>
            </p:nvSpPr>
            <p:spPr bwMode="auto">
              <a:xfrm>
                <a:off x="1721" y="3725"/>
                <a:ext cx="1" cy="21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20 h 21"/>
                  <a:gd name="T4" fmla="*/ 1 w 1"/>
                  <a:gd name="T5" fmla="*/ 21 h 21"/>
                  <a:gd name="T6" fmla="*/ 1 w 1"/>
                  <a:gd name="T7" fmla="*/ 0 h 21"/>
                  <a:gd name="T8" fmla="*/ 0 w 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1"/>
                  <a:gd name="T17" fmla="*/ 1 w 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1">
                    <a:moveTo>
                      <a:pt x="0" y="0"/>
                    </a:moveTo>
                    <a:lnTo>
                      <a:pt x="0" y="20"/>
                    </a:lnTo>
                    <a:lnTo>
                      <a:pt x="1" y="2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5" name="Freeform 901"/>
              <p:cNvSpPr>
                <a:spLocks/>
              </p:cNvSpPr>
              <p:nvPr/>
            </p:nvSpPr>
            <p:spPr bwMode="auto">
              <a:xfrm>
                <a:off x="1722" y="3725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6" name="Rectangle 902"/>
              <p:cNvSpPr>
                <a:spLocks noChangeArrowheads="1"/>
              </p:cNvSpPr>
              <p:nvPr/>
            </p:nvSpPr>
            <p:spPr bwMode="auto">
              <a:xfrm>
                <a:off x="1722" y="3689"/>
                <a:ext cx="7" cy="36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7" name="Freeform 903"/>
              <p:cNvSpPr>
                <a:spLocks/>
              </p:cNvSpPr>
              <p:nvPr/>
            </p:nvSpPr>
            <p:spPr bwMode="auto">
              <a:xfrm>
                <a:off x="1729" y="3689"/>
                <a:ext cx="80" cy="38"/>
              </a:xfrm>
              <a:custGeom>
                <a:avLst/>
                <a:gdLst>
                  <a:gd name="T0" fmla="*/ 80 w 80"/>
                  <a:gd name="T1" fmla="*/ 1 h 38"/>
                  <a:gd name="T2" fmla="*/ 0 w 80"/>
                  <a:gd name="T3" fmla="*/ 0 h 38"/>
                  <a:gd name="T4" fmla="*/ 0 w 80"/>
                  <a:gd name="T5" fmla="*/ 36 h 38"/>
                  <a:gd name="T6" fmla="*/ 80 w 80"/>
                  <a:gd name="T7" fmla="*/ 38 h 38"/>
                  <a:gd name="T8" fmla="*/ 80 w 80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8"/>
                  <a:gd name="T17" fmla="*/ 80 w 8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8">
                    <a:moveTo>
                      <a:pt x="80" y="1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80" y="38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8" name="Rectangle 904"/>
              <p:cNvSpPr>
                <a:spLocks noChangeArrowheads="1"/>
              </p:cNvSpPr>
              <p:nvPr/>
            </p:nvSpPr>
            <p:spPr bwMode="auto">
              <a:xfrm>
                <a:off x="1706" y="3745"/>
                <a:ext cx="5" cy="78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9" name="Freeform 905"/>
              <p:cNvSpPr>
                <a:spLocks/>
              </p:cNvSpPr>
              <p:nvPr/>
            </p:nvSpPr>
            <p:spPr bwMode="auto">
              <a:xfrm>
                <a:off x="1711" y="3745"/>
                <a:ext cx="98" cy="86"/>
              </a:xfrm>
              <a:custGeom>
                <a:avLst/>
                <a:gdLst>
                  <a:gd name="T0" fmla="*/ 98 w 98"/>
                  <a:gd name="T1" fmla="*/ 5 h 86"/>
                  <a:gd name="T2" fmla="*/ 0 w 98"/>
                  <a:gd name="T3" fmla="*/ 0 h 86"/>
                  <a:gd name="T4" fmla="*/ 0 w 98"/>
                  <a:gd name="T5" fmla="*/ 78 h 86"/>
                  <a:gd name="T6" fmla="*/ 98 w 98"/>
                  <a:gd name="T7" fmla="*/ 86 h 86"/>
                  <a:gd name="T8" fmla="*/ 98 w 98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8" y="5"/>
                    </a:moveTo>
                    <a:lnTo>
                      <a:pt x="0" y="0"/>
                    </a:lnTo>
                    <a:lnTo>
                      <a:pt x="0" y="78"/>
                    </a:lnTo>
                    <a:lnTo>
                      <a:pt x="98" y="86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0" name="Freeform 906"/>
              <p:cNvSpPr>
                <a:spLocks/>
              </p:cNvSpPr>
              <p:nvPr/>
            </p:nvSpPr>
            <p:spPr bwMode="auto">
              <a:xfrm>
                <a:off x="1821" y="3682"/>
                <a:ext cx="9" cy="156"/>
              </a:xfrm>
              <a:custGeom>
                <a:avLst/>
                <a:gdLst>
                  <a:gd name="T0" fmla="*/ 3 w 9"/>
                  <a:gd name="T1" fmla="*/ 0 h 156"/>
                  <a:gd name="T2" fmla="*/ 3 w 9"/>
                  <a:gd name="T3" fmla="*/ 3 h 156"/>
                  <a:gd name="T4" fmla="*/ 0 w 9"/>
                  <a:gd name="T5" fmla="*/ 7 h 156"/>
                  <a:gd name="T6" fmla="*/ 0 w 9"/>
                  <a:gd name="T7" fmla="*/ 156 h 156"/>
                  <a:gd name="T8" fmla="*/ 9 w 9"/>
                  <a:gd name="T9" fmla="*/ 151 h 156"/>
                  <a:gd name="T10" fmla="*/ 9 w 9"/>
                  <a:gd name="T11" fmla="*/ 0 h 156"/>
                  <a:gd name="T12" fmla="*/ 3 w 9"/>
                  <a:gd name="T13" fmla="*/ 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6"/>
                  <a:gd name="T23" fmla="*/ 9 w 9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6">
                    <a:moveTo>
                      <a:pt x="3" y="0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6"/>
                    </a:lnTo>
                    <a:lnTo>
                      <a:pt x="9" y="151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1" name="Freeform 907"/>
              <p:cNvSpPr>
                <a:spLocks/>
              </p:cNvSpPr>
              <p:nvPr/>
            </p:nvSpPr>
            <p:spPr bwMode="auto">
              <a:xfrm>
                <a:off x="1830" y="3671"/>
                <a:ext cx="69" cy="162"/>
              </a:xfrm>
              <a:custGeom>
                <a:avLst/>
                <a:gdLst>
                  <a:gd name="T0" fmla="*/ 0 w 69"/>
                  <a:gd name="T1" fmla="*/ 11 h 162"/>
                  <a:gd name="T2" fmla="*/ 0 w 69"/>
                  <a:gd name="T3" fmla="*/ 162 h 162"/>
                  <a:gd name="T4" fmla="*/ 69 w 69"/>
                  <a:gd name="T5" fmla="*/ 108 h 162"/>
                  <a:gd name="T6" fmla="*/ 69 w 69"/>
                  <a:gd name="T7" fmla="*/ 0 h 162"/>
                  <a:gd name="T8" fmla="*/ 0 w 69"/>
                  <a:gd name="T9" fmla="*/ 11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2"/>
                  <a:gd name="T17" fmla="*/ 69 w 69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2">
                    <a:moveTo>
                      <a:pt x="0" y="11"/>
                    </a:moveTo>
                    <a:lnTo>
                      <a:pt x="0" y="162"/>
                    </a:lnTo>
                    <a:lnTo>
                      <a:pt x="69" y="108"/>
                    </a:lnTo>
                    <a:lnTo>
                      <a:pt x="6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2" name="Freeform 908"/>
              <p:cNvSpPr>
                <a:spLocks/>
              </p:cNvSpPr>
              <p:nvPr/>
            </p:nvSpPr>
            <p:spPr bwMode="auto">
              <a:xfrm>
                <a:off x="1819" y="3689"/>
                <a:ext cx="2" cy="150"/>
              </a:xfrm>
              <a:custGeom>
                <a:avLst/>
                <a:gdLst>
                  <a:gd name="T0" fmla="*/ 0 w 2"/>
                  <a:gd name="T1" fmla="*/ 2 h 150"/>
                  <a:gd name="T2" fmla="*/ 0 w 2"/>
                  <a:gd name="T3" fmla="*/ 150 h 150"/>
                  <a:gd name="T4" fmla="*/ 2 w 2"/>
                  <a:gd name="T5" fmla="*/ 149 h 150"/>
                  <a:gd name="T6" fmla="*/ 2 w 2"/>
                  <a:gd name="T7" fmla="*/ 0 h 150"/>
                  <a:gd name="T8" fmla="*/ 0 w 2"/>
                  <a:gd name="T9" fmla="*/ 2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0"/>
                  <a:gd name="T17" fmla="*/ 2 w 2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0">
                    <a:moveTo>
                      <a:pt x="0" y="2"/>
                    </a:moveTo>
                    <a:lnTo>
                      <a:pt x="0" y="150"/>
                    </a:lnTo>
                    <a:lnTo>
                      <a:pt x="2" y="14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3" name="Freeform 909"/>
              <p:cNvSpPr>
                <a:spLocks/>
              </p:cNvSpPr>
              <p:nvPr/>
            </p:nvSpPr>
            <p:spPr bwMode="auto">
              <a:xfrm>
                <a:off x="1698" y="3686"/>
                <a:ext cx="123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4" name="Freeform 910"/>
              <p:cNvSpPr>
                <a:spLocks/>
              </p:cNvSpPr>
              <p:nvPr/>
            </p:nvSpPr>
            <p:spPr bwMode="auto">
              <a:xfrm>
                <a:off x="1698" y="3693"/>
                <a:ext cx="123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5" name="Freeform 911"/>
              <p:cNvSpPr>
                <a:spLocks/>
              </p:cNvSpPr>
              <p:nvPr/>
            </p:nvSpPr>
            <p:spPr bwMode="auto">
              <a:xfrm>
                <a:off x="1698" y="3700"/>
                <a:ext cx="123" cy="7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6" name="Freeform 912"/>
              <p:cNvSpPr>
                <a:spLocks/>
              </p:cNvSpPr>
              <p:nvPr/>
            </p:nvSpPr>
            <p:spPr bwMode="auto">
              <a:xfrm>
                <a:off x="1698" y="3708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7" name="Freeform 913"/>
              <p:cNvSpPr>
                <a:spLocks/>
              </p:cNvSpPr>
              <p:nvPr/>
            </p:nvSpPr>
            <p:spPr bwMode="auto">
              <a:xfrm>
                <a:off x="1698" y="3715"/>
                <a:ext cx="123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8" name="Freeform 914"/>
              <p:cNvSpPr>
                <a:spLocks/>
              </p:cNvSpPr>
              <p:nvPr/>
            </p:nvSpPr>
            <p:spPr bwMode="auto">
              <a:xfrm>
                <a:off x="1698" y="3722"/>
                <a:ext cx="123" cy="7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9" name="Rectangle 915"/>
              <p:cNvSpPr>
                <a:spLocks noChangeArrowheads="1"/>
              </p:cNvSpPr>
              <p:nvPr/>
            </p:nvSpPr>
            <p:spPr bwMode="auto">
              <a:xfrm>
                <a:off x="1819" y="3688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0" name="Freeform 916"/>
              <p:cNvSpPr>
                <a:spLocks/>
              </p:cNvSpPr>
              <p:nvPr/>
            </p:nvSpPr>
            <p:spPr bwMode="auto">
              <a:xfrm>
                <a:off x="1819" y="3695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1" name="Freeform 917"/>
              <p:cNvSpPr>
                <a:spLocks/>
              </p:cNvSpPr>
              <p:nvPr/>
            </p:nvSpPr>
            <p:spPr bwMode="auto">
              <a:xfrm>
                <a:off x="1819" y="370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2" name="Rectangle 918"/>
              <p:cNvSpPr>
                <a:spLocks noChangeArrowheads="1"/>
              </p:cNvSpPr>
              <p:nvPr/>
            </p:nvSpPr>
            <p:spPr bwMode="auto">
              <a:xfrm>
                <a:off x="1819" y="371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3" name="Freeform 919"/>
              <p:cNvSpPr>
                <a:spLocks/>
              </p:cNvSpPr>
              <p:nvPr/>
            </p:nvSpPr>
            <p:spPr bwMode="auto">
              <a:xfrm>
                <a:off x="1819" y="371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4" name="Rectangle 920"/>
              <p:cNvSpPr>
                <a:spLocks noChangeArrowheads="1"/>
              </p:cNvSpPr>
              <p:nvPr/>
            </p:nvSpPr>
            <p:spPr bwMode="auto">
              <a:xfrm>
                <a:off x="1819" y="3726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5" name="Freeform 921"/>
              <p:cNvSpPr>
                <a:spLocks/>
              </p:cNvSpPr>
              <p:nvPr/>
            </p:nvSpPr>
            <p:spPr bwMode="auto">
              <a:xfrm>
                <a:off x="1698" y="3686"/>
                <a:ext cx="121" cy="6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6" name="Freeform 922"/>
              <p:cNvSpPr>
                <a:spLocks/>
              </p:cNvSpPr>
              <p:nvPr/>
            </p:nvSpPr>
            <p:spPr bwMode="auto">
              <a:xfrm>
                <a:off x="1698" y="3694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7" name="Freeform 923"/>
              <p:cNvSpPr>
                <a:spLocks/>
              </p:cNvSpPr>
              <p:nvPr/>
            </p:nvSpPr>
            <p:spPr bwMode="auto">
              <a:xfrm>
                <a:off x="1698" y="3701"/>
                <a:ext cx="121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8" name="Freeform 924"/>
              <p:cNvSpPr>
                <a:spLocks/>
              </p:cNvSpPr>
              <p:nvPr/>
            </p:nvSpPr>
            <p:spPr bwMode="auto">
              <a:xfrm>
                <a:off x="1698" y="3708"/>
                <a:ext cx="121" cy="6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9" name="Freeform 925"/>
              <p:cNvSpPr>
                <a:spLocks/>
              </p:cNvSpPr>
              <p:nvPr/>
            </p:nvSpPr>
            <p:spPr bwMode="auto">
              <a:xfrm>
                <a:off x="1698" y="3715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0" name="Freeform 926"/>
              <p:cNvSpPr>
                <a:spLocks/>
              </p:cNvSpPr>
              <p:nvPr/>
            </p:nvSpPr>
            <p:spPr bwMode="auto">
              <a:xfrm>
                <a:off x="1698" y="3722"/>
                <a:ext cx="121" cy="7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1" name="Freeform 927"/>
              <p:cNvSpPr>
                <a:spLocks/>
              </p:cNvSpPr>
              <p:nvPr/>
            </p:nvSpPr>
            <p:spPr bwMode="auto">
              <a:xfrm>
                <a:off x="1704" y="3670"/>
                <a:ext cx="195" cy="12"/>
              </a:xfrm>
              <a:custGeom>
                <a:avLst/>
                <a:gdLst>
                  <a:gd name="T0" fmla="*/ 0 w 195"/>
                  <a:gd name="T1" fmla="*/ 11 h 12"/>
                  <a:gd name="T2" fmla="*/ 105 w 195"/>
                  <a:gd name="T3" fmla="*/ 0 h 12"/>
                  <a:gd name="T4" fmla="*/ 195 w 195"/>
                  <a:gd name="T5" fmla="*/ 1 h 12"/>
                  <a:gd name="T6" fmla="*/ 120 w 195"/>
                  <a:gd name="T7" fmla="*/ 12 h 12"/>
                  <a:gd name="T8" fmla="*/ 0 w 195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2"/>
                  <a:gd name="T17" fmla="*/ 195 w 19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2">
                    <a:moveTo>
                      <a:pt x="0" y="11"/>
                    </a:moveTo>
                    <a:lnTo>
                      <a:pt x="105" y="0"/>
                    </a:lnTo>
                    <a:lnTo>
                      <a:pt x="195" y="1"/>
                    </a:lnTo>
                    <a:lnTo>
                      <a:pt x="120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2" name="Freeform 928"/>
              <p:cNvSpPr>
                <a:spLocks/>
              </p:cNvSpPr>
              <p:nvPr/>
            </p:nvSpPr>
            <p:spPr bwMode="auto">
              <a:xfrm>
                <a:off x="1701" y="3729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3" name="Freeform 929"/>
              <p:cNvSpPr>
                <a:spLocks/>
              </p:cNvSpPr>
              <p:nvPr/>
            </p:nvSpPr>
            <p:spPr bwMode="auto">
              <a:xfrm>
                <a:off x="1704" y="3731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4" name="Freeform 930"/>
              <p:cNvSpPr>
                <a:spLocks/>
              </p:cNvSpPr>
              <p:nvPr/>
            </p:nvSpPr>
            <p:spPr bwMode="auto">
              <a:xfrm>
                <a:off x="1706" y="3731"/>
                <a:ext cx="10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5" name="Freeform 931"/>
              <p:cNvSpPr>
                <a:spLocks/>
              </p:cNvSpPr>
              <p:nvPr/>
            </p:nvSpPr>
            <p:spPr bwMode="auto">
              <a:xfrm>
                <a:off x="1708" y="3732"/>
                <a:ext cx="8" cy="4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0 h 10"/>
                  <a:gd name="T6" fmla="*/ 2 w 10"/>
                  <a:gd name="T7" fmla="*/ 0 h 10"/>
                  <a:gd name="T8" fmla="*/ 2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6" name="Freeform 932"/>
              <p:cNvSpPr>
                <a:spLocks/>
              </p:cNvSpPr>
              <p:nvPr/>
            </p:nvSpPr>
            <p:spPr bwMode="auto">
              <a:xfrm>
                <a:off x="1792" y="3737"/>
                <a:ext cx="4" cy="2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7" name="Freeform 933"/>
              <p:cNvSpPr>
                <a:spLocks/>
              </p:cNvSpPr>
              <p:nvPr/>
            </p:nvSpPr>
            <p:spPr bwMode="auto">
              <a:xfrm>
                <a:off x="1800" y="3737"/>
                <a:ext cx="3" cy="2"/>
              </a:xfrm>
              <a:custGeom>
                <a:avLst/>
                <a:gdLst>
                  <a:gd name="T0" fmla="*/ 1 w 5"/>
                  <a:gd name="T1" fmla="*/ 1 h 4"/>
                  <a:gd name="T2" fmla="*/ 1 w 5"/>
                  <a:gd name="T3" fmla="*/ 1 h 4"/>
                  <a:gd name="T4" fmla="*/ 1 w 5"/>
                  <a:gd name="T5" fmla="*/ 1 h 4"/>
                  <a:gd name="T6" fmla="*/ 0 w 5"/>
                  <a:gd name="T7" fmla="*/ 1 h 4"/>
                  <a:gd name="T8" fmla="*/ 1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1 w 5"/>
                  <a:gd name="T15" fmla="*/ 1 h 4"/>
                  <a:gd name="T16" fmla="*/ 1 w 5"/>
                  <a:gd name="T17" fmla="*/ 1 h 4"/>
                  <a:gd name="T18" fmla="*/ 1 w 5"/>
                  <a:gd name="T19" fmla="*/ 1 h 4"/>
                  <a:gd name="T20" fmla="*/ 1 w 5"/>
                  <a:gd name="T21" fmla="*/ 1 h 4"/>
                  <a:gd name="T22" fmla="*/ 1 w 5"/>
                  <a:gd name="T23" fmla="*/ 1 h 4"/>
                  <a:gd name="T24" fmla="*/ 1 w 5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8" name="Freeform 934"/>
              <p:cNvSpPr>
                <a:spLocks/>
              </p:cNvSpPr>
              <p:nvPr/>
            </p:nvSpPr>
            <p:spPr bwMode="auto">
              <a:xfrm>
                <a:off x="1796" y="3737"/>
                <a:ext cx="4" cy="2"/>
              </a:xfrm>
              <a:custGeom>
                <a:avLst/>
                <a:gdLst>
                  <a:gd name="T0" fmla="*/ 2 w 5"/>
                  <a:gd name="T1" fmla="*/ 1 h 4"/>
                  <a:gd name="T2" fmla="*/ 2 w 5"/>
                  <a:gd name="T3" fmla="*/ 1 h 4"/>
                  <a:gd name="T4" fmla="*/ 2 w 5"/>
                  <a:gd name="T5" fmla="*/ 1 h 4"/>
                  <a:gd name="T6" fmla="*/ 1 w 5"/>
                  <a:gd name="T7" fmla="*/ 1 h 4"/>
                  <a:gd name="T8" fmla="*/ 0 w 5"/>
                  <a:gd name="T9" fmla="*/ 1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1 h 4"/>
                  <a:gd name="T20" fmla="*/ 2 w 5"/>
                  <a:gd name="T21" fmla="*/ 1 h 4"/>
                  <a:gd name="T22" fmla="*/ 2 w 5"/>
                  <a:gd name="T23" fmla="*/ 1 h 4"/>
                  <a:gd name="T24" fmla="*/ 2 w 5"/>
                  <a:gd name="T25" fmla="*/ 1 h 4"/>
                  <a:gd name="T26" fmla="*/ 2 w 5"/>
                  <a:gd name="T27" fmla="*/ 1 h 4"/>
                  <a:gd name="T28" fmla="*/ 2 w 5"/>
                  <a:gd name="T29" fmla="*/ 1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9" name="Freeform 935"/>
              <p:cNvSpPr>
                <a:spLocks/>
              </p:cNvSpPr>
              <p:nvPr/>
            </p:nvSpPr>
            <p:spPr bwMode="auto">
              <a:xfrm>
                <a:off x="1698" y="3805"/>
                <a:ext cx="123" cy="12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0" name="Freeform 936"/>
              <p:cNvSpPr>
                <a:spLocks/>
              </p:cNvSpPr>
              <p:nvPr/>
            </p:nvSpPr>
            <p:spPr bwMode="auto">
              <a:xfrm>
                <a:off x="1698" y="3812"/>
                <a:ext cx="123" cy="12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1" name="Freeform 937"/>
              <p:cNvSpPr>
                <a:spLocks/>
              </p:cNvSpPr>
              <p:nvPr/>
            </p:nvSpPr>
            <p:spPr bwMode="auto">
              <a:xfrm>
                <a:off x="1698" y="3819"/>
                <a:ext cx="123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2" name="Freeform 938"/>
              <p:cNvSpPr>
                <a:spLocks/>
              </p:cNvSpPr>
              <p:nvPr/>
            </p:nvSpPr>
            <p:spPr bwMode="auto">
              <a:xfrm>
                <a:off x="1698" y="3778"/>
                <a:ext cx="123" cy="9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3" name="Freeform 939"/>
              <p:cNvSpPr>
                <a:spLocks/>
              </p:cNvSpPr>
              <p:nvPr/>
            </p:nvSpPr>
            <p:spPr bwMode="auto">
              <a:xfrm>
                <a:off x="1698" y="3785"/>
                <a:ext cx="123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4" name="Freeform 940"/>
              <p:cNvSpPr>
                <a:spLocks/>
              </p:cNvSpPr>
              <p:nvPr/>
            </p:nvSpPr>
            <p:spPr bwMode="auto">
              <a:xfrm>
                <a:off x="1698" y="3791"/>
                <a:ext cx="123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5" name="Freeform 941"/>
              <p:cNvSpPr>
                <a:spLocks/>
              </p:cNvSpPr>
              <p:nvPr/>
            </p:nvSpPr>
            <p:spPr bwMode="auto">
              <a:xfrm>
                <a:off x="1698" y="3798"/>
                <a:ext cx="123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6" name="Freeform 942"/>
              <p:cNvSpPr>
                <a:spLocks/>
              </p:cNvSpPr>
              <p:nvPr/>
            </p:nvSpPr>
            <p:spPr bwMode="auto">
              <a:xfrm>
                <a:off x="1698" y="3742"/>
                <a:ext cx="123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7" name="Freeform 943"/>
              <p:cNvSpPr>
                <a:spLocks/>
              </p:cNvSpPr>
              <p:nvPr/>
            </p:nvSpPr>
            <p:spPr bwMode="auto">
              <a:xfrm>
                <a:off x="1698" y="3749"/>
                <a:ext cx="123" cy="9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8" name="Freeform 944"/>
              <p:cNvSpPr>
                <a:spLocks/>
              </p:cNvSpPr>
              <p:nvPr/>
            </p:nvSpPr>
            <p:spPr bwMode="auto">
              <a:xfrm>
                <a:off x="1698" y="3756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9" name="Freeform 945"/>
              <p:cNvSpPr>
                <a:spLocks/>
              </p:cNvSpPr>
              <p:nvPr/>
            </p:nvSpPr>
            <p:spPr bwMode="auto">
              <a:xfrm>
                <a:off x="1698" y="3764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0" name="Freeform 946"/>
              <p:cNvSpPr>
                <a:spLocks/>
              </p:cNvSpPr>
              <p:nvPr/>
            </p:nvSpPr>
            <p:spPr bwMode="auto">
              <a:xfrm>
                <a:off x="1698" y="3770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1" name="Rectangle 947"/>
              <p:cNvSpPr>
                <a:spLocks noChangeArrowheads="1"/>
              </p:cNvSpPr>
              <p:nvPr/>
            </p:nvSpPr>
            <p:spPr bwMode="auto">
              <a:xfrm>
                <a:off x="1819" y="3747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2" name="Freeform 948"/>
              <p:cNvSpPr>
                <a:spLocks/>
              </p:cNvSpPr>
              <p:nvPr/>
            </p:nvSpPr>
            <p:spPr bwMode="auto">
              <a:xfrm>
                <a:off x="1819" y="3754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3" name="Rectangle 949"/>
              <p:cNvSpPr>
                <a:spLocks noChangeArrowheads="1"/>
              </p:cNvSpPr>
              <p:nvPr/>
            </p:nvSpPr>
            <p:spPr bwMode="auto">
              <a:xfrm>
                <a:off x="1819" y="3762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4" name="Rectangle 950"/>
              <p:cNvSpPr>
                <a:spLocks noChangeArrowheads="1"/>
              </p:cNvSpPr>
              <p:nvPr/>
            </p:nvSpPr>
            <p:spPr bwMode="auto">
              <a:xfrm>
                <a:off x="1819" y="3769"/>
                <a:ext cx="2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5" name="Freeform 951"/>
              <p:cNvSpPr>
                <a:spLocks/>
              </p:cNvSpPr>
              <p:nvPr/>
            </p:nvSpPr>
            <p:spPr bwMode="auto">
              <a:xfrm>
                <a:off x="1819" y="377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6" name="Rectangle 952"/>
              <p:cNvSpPr>
                <a:spLocks noChangeArrowheads="1"/>
              </p:cNvSpPr>
              <p:nvPr/>
            </p:nvSpPr>
            <p:spPr bwMode="auto">
              <a:xfrm>
                <a:off x="1819" y="3784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7" name="Freeform 953"/>
              <p:cNvSpPr>
                <a:spLocks/>
              </p:cNvSpPr>
              <p:nvPr/>
            </p:nvSpPr>
            <p:spPr bwMode="auto">
              <a:xfrm>
                <a:off x="1819" y="37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8" name="Rectangle 954"/>
              <p:cNvSpPr>
                <a:spLocks noChangeArrowheads="1"/>
              </p:cNvSpPr>
              <p:nvPr/>
            </p:nvSpPr>
            <p:spPr bwMode="auto">
              <a:xfrm>
                <a:off x="1819" y="3799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9" name="Freeform 955"/>
              <p:cNvSpPr>
                <a:spLocks/>
              </p:cNvSpPr>
              <p:nvPr/>
            </p:nvSpPr>
            <p:spPr bwMode="auto">
              <a:xfrm>
                <a:off x="1819" y="3806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0" name="Freeform 956"/>
              <p:cNvSpPr>
                <a:spLocks/>
              </p:cNvSpPr>
              <p:nvPr/>
            </p:nvSpPr>
            <p:spPr bwMode="auto">
              <a:xfrm>
                <a:off x="1819" y="3827"/>
                <a:ext cx="2" cy="5"/>
              </a:xfrm>
              <a:custGeom>
                <a:avLst/>
                <a:gdLst>
                  <a:gd name="T0" fmla="*/ 2 w 2"/>
                  <a:gd name="T1" fmla="*/ 4 h 5"/>
                  <a:gd name="T2" fmla="*/ 0 w 2"/>
                  <a:gd name="T3" fmla="*/ 5 h 5"/>
                  <a:gd name="T4" fmla="*/ 0 w 2"/>
                  <a:gd name="T5" fmla="*/ 1 h 5"/>
                  <a:gd name="T6" fmla="*/ 2 w 2"/>
                  <a:gd name="T7" fmla="*/ 0 h 5"/>
                  <a:gd name="T8" fmla="*/ 2 w 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4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1" name="Rectangle 957"/>
              <p:cNvSpPr>
                <a:spLocks noChangeArrowheads="1"/>
              </p:cNvSpPr>
              <p:nvPr/>
            </p:nvSpPr>
            <p:spPr bwMode="auto">
              <a:xfrm>
                <a:off x="1819" y="382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2" name="Freeform 958"/>
              <p:cNvSpPr>
                <a:spLocks/>
              </p:cNvSpPr>
              <p:nvPr/>
            </p:nvSpPr>
            <p:spPr bwMode="auto">
              <a:xfrm>
                <a:off x="1819" y="381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3" name="Freeform 959"/>
              <p:cNvSpPr>
                <a:spLocks/>
              </p:cNvSpPr>
              <p:nvPr/>
            </p:nvSpPr>
            <p:spPr bwMode="auto">
              <a:xfrm>
                <a:off x="1698" y="3742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4" name="Freeform 960"/>
              <p:cNvSpPr>
                <a:spLocks/>
              </p:cNvSpPr>
              <p:nvPr/>
            </p:nvSpPr>
            <p:spPr bwMode="auto">
              <a:xfrm>
                <a:off x="1698" y="3750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5" name="Freeform 961"/>
              <p:cNvSpPr>
                <a:spLocks/>
              </p:cNvSpPr>
              <p:nvPr/>
            </p:nvSpPr>
            <p:spPr bwMode="auto">
              <a:xfrm>
                <a:off x="1698" y="3756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6" name="Freeform 962"/>
              <p:cNvSpPr>
                <a:spLocks/>
              </p:cNvSpPr>
              <p:nvPr/>
            </p:nvSpPr>
            <p:spPr bwMode="auto">
              <a:xfrm>
                <a:off x="1698" y="3764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7" name="Freeform 963"/>
              <p:cNvSpPr>
                <a:spLocks/>
              </p:cNvSpPr>
              <p:nvPr/>
            </p:nvSpPr>
            <p:spPr bwMode="auto">
              <a:xfrm>
                <a:off x="1698" y="3770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8" name="Freeform 964"/>
              <p:cNvSpPr>
                <a:spLocks/>
              </p:cNvSpPr>
              <p:nvPr/>
            </p:nvSpPr>
            <p:spPr bwMode="auto">
              <a:xfrm>
                <a:off x="1698" y="3778"/>
                <a:ext cx="121" cy="9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9" name="Freeform 965"/>
              <p:cNvSpPr>
                <a:spLocks/>
              </p:cNvSpPr>
              <p:nvPr/>
            </p:nvSpPr>
            <p:spPr bwMode="auto">
              <a:xfrm>
                <a:off x="1698" y="3785"/>
                <a:ext cx="121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0" name="Freeform 966"/>
              <p:cNvSpPr>
                <a:spLocks/>
              </p:cNvSpPr>
              <p:nvPr/>
            </p:nvSpPr>
            <p:spPr bwMode="auto">
              <a:xfrm>
                <a:off x="1698" y="3792"/>
                <a:ext cx="121" cy="10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1" name="Freeform 967"/>
              <p:cNvSpPr>
                <a:spLocks/>
              </p:cNvSpPr>
              <p:nvPr/>
            </p:nvSpPr>
            <p:spPr bwMode="auto">
              <a:xfrm>
                <a:off x="1698" y="3799"/>
                <a:ext cx="121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2" name="Freeform 968"/>
              <p:cNvSpPr>
                <a:spLocks/>
              </p:cNvSpPr>
              <p:nvPr/>
            </p:nvSpPr>
            <p:spPr bwMode="auto">
              <a:xfrm>
                <a:off x="1698" y="3805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3" name="Freeform 969"/>
              <p:cNvSpPr>
                <a:spLocks/>
              </p:cNvSpPr>
              <p:nvPr/>
            </p:nvSpPr>
            <p:spPr bwMode="auto">
              <a:xfrm>
                <a:off x="1698" y="3813"/>
                <a:ext cx="121" cy="11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4" name="Freeform 970"/>
              <p:cNvSpPr>
                <a:spLocks/>
              </p:cNvSpPr>
              <p:nvPr/>
            </p:nvSpPr>
            <p:spPr bwMode="auto">
              <a:xfrm>
                <a:off x="1698" y="3819"/>
                <a:ext cx="121" cy="13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674" name="AutoShape 992"/>
          <p:cNvSpPr>
            <a:spLocks noChangeArrowheads="1"/>
          </p:cNvSpPr>
          <p:nvPr/>
        </p:nvSpPr>
        <p:spPr bwMode="auto">
          <a:xfrm>
            <a:off x="485779" y="6056315"/>
            <a:ext cx="3351213" cy="246063"/>
          </a:xfrm>
          <a:prstGeom prst="roundRect">
            <a:avLst>
              <a:gd name="adj" fmla="val 16667"/>
            </a:avLst>
          </a:prstGeom>
          <a:solidFill>
            <a:srgbClr val="FFFF66">
              <a:alpha val="89803"/>
            </a:srgb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b="1" dirty="0" smtClean="0">
                <a:solidFill>
                  <a:srgbClr val="000000"/>
                </a:solidFill>
              </a:rPr>
              <a:t>Приложения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25675" name="Rectangle 375"/>
          <p:cNvSpPr>
            <a:spLocks noChangeArrowheads="1"/>
          </p:cNvSpPr>
          <p:nvPr/>
        </p:nvSpPr>
        <p:spPr bwMode="auto">
          <a:xfrm>
            <a:off x="1840921" y="2370142"/>
            <a:ext cx="12695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>
                <a:solidFill>
                  <a:srgbClr val="000000"/>
                </a:solidFill>
              </a:rPr>
              <a:t>インターネット／ＶＰＮ</a:t>
            </a:r>
          </a:p>
        </p:txBody>
      </p:sp>
      <p:grpSp>
        <p:nvGrpSpPr>
          <p:cNvPr id="25676" name="Group 1200"/>
          <p:cNvGrpSpPr>
            <a:grpSpLocks/>
          </p:cNvGrpSpPr>
          <p:nvPr/>
        </p:nvGrpSpPr>
        <p:grpSpPr bwMode="auto">
          <a:xfrm>
            <a:off x="1739900" y="5032376"/>
            <a:ext cx="954088" cy="887413"/>
            <a:chOff x="879" y="3143"/>
            <a:chExt cx="601" cy="559"/>
          </a:xfrm>
        </p:grpSpPr>
        <p:sp>
          <p:nvSpPr>
            <p:cNvPr id="26876" name="Line 337"/>
            <p:cNvSpPr>
              <a:spLocks noChangeShapeType="1"/>
            </p:cNvSpPr>
            <p:nvPr/>
          </p:nvSpPr>
          <p:spPr bwMode="auto">
            <a:xfrm>
              <a:off x="1173" y="3230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877" name="Line 337"/>
            <p:cNvSpPr>
              <a:spLocks noChangeShapeType="1"/>
            </p:cNvSpPr>
            <p:nvPr/>
          </p:nvSpPr>
          <p:spPr bwMode="auto">
            <a:xfrm>
              <a:off x="1302" y="3226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878" name="Line 337"/>
            <p:cNvSpPr>
              <a:spLocks noChangeShapeType="1"/>
            </p:cNvSpPr>
            <p:nvPr/>
          </p:nvSpPr>
          <p:spPr bwMode="auto">
            <a:xfrm>
              <a:off x="1023" y="3234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879" name="Group 383"/>
            <p:cNvGrpSpPr>
              <a:grpSpLocks/>
            </p:cNvGrpSpPr>
            <p:nvPr/>
          </p:nvGrpSpPr>
          <p:grpSpPr bwMode="auto">
            <a:xfrm>
              <a:off x="879" y="3368"/>
              <a:ext cx="245" cy="334"/>
              <a:chOff x="581" y="3675"/>
              <a:chExt cx="205" cy="170"/>
            </a:xfrm>
          </p:grpSpPr>
          <p:sp>
            <p:nvSpPr>
              <p:cNvPr id="27071" name="Freeform 384"/>
              <p:cNvSpPr>
                <a:spLocks/>
              </p:cNvSpPr>
              <p:nvPr/>
            </p:nvSpPr>
            <p:spPr bwMode="auto">
              <a:xfrm>
                <a:off x="739" y="3835"/>
                <a:ext cx="7" cy="10"/>
              </a:xfrm>
              <a:custGeom>
                <a:avLst/>
                <a:gdLst>
                  <a:gd name="T0" fmla="*/ 2 w 9"/>
                  <a:gd name="T1" fmla="*/ 0 h 22"/>
                  <a:gd name="T2" fmla="*/ 2 w 9"/>
                  <a:gd name="T3" fmla="*/ 0 h 22"/>
                  <a:gd name="T4" fmla="*/ 2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2 w 9"/>
                  <a:gd name="T11" fmla="*/ 0 h 22"/>
                  <a:gd name="T12" fmla="*/ 2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2" name="Freeform 385"/>
              <p:cNvSpPr>
                <a:spLocks/>
              </p:cNvSpPr>
              <p:nvPr/>
            </p:nvSpPr>
            <p:spPr bwMode="auto">
              <a:xfrm>
                <a:off x="699" y="3840"/>
                <a:ext cx="40" cy="5"/>
              </a:xfrm>
              <a:custGeom>
                <a:avLst/>
                <a:gdLst>
                  <a:gd name="T0" fmla="*/ 0 w 40"/>
                  <a:gd name="T1" fmla="*/ 3 h 5"/>
                  <a:gd name="T2" fmla="*/ 40 w 40"/>
                  <a:gd name="T3" fmla="*/ 5 h 5"/>
                  <a:gd name="T4" fmla="*/ 40 w 40"/>
                  <a:gd name="T5" fmla="*/ 2 h 5"/>
                  <a:gd name="T6" fmla="*/ 0 w 40"/>
                  <a:gd name="T7" fmla="*/ 0 h 5"/>
                  <a:gd name="T8" fmla="*/ 0 w 4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"/>
                  <a:gd name="T17" fmla="*/ 40 w 4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">
                    <a:moveTo>
                      <a:pt x="0" y="3"/>
                    </a:moveTo>
                    <a:lnTo>
                      <a:pt x="40" y="5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3" name="Freeform 386"/>
              <p:cNvSpPr>
                <a:spLocks/>
              </p:cNvSpPr>
              <p:nvPr/>
            </p:nvSpPr>
            <p:spPr bwMode="auto">
              <a:xfrm>
                <a:off x="711" y="3834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4" name="Freeform 387"/>
              <p:cNvSpPr>
                <a:spLocks/>
              </p:cNvSpPr>
              <p:nvPr/>
            </p:nvSpPr>
            <p:spPr bwMode="auto">
              <a:xfrm>
                <a:off x="693" y="3833"/>
                <a:ext cx="29" cy="6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5" name="Freeform 388"/>
              <p:cNvSpPr>
                <a:spLocks/>
              </p:cNvSpPr>
              <p:nvPr/>
            </p:nvSpPr>
            <p:spPr bwMode="auto">
              <a:xfrm>
                <a:off x="781" y="3799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6" name="Freeform 389"/>
              <p:cNvSpPr>
                <a:spLocks/>
              </p:cNvSpPr>
              <p:nvPr/>
            </p:nvSpPr>
            <p:spPr bwMode="auto">
              <a:xfrm>
                <a:off x="750" y="3802"/>
                <a:ext cx="31" cy="4"/>
              </a:xfrm>
              <a:custGeom>
                <a:avLst/>
                <a:gdLst>
                  <a:gd name="T0" fmla="*/ 0 w 31"/>
                  <a:gd name="T1" fmla="*/ 2 h 4"/>
                  <a:gd name="T2" fmla="*/ 31 w 31"/>
                  <a:gd name="T3" fmla="*/ 4 h 4"/>
                  <a:gd name="T4" fmla="*/ 31 w 31"/>
                  <a:gd name="T5" fmla="*/ 2 h 4"/>
                  <a:gd name="T6" fmla="*/ 0 w 31"/>
                  <a:gd name="T7" fmla="*/ 0 h 4"/>
                  <a:gd name="T8" fmla="*/ 0 w 31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"/>
                  <a:gd name="T17" fmla="*/ 31 w 3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">
                    <a:moveTo>
                      <a:pt x="0" y="2"/>
                    </a:moveTo>
                    <a:lnTo>
                      <a:pt x="31" y="4"/>
                    </a:lnTo>
                    <a:lnTo>
                      <a:pt x="3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7" name="Freeform 390"/>
              <p:cNvSpPr>
                <a:spLocks/>
              </p:cNvSpPr>
              <p:nvPr/>
            </p:nvSpPr>
            <p:spPr bwMode="auto">
              <a:xfrm>
                <a:off x="760" y="3798"/>
                <a:ext cx="26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8" name="Freeform 391"/>
              <p:cNvSpPr>
                <a:spLocks/>
              </p:cNvSpPr>
              <p:nvPr/>
            </p:nvSpPr>
            <p:spPr bwMode="auto">
              <a:xfrm>
                <a:off x="746" y="3797"/>
                <a:ext cx="22" cy="4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9" name="Freeform 392"/>
              <p:cNvSpPr>
                <a:spLocks/>
              </p:cNvSpPr>
              <p:nvPr/>
            </p:nvSpPr>
            <p:spPr bwMode="auto">
              <a:xfrm>
                <a:off x="583" y="3686"/>
                <a:ext cx="125" cy="150"/>
              </a:xfrm>
              <a:custGeom>
                <a:avLst/>
                <a:gdLst>
                  <a:gd name="T0" fmla="*/ 125 w 125"/>
                  <a:gd name="T1" fmla="*/ 2 h 150"/>
                  <a:gd name="T2" fmla="*/ 5 w 125"/>
                  <a:gd name="T3" fmla="*/ 0 h 150"/>
                  <a:gd name="T4" fmla="*/ 5 w 125"/>
                  <a:gd name="T5" fmla="*/ 2 h 150"/>
                  <a:gd name="T6" fmla="*/ 0 w 125"/>
                  <a:gd name="T7" fmla="*/ 8 h 150"/>
                  <a:gd name="T8" fmla="*/ 0 w 125"/>
                  <a:gd name="T9" fmla="*/ 141 h 150"/>
                  <a:gd name="T10" fmla="*/ 121 w 125"/>
                  <a:gd name="T11" fmla="*/ 150 h 150"/>
                  <a:gd name="T12" fmla="*/ 125 w 125"/>
                  <a:gd name="T13" fmla="*/ 2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150"/>
                  <a:gd name="T23" fmla="*/ 125 w 125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150">
                    <a:moveTo>
                      <a:pt x="125" y="2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1" y="150"/>
                    </a:lnTo>
                    <a:lnTo>
                      <a:pt x="125" y="2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0" name="Freeform 393"/>
              <p:cNvSpPr>
                <a:spLocks/>
              </p:cNvSpPr>
              <p:nvPr/>
            </p:nvSpPr>
            <p:spPr bwMode="auto">
              <a:xfrm>
                <a:off x="583" y="3827"/>
                <a:ext cx="121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1" name="Freeform 394"/>
              <p:cNvSpPr>
                <a:spLocks/>
              </p:cNvSpPr>
              <p:nvPr/>
            </p:nvSpPr>
            <p:spPr bwMode="auto">
              <a:xfrm>
                <a:off x="586" y="368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5 h 5"/>
                  <a:gd name="T4" fmla="*/ 4 w 4"/>
                  <a:gd name="T5" fmla="*/ 0 h 5"/>
                  <a:gd name="T6" fmla="*/ 0 w 4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0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2" name="Freeform 395"/>
              <p:cNvSpPr>
                <a:spLocks/>
              </p:cNvSpPr>
              <p:nvPr/>
            </p:nvSpPr>
            <p:spPr bwMode="auto">
              <a:xfrm>
                <a:off x="590" y="3688"/>
                <a:ext cx="115" cy="7"/>
              </a:xfrm>
              <a:custGeom>
                <a:avLst/>
                <a:gdLst>
                  <a:gd name="T0" fmla="*/ 115 w 115"/>
                  <a:gd name="T1" fmla="*/ 2 h 7"/>
                  <a:gd name="T2" fmla="*/ 0 w 115"/>
                  <a:gd name="T3" fmla="*/ 0 h 7"/>
                  <a:gd name="T4" fmla="*/ 0 w 115"/>
                  <a:gd name="T5" fmla="*/ 5 h 7"/>
                  <a:gd name="T6" fmla="*/ 111 w 115"/>
                  <a:gd name="T7" fmla="*/ 7 h 7"/>
                  <a:gd name="T8" fmla="*/ 115 w 11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7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3" name="Rectangle 396"/>
              <p:cNvSpPr>
                <a:spLocks noChangeArrowheads="1"/>
              </p:cNvSpPr>
              <p:nvPr/>
            </p:nvSpPr>
            <p:spPr bwMode="auto">
              <a:xfrm>
                <a:off x="605" y="3730"/>
                <a:ext cx="1" cy="21"/>
              </a:xfrm>
              <a:prstGeom prst="rect">
                <a:avLst/>
              </a:pr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4" name="Freeform 397"/>
              <p:cNvSpPr>
                <a:spLocks/>
              </p:cNvSpPr>
              <p:nvPr/>
            </p:nvSpPr>
            <p:spPr bwMode="auto">
              <a:xfrm>
                <a:off x="606" y="3730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5" name="Freeform 398"/>
              <p:cNvSpPr>
                <a:spLocks/>
              </p:cNvSpPr>
              <p:nvPr/>
            </p:nvSpPr>
            <p:spPr bwMode="auto">
              <a:xfrm>
                <a:off x="606" y="3694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36 h 37"/>
                  <a:gd name="T4" fmla="*/ 7 w 7"/>
                  <a:gd name="T5" fmla="*/ 37 h 37"/>
                  <a:gd name="T6" fmla="*/ 7 w 7"/>
                  <a:gd name="T7" fmla="*/ 0 h 37"/>
                  <a:gd name="T8" fmla="*/ 0 w 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"/>
                  <a:gd name="T17" fmla="*/ 7 w 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">
                    <a:moveTo>
                      <a:pt x="0" y="0"/>
                    </a:moveTo>
                    <a:lnTo>
                      <a:pt x="0" y="36"/>
                    </a:lnTo>
                    <a:lnTo>
                      <a:pt x="7" y="3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6" name="Freeform 399"/>
              <p:cNvSpPr>
                <a:spLocks/>
              </p:cNvSpPr>
              <p:nvPr/>
            </p:nvSpPr>
            <p:spPr bwMode="auto">
              <a:xfrm>
                <a:off x="613" y="3694"/>
                <a:ext cx="80" cy="38"/>
              </a:xfrm>
              <a:custGeom>
                <a:avLst/>
                <a:gdLst>
                  <a:gd name="T0" fmla="*/ 80 w 80"/>
                  <a:gd name="T1" fmla="*/ 1 h 38"/>
                  <a:gd name="T2" fmla="*/ 0 w 80"/>
                  <a:gd name="T3" fmla="*/ 0 h 38"/>
                  <a:gd name="T4" fmla="*/ 0 w 80"/>
                  <a:gd name="T5" fmla="*/ 37 h 38"/>
                  <a:gd name="T6" fmla="*/ 80 w 80"/>
                  <a:gd name="T7" fmla="*/ 38 h 38"/>
                  <a:gd name="T8" fmla="*/ 80 w 80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8"/>
                  <a:gd name="T17" fmla="*/ 80 w 8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8">
                    <a:moveTo>
                      <a:pt x="80" y="1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0" y="38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7" name="Freeform 400"/>
              <p:cNvSpPr>
                <a:spLocks/>
              </p:cNvSpPr>
              <p:nvPr/>
            </p:nvSpPr>
            <p:spPr bwMode="auto">
              <a:xfrm>
                <a:off x="590" y="3750"/>
                <a:ext cx="5" cy="79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78 h 79"/>
                  <a:gd name="T4" fmla="*/ 5 w 5"/>
                  <a:gd name="T5" fmla="*/ 79 h 79"/>
                  <a:gd name="T6" fmla="*/ 5 w 5"/>
                  <a:gd name="T7" fmla="*/ 0 h 79"/>
                  <a:gd name="T8" fmla="*/ 0 w 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9"/>
                  <a:gd name="T17" fmla="*/ 5 w 5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9">
                    <a:moveTo>
                      <a:pt x="0" y="0"/>
                    </a:moveTo>
                    <a:lnTo>
                      <a:pt x="0" y="78"/>
                    </a:lnTo>
                    <a:lnTo>
                      <a:pt x="5" y="79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8" name="Freeform 401"/>
              <p:cNvSpPr>
                <a:spLocks/>
              </p:cNvSpPr>
              <p:nvPr/>
            </p:nvSpPr>
            <p:spPr bwMode="auto">
              <a:xfrm>
                <a:off x="595" y="3750"/>
                <a:ext cx="98" cy="86"/>
              </a:xfrm>
              <a:custGeom>
                <a:avLst/>
                <a:gdLst>
                  <a:gd name="T0" fmla="*/ 98 w 98"/>
                  <a:gd name="T1" fmla="*/ 5 h 86"/>
                  <a:gd name="T2" fmla="*/ 0 w 98"/>
                  <a:gd name="T3" fmla="*/ 0 h 86"/>
                  <a:gd name="T4" fmla="*/ 0 w 98"/>
                  <a:gd name="T5" fmla="*/ 79 h 86"/>
                  <a:gd name="T6" fmla="*/ 98 w 98"/>
                  <a:gd name="T7" fmla="*/ 86 h 86"/>
                  <a:gd name="T8" fmla="*/ 98 w 98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8" y="5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8" y="86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9" name="Freeform 402"/>
              <p:cNvSpPr>
                <a:spLocks/>
              </p:cNvSpPr>
              <p:nvPr/>
            </p:nvSpPr>
            <p:spPr bwMode="auto">
              <a:xfrm>
                <a:off x="705" y="3687"/>
                <a:ext cx="9" cy="157"/>
              </a:xfrm>
              <a:custGeom>
                <a:avLst/>
                <a:gdLst>
                  <a:gd name="T0" fmla="*/ 3 w 9"/>
                  <a:gd name="T1" fmla="*/ 1 h 157"/>
                  <a:gd name="T2" fmla="*/ 3 w 9"/>
                  <a:gd name="T3" fmla="*/ 3 h 157"/>
                  <a:gd name="T4" fmla="*/ 0 w 9"/>
                  <a:gd name="T5" fmla="*/ 7 h 157"/>
                  <a:gd name="T6" fmla="*/ 0 w 9"/>
                  <a:gd name="T7" fmla="*/ 157 h 157"/>
                  <a:gd name="T8" fmla="*/ 9 w 9"/>
                  <a:gd name="T9" fmla="*/ 152 h 157"/>
                  <a:gd name="T10" fmla="*/ 9 w 9"/>
                  <a:gd name="T11" fmla="*/ 0 h 157"/>
                  <a:gd name="T12" fmla="*/ 3 w 9"/>
                  <a:gd name="T13" fmla="*/ 1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3" y="1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7"/>
                    </a:lnTo>
                    <a:lnTo>
                      <a:pt x="9" y="152"/>
                    </a:lnTo>
                    <a:lnTo>
                      <a:pt x="9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0" name="Freeform 403"/>
              <p:cNvSpPr>
                <a:spLocks/>
              </p:cNvSpPr>
              <p:nvPr/>
            </p:nvSpPr>
            <p:spPr bwMode="auto">
              <a:xfrm>
                <a:off x="714" y="3676"/>
                <a:ext cx="70" cy="163"/>
              </a:xfrm>
              <a:custGeom>
                <a:avLst/>
                <a:gdLst>
                  <a:gd name="T0" fmla="*/ 0 w 70"/>
                  <a:gd name="T1" fmla="*/ 11 h 163"/>
                  <a:gd name="T2" fmla="*/ 0 w 70"/>
                  <a:gd name="T3" fmla="*/ 163 h 163"/>
                  <a:gd name="T4" fmla="*/ 70 w 70"/>
                  <a:gd name="T5" fmla="*/ 109 h 163"/>
                  <a:gd name="T6" fmla="*/ 70 w 70"/>
                  <a:gd name="T7" fmla="*/ 0 h 163"/>
                  <a:gd name="T8" fmla="*/ 0 w 70"/>
                  <a:gd name="T9" fmla="*/ 1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63"/>
                  <a:gd name="T17" fmla="*/ 70 w 70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63">
                    <a:moveTo>
                      <a:pt x="0" y="11"/>
                    </a:moveTo>
                    <a:lnTo>
                      <a:pt x="0" y="163"/>
                    </a:lnTo>
                    <a:lnTo>
                      <a:pt x="70" y="109"/>
                    </a:lnTo>
                    <a:lnTo>
                      <a:pt x="7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1" name="Freeform 404"/>
              <p:cNvSpPr>
                <a:spLocks/>
              </p:cNvSpPr>
              <p:nvPr/>
            </p:nvSpPr>
            <p:spPr bwMode="auto">
              <a:xfrm>
                <a:off x="703" y="3694"/>
                <a:ext cx="2" cy="151"/>
              </a:xfrm>
              <a:custGeom>
                <a:avLst/>
                <a:gdLst>
                  <a:gd name="T0" fmla="*/ 0 w 2"/>
                  <a:gd name="T1" fmla="*/ 3 h 151"/>
                  <a:gd name="T2" fmla="*/ 0 w 2"/>
                  <a:gd name="T3" fmla="*/ 151 h 151"/>
                  <a:gd name="T4" fmla="*/ 2 w 2"/>
                  <a:gd name="T5" fmla="*/ 150 h 151"/>
                  <a:gd name="T6" fmla="*/ 2 w 2"/>
                  <a:gd name="T7" fmla="*/ 0 h 151"/>
                  <a:gd name="T8" fmla="*/ 0 w 2"/>
                  <a:gd name="T9" fmla="*/ 3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1"/>
                  <a:gd name="T17" fmla="*/ 2 w 2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1">
                    <a:moveTo>
                      <a:pt x="0" y="3"/>
                    </a:moveTo>
                    <a:lnTo>
                      <a:pt x="0" y="151"/>
                    </a:lnTo>
                    <a:lnTo>
                      <a:pt x="2" y="15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2" name="Freeform 405"/>
              <p:cNvSpPr>
                <a:spLocks/>
              </p:cNvSpPr>
              <p:nvPr/>
            </p:nvSpPr>
            <p:spPr bwMode="auto">
              <a:xfrm>
                <a:off x="581" y="3692"/>
                <a:ext cx="124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3" name="Freeform 406"/>
              <p:cNvSpPr>
                <a:spLocks/>
              </p:cNvSpPr>
              <p:nvPr/>
            </p:nvSpPr>
            <p:spPr bwMode="auto">
              <a:xfrm>
                <a:off x="581" y="3698"/>
                <a:ext cx="124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4" name="Freeform 407"/>
              <p:cNvSpPr>
                <a:spLocks/>
              </p:cNvSpPr>
              <p:nvPr/>
            </p:nvSpPr>
            <p:spPr bwMode="auto">
              <a:xfrm>
                <a:off x="581" y="3706"/>
                <a:ext cx="124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5" name="Freeform 408"/>
              <p:cNvSpPr>
                <a:spLocks/>
              </p:cNvSpPr>
              <p:nvPr/>
            </p:nvSpPr>
            <p:spPr bwMode="auto">
              <a:xfrm>
                <a:off x="581" y="3713"/>
                <a:ext cx="124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6" name="Freeform 409"/>
              <p:cNvSpPr>
                <a:spLocks/>
              </p:cNvSpPr>
              <p:nvPr/>
            </p:nvSpPr>
            <p:spPr bwMode="auto">
              <a:xfrm>
                <a:off x="581" y="3720"/>
                <a:ext cx="124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7" name="Freeform 410"/>
              <p:cNvSpPr>
                <a:spLocks/>
              </p:cNvSpPr>
              <p:nvPr/>
            </p:nvSpPr>
            <p:spPr bwMode="auto">
              <a:xfrm>
                <a:off x="581" y="3727"/>
                <a:ext cx="124" cy="8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8" name="Freeform 411"/>
              <p:cNvSpPr>
                <a:spLocks/>
              </p:cNvSpPr>
              <p:nvPr/>
            </p:nvSpPr>
            <p:spPr bwMode="auto">
              <a:xfrm>
                <a:off x="703" y="369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9" name="Rectangle 412"/>
              <p:cNvSpPr>
                <a:spLocks noChangeArrowheads="1"/>
              </p:cNvSpPr>
              <p:nvPr/>
            </p:nvSpPr>
            <p:spPr bwMode="auto">
              <a:xfrm>
                <a:off x="703" y="370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0" name="Freeform 413"/>
              <p:cNvSpPr>
                <a:spLocks/>
              </p:cNvSpPr>
              <p:nvPr/>
            </p:nvSpPr>
            <p:spPr bwMode="auto">
              <a:xfrm>
                <a:off x="703" y="370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1" name="Rectangle 414"/>
              <p:cNvSpPr>
                <a:spLocks noChangeArrowheads="1"/>
              </p:cNvSpPr>
              <p:nvPr/>
            </p:nvSpPr>
            <p:spPr bwMode="auto">
              <a:xfrm>
                <a:off x="703" y="3716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2" name="Freeform 415"/>
              <p:cNvSpPr>
                <a:spLocks/>
              </p:cNvSpPr>
              <p:nvPr/>
            </p:nvSpPr>
            <p:spPr bwMode="auto">
              <a:xfrm>
                <a:off x="703" y="372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3" name="Rectangle 416"/>
              <p:cNvSpPr>
                <a:spLocks noChangeArrowheads="1"/>
              </p:cNvSpPr>
              <p:nvPr/>
            </p:nvSpPr>
            <p:spPr bwMode="auto">
              <a:xfrm>
                <a:off x="703" y="3731"/>
                <a:ext cx="2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4" name="Freeform 417"/>
              <p:cNvSpPr>
                <a:spLocks/>
              </p:cNvSpPr>
              <p:nvPr/>
            </p:nvSpPr>
            <p:spPr bwMode="auto">
              <a:xfrm>
                <a:off x="581" y="3692"/>
                <a:ext cx="122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5" name="Freeform 418"/>
              <p:cNvSpPr>
                <a:spLocks/>
              </p:cNvSpPr>
              <p:nvPr/>
            </p:nvSpPr>
            <p:spPr bwMode="auto">
              <a:xfrm>
                <a:off x="581" y="3699"/>
                <a:ext cx="122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6" name="Freeform 419"/>
              <p:cNvSpPr>
                <a:spLocks/>
              </p:cNvSpPr>
              <p:nvPr/>
            </p:nvSpPr>
            <p:spPr bwMode="auto">
              <a:xfrm>
                <a:off x="581" y="3706"/>
                <a:ext cx="122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7" name="Freeform 420"/>
              <p:cNvSpPr>
                <a:spLocks/>
              </p:cNvSpPr>
              <p:nvPr/>
            </p:nvSpPr>
            <p:spPr bwMode="auto">
              <a:xfrm>
                <a:off x="581" y="3713"/>
                <a:ext cx="122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8" name="Freeform 421"/>
              <p:cNvSpPr>
                <a:spLocks/>
              </p:cNvSpPr>
              <p:nvPr/>
            </p:nvSpPr>
            <p:spPr bwMode="auto">
              <a:xfrm>
                <a:off x="581" y="3720"/>
                <a:ext cx="122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9" name="Freeform 422"/>
              <p:cNvSpPr>
                <a:spLocks/>
              </p:cNvSpPr>
              <p:nvPr/>
            </p:nvSpPr>
            <p:spPr bwMode="auto">
              <a:xfrm>
                <a:off x="581" y="3727"/>
                <a:ext cx="122" cy="8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0" name="Freeform 423"/>
              <p:cNvSpPr>
                <a:spLocks/>
              </p:cNvSpPr>
              <p:nvPr/>
            </p:nvSpPr>
            <p:spPr bwMode="auto">
              <a:xfrm>
                <a:off x="588" y="3675"/>
                <a:ext cx="196" cy="13"/>
              </a:xfrm>
              <a:custGeom>
                <a:avLst/>
                <a:gdLst>
                  <a:gd name="T0" fmla="*/ 0 w 196"/>
                  <a:gd name="T1" fmla="*/ 11 h 13"/>
                  <a:gd name="T2" fmla="*/ 105 w 196"/>
                  <a:gd name="T3" fmla="*/ 0 h 13"/>
                  <a:gd name="T4" fmla="*/ 196 w 196"/>
                  <a:gd name="T5" fmla="*/ 1 h 13"/>
                  <a:gd name="T6" fmla="*/ 120 w 196"/>
                  <a:gd name="T7" fmla="*/ 13 h 13"/>
                  <a:gd name="T8" fmla="*/ 0 w 196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13"/>
                  <a:gd name="T17" fmla="*/ 196 w 19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13">
                    <a:moveTo>
                      <a:pt x="0" y="11"/>
                    </a:moveTo>
                    <a:lnTo>
                      <a:pt x="105" y="0"/>
                    </a:lnTo>
                    <a:lnTo>
                      <a:pt x="196" y="1"/>
                    </a:lnTo>
                    <a:lnTo>
                      <a:pt x="120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1" name="Freeform 424"/>
              <p:cNvSpPr>
                <a:spLocks/>
              </p:cNvSpPr>
              <p:nvPr/>
            </p:nvSpPr>
            <p:spPr bwMode="auto">
              <a:xfrm>
                <a:off x="585" y="3734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2" name="Freeform 425"/>
              <p:cNvSpPr>
                <a:spLocks/>
              </p:cNvSpPr>
              <p:nvPr/>
            </p:nvSpPr>
            <p:spPr bwMode="auto">
              <a:xfrm>
                <a:off x="588" y="3736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3" name="Freeform 426"/>
              <p:cNvSpPr>
                <a:spLocks/>
              </p:cNvSpPr>
              <p:nvPr/>
            </p:nvSpPr>
            <p:spPr bwMode="auto">
              <a:xfrm>
                <a:off x="589" y="3736"/>
                <a:ext cx="11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4" name="Freeform 427"/>
              <p:cNvSpPr>
                <a:spLocks/>
              </p:cNvSpPr>
              <p:nvPr/>
            </p:nvSpPr>
            <p:spPr bwMode="auto">
              <a:xfrm>
                <a:off x="592" y="3738"/>
                <a:ext cx="7" cy="4"/>
              </a:xfrm>
              <a:custGeom>
                <a:avLst/>
                <a:gdLst>
                  <a:gd name="T0" fmla="*/ 1 w 10"/>
                  <a:gd name="T1" fmla="*/ 0 h 10"/>
                  <a:gd name="T2" fmla="*/ 1 w 10"/>
                  <a:gd name="T3" fmla="*/ 0 h 10"/>
                  <a:gd name="T4" fmla="*/ 0 w 10"/>
                  <a:gd name="T5" fmla="*/ 0 h 10"/>
                  <a:gd name="T6" fmla="*/ 1 w 10"/>
                  <a:gd name="T7" fmla="*/ 0 h 10"/>
                  <a:gd name="T8" fmla="*/ 1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5" name="Freeform 428"/>
              <p:cNvSpPr>
                <a:spLocks/>
              </p:cNvSpPr>
              <p:nvPr/>
            </p:nvSpPr>
            <p:spPr bwMode="auto">
              <a:xfrm>
                <a:off x="676" y="3742"/>
                <a:ext cx="3" cy="2"/>
              </a:xfrm>
              <a:custGeom>
                <a:avLst/>
                <a:gdLst>
                  <a:gd name="T0" fmla="*/ 0 w 5"/>
                  <a:gd name="T1" fmla="*/ 0 h 5"/>
                  <a:gd name="T2" fmla="*/ 1 w 5"/>
                  <a:gd name="T3" fmla="*/ 0 h 5"/>
                  <a:gd name="T4" fmla="*/ 1 w 5"/>
                  <a:gd name="T5" fmla="*/ 0 h 5"/>
                  <a:gd name="T6" fmla="*/ 1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1 w 5"/>
                  <a:gd name="T13" fmla="*/ 0 h 5"/>
                  <a:gd name="T14" fmla="*/ 1 w 5"/>
                  <a:gd name="T15" fmla="*/ 0 h 5"/>
                  <a:gd name="T16" fmla="*/ 1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6" name="Freeform 429"/>
              <p:cNvSpPr>
                <a:spLocks/>
              </p:cNvSpPr>
              <p:nvPr/>
            </p:nvSpPr>
            <p:spPr bwMode="auto">
              <a:xfrm>
                <a:off x="684" y="3743"/>
                <a:ext cx="3" cy="1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1 w 5"/>
                  <a:gd name="T5" fmla="*/ 0 h 4"/>
                  <a:gd name="T6" fmla="*/ 0 w 5"/>
                  <a:gd name="T7" fmla="*/ 0 h 4"/>
                  <a:gd name="T8" fmla="*/ 1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1 w 5"/>
                  <a:gd name="T15" fmla="*/ 0 h 4"/>
                  <a:gd name="T16" fmla="*/ 1 w 5"/>
                  <a:gd name="T17" fmla="*/ 0 h 4"/>
                  <a:gd name="T18" fmla="*/ 1 w 5"/>
                  <a:gd name="T19" fmla="*/ 0 h 4"/>
                  <a:gd name="T20" fmla="*/ 1 w 5"/>
                  <a:gd name="T21" fmla="*/ 0 h 4"/>
                  <a:gd name="T22" fmla="*/ 1 w 5"/>
                  <a:gd name="T23" fmla="*/ 0 h 4"/>
                  <a:gd name="T24" fmla="*/ 1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7" name="Freeform 430"/>
              <p:cNvSpPr>
                <a:spLocks/>
              </p:cNvSpPr>
              <p:nvPr/>
            </p:nvSpPr>
            <p:spPr bwMode="auto">
              <a:xfrm>
                <a:off x="680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0 h 4"/>
                  <a:gd name="T6" fmla="*/ 1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  <a:gd name="T28" fmla="*/ 2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8" name="Freeform 431"/>
              <p:cNvSpPr>
                <a:spLocks/>
              </p:cNvSpPr>
              <p:nvPr/>
            </p:nvSpPr>
            <p:spPr bwMode="auto">
              <a:xfrm>
                <a:off x="581" y="3810"/>
                <a:ext cx="124" cy="13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9" name="Freeform 432"/>
              <p:cNvSpPr>
                <a:spLocks/>
              </p:cNvSpPr>
              <p:nvPr/>
            </p:nvSpPr>
            <p:spPr bwMode="auto">
              <a:xfrm>
                <a:off x="581" y="3817"/>
                <a:ext cx="124" cy="13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0" name="Freeform 433"/>
              <p:cNvSpPr>
                <a:spLocks/>
              </p:cNvSpPr>
              <p:nvPr/>
            </p:nvSpPr>
            <p:spPr bwMode="auto">
              <a:xfrm>
                <a:off x="581" y="3824"/>
                <a:ext cx="124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1" name="Freeform 434"/>
              <p:cNvSpPr>
                <a:spLocks/>
              </p:cNvSpPr>
              <p:nvPr/>
            </p:nvSpPr>
            <p:spPr bwMode="auto">
              <a:xfrm>
                <a:off x="581" y="3783"/>
                <a:ext cx="124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2" name="Freeform 435"/>
              <p:cNvSpPr>
                <a:spLocks/>
              </p:cNvSpPr>
              <p:nvPr/>
            </p:nvSpPr>
            <p:spPr bwMode="auto">
              <a:xfrm>
                <a:off x="581" y="3790"/>
                <a:ext cx="124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3" name="Freeform 436"/>
              <p:cNvSpPr>
                <a:spLocks/>
              </p:cNvSpPr>
              <p:nvPr/>
            </p:nvSpPr>
            <p:spPr bwMode="auto">
              <a:xfrm>
                <a:off x="581" y="3797"/>
                <a:ext cx="124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4" name="Freeform 437"/>
              <p:cNvSpPr>
                <a:spLocks/>
              </p:cNvSpPr>
              <p:nvPr/>
            </p:nvSpPr>
            <p:spPr bwMode="auto">
              <a:xfrm>
                <a:off x="581" y="3803"/>
                <a:ext cx="124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5" name="Freeform 438"/>
              <p:cNvSpPr>
                <a:spLocks/>
              </p:cNvSpPr>
              <p:nvPr/>
            </p:nvSpPr>
            <p:spPr bwMode="auto">
              <a:xfrm>
                <a:off x="581" y="3748"/>
                <a:ext cx="124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6" name="Freeform 439"/>
              <p:cNvSpPr>
                <a:spLocks/>
              </p:cNvSpPr>
              <p:nvPr/>
            </p:nvSpPr>
            <p:spPr bwMode="auto">
              <a:xfrm>
                <a:off x="581" y="3755"/>
                <a:ext cx="124" cy="8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7" name="Freeform 440"/>
              <p:cNvSpPr>
                <a:spLocks/>
              </p:cNvSpPr>
              <p:nvPr/>
            </p:nvSpPr>
            <p:spPr bwMode="auto">
              <a:xfrm>
                <a:off x="581" y="3762"/>
                <a:ext cx="124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8" name="Freeform 441"/>
              <p:cNvSpPr>
                <a:spLocks/>
              </p:cNvSpPr>
              <p:nvPr/>
            </p:nvSpPr>
            <p:spPr bwMode="auto">
              <a:xfrm>
                <a:off x="581" y="3769"/>
                <a:ext cx="124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9" name="Freeform 442"/>
              <p:cNvSpPr>
                <a:spLocks/>
              </p:cNvSpPr>
              <p:nvPr/>
            </p:nvSpPr>
            <p:spPr bwMode="auto">
              <a:xfrm>
                <a:off x="581" y="3776"/>
                <a:ext cx="124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0" name="Freeform 443"/>
              <p:cNvSpPr>
                <a:spLocks/>
              </p:cNvSpPr>
              <p:nvPr/>
            </p:nvSpPr>
            <p:spPr bwMode="auto">
              <a:xfrm>
                <a:off x="703" y="375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1" name="Rectangle 444"/>
              <p:cNvSpPr>
                <a:spLocks noChangeArrowheads="1"/>
              </p:cNvSpPr>
              <p:nvPr/>
            </p:nvSpPr>
            <p:spPr bwMode="auto">
              <a:xfrm>
                <a:off x="703" y="3760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2" name="Freeform 445"/>
              <p:cNvSpPr>
                <a:spLocks/>
              </p:cNvSpPr>
              <p:nvPr/>
            </p:nvSpPr>
            <p:spPr bwMode="auto">
              <a:xfrm>
                <a:off x="703" y="3767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3" name="Rectangle 446"/>
              <p:cNvSpPr>
                <a:spLocks noChangeArrowheads="1"/>
              </p:cNvSpPr>
              <p:nvPr/>
            </p:nvSpPr>
            <p:spPr bwMode="auto">
              <a:xfrm>
                <a:off x="703" y="3775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4" name="Freeform 447"/>
              <p:cNvSpPr>
                <a:spLocks/>
              </p:cNvSpPr>
              <p:nvPr/>
            </p:nvSpPr>
            <p:spPr bwMode="auto">
              <a:xfrm>
                <a:off x="703" y="378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5" name="Freeform 448"/>
              <p:cNvSpPr>
                <a:spLocks/>
              </p:cNvSpPr>
              <p:nvPr/>
            </p:nvSpPr>
            <p:spPr bwMode="auto">
              <a:xfrm>
                <a:off x="703" y="378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6" name="Rectangle 449"/>
              <p:cNvSpPr>
                <a:spLocks noChangeArrowheads="1"/>
              </p:cNvSpPr>
              <p:nvPr/>
            </p:nvSpPr>
            <p:spPr bwMode="auto">
              <a:xfrm>
                <a:off x="703" y="3797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7" name="Freeform 450"/>
              <p:cNvSpPr>
                <a:spLocks/>
              </p:cNvSpPr>
              <p:nvPr/>
            </p:nvSpPr>
            <p:spPr bwMode="auto">
              <a:xfrm>
                <a:off x="703" y="3804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8" name="Freeform 451"/>
              <p:cNvSpPr>
                <a:spLocks/>
              </p:cNvSpPr>
              <p:nvPr/>
            </p:nvSpPr>
            <p:spPr bwMode="auto">
              <a:xfrm>
                <a:off x="703" y="3812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9" name="Freeform 452"/>
              <p:cNvSpPr>
                <a:spLocks/>
              </p:cNvSpPr>
              <p:nvPr/>
            </p:nvSpPr>
            <p:spPr bwMode="auto">
              <a:xfrm>
                <a:off x="703" y="383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0" name="Freeform 453"/>
              <p:cNvSpPr>
                <a:spLocks/>
              </p:cNvSpPr>
              <p:nvPr/>
            </p:nvSpPr>
            <p:spPr bwMode="auto">
              <a:xfrm>
                <a:off x="703" y="3826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1" name="Freeform 454"/>
              <p:cNvSpPr>
                <a:spLocks/>
              </p:cNvSpPr>
              <p:nvPr/>
            </p:nvSpPr>
            <p:spPr bwMode="auto">
              <a:xfrm>
                <a:off x="703" y="381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2" name="Freeform 455"/>
              <p:cNvSpPr>
                <a:spLocks/>
              </p:cNvSpPr>
              <p:nvPr/>
            </p:nvSpPr>
            <p:spPr bwMode="auto">
              <a:xfrm>
                <a:off x="581" y="3748"/>
                <a:ext cx="122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3" name="Freeform 456"/>
              <p:cNvSpPr>
                <a:spLocks/>
              </p:cNvSpPr>
              <p:nvPr/>
            </p:nvSpPr>
            <p:spPr bwMode="auto">
              <a:xfrm>
                <a:off x="581" y="3755"/>
                <a:ext cx="122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4" name="Freeform 457"/>
              <p:cNvSpPr>
                <a:spLocks/>
              </p:cNvSpPr>
              <p:nvPr/>
            </p:nvSpPr>
            <p:spPr bwMode="auto">
              <a:xfrm>
                <a:off x="581" y="3762"/>
                <a:ext cx="122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5" name="Freeform 458"/>
              <p:cNvSpPr>
                <a:spLocks/>
              </p:cNvSpPr>
              <p:nvPr/>
            </p:nvSpPr>
            <p:spPr bwMode="auto">
              <a:xfrm>
                <a:off x="581" y="3769"/>
                <a:ext cx="122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6" name="Freeform 459"/>
              <p:cNvSpPr>
                <a:spLocks/>
              </p:cNvSpPr>
              <p:nvPr/>
            </p:nvSpPr>
            <p:spPr bwMode="auto">
              <a:xfrm>
                <a:off x="581" y="3776"/>
                <a:ext cx="122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7" name="Freeform 460"/>
              <p:cNvSpPr>
                <a:spLocks/>
              </p:cNvSpPr>
              <p:nvPr/>
            </p:nvSpPr>
            <p:spPr bwMode="auto">
              <a:xfrm>
                <a:off x="581" y="3783"/>
                <a:ext cx="122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8" name="Freeform 461"/>
              <p:cNvSpPr>
                <a:spLocks/>
              </p:cNvSpPr>
              <p:nvPr/>
            </p:nvSpPr>
            <p:spPr bwMode="auto">
              <a:xfrm>
                <a:off x="581" y="3790"/>
                <a:ext cx="122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9" name="Freeform 462"/>
              <p:cNvSpPr>
                <a:spLocks/>
              </p:cNvSpPr>
              <p:nvPr/>
            </p:nvSpPr>
            <p:spPr bwMode="auto">
              <a:xfrm>
                <a:off x="581" y="3797"/>
                <a:ext cx="122" cy="11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50" name="Freeform 463"/>
              <p:cNvSpPr>
                <a:spLocks/>
              </p:cNvSpPr>
              <p:nvPr/>
            </p:nvSpPr>
            <p:spPr bwMode="auto">
              <a:xfrm>
                <a:off x="581" y="3804"/>
                <a:ext cx="122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51" name="Freeform 464"/>
              <p:cNvSpPr>
                <a:spLocks/>
              </p:cNvSpPr>
              <p:nvPr/>
            </p:nvSpPr>
            <p:spPr bwMode="auto">
              <a:xfrm>
                <a:off x="581" y="3811"/>
                <a:ext cx="122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52" name="Freeform 465"/>
              <p:cNvSpPr>
                <a:spLocks/>
              </p:cNvSpPr>
              <p:nvPr/>
            </p:nvSpPr>
            <p:spPr bwMode="auto">
              <a:xfrm>
                <a:off x="581" y="3818"/>
                <a:ext cx="122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53" name="Freeform 466"/>
              <p:cNvSpPr>
                <a:spLocks/>
              </p:cNvSpPr>
              <p:nvPr/>
            </p:nvSpPr>
            <p:spPr bwMode="auto">
              <a:xfrm>
                <a:off x="581" y="3825"/>
                <a:ext cx="122" cy="12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80" name="Group 467"/>
            <p:cNvGrpSpPr>
              <a:grpSpLocks/>
            </p:cNvGrpSpPr>
            <p:nvPr/>
          </p:nvGrpSpPr>
          <p:grpSpPr bwMode="auto">
            <a:xfrm>
              <a:off x="1063" y="3368"/>
              <a:ext cx="243" cy="334"/>
              <a:chOff x="735" y="3675"/>
              <a:chExt cx="204" cy="170"/>
            </a:xfrm>
          </p:grpSpPr>
          <p:sp>
            <p:nvSpPr>
              <p:cNvPr id="26988" name="Freeform 468"/>
              <p:cNvSpPr>
                <a:spLocks/>
              </p:cNvSpPr>
              <p:nvPr/>
            </p:nvSpPr>
            <p:spPr bwMode="auto">
              <a:xfrm>
                <a:off x="892" y="3835"/>
                <a:ext cx="7" cy="10"/>
              </a:xfrm>
              <a:custGeom>
                <a:avLst/>
                <a:gdLst>
                  <a:gd name="T0" fmla="*/ 2 w 9"/>
                  <a:gd name="T1" fmla="*/ 0 h 22"/>
                  <a:gd name="T2" fmla="*/ 2 w 9"/>
                  <a:gd name="T3" fmla="*/ 0 h 22"/>
                  <a:gd name="T4" fmla="*/ 2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2 w 9"/>
                  <a:gd name="T11" fmla="*/ 0 h 22"/>
                  <a:gd name="T12" fmla="*/ 2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9" name="Freeform 469"/>
              <p:cNvSpPr>
                <a:spLocks/>
              </p:cNvSpPr>
              <p:nvPr/>
            </p:nvSpPr>
            <p:spPr bwMode="auto">
              <a:xfrm>
                <a:off x="852" y="3840"/>
                <a:ext cx="40" cy="5"/>
              </a:xfrm>
              <a:custGeom>
                <a:avLst/>
                <a:gdLst>
                  <a:gd name="T0" fmla="*/ 0 w 40"/>
                  <a:gd name="T1" fmla="*/ 3 h 5"/>
                  <a:gd name="T2" fmla="*/ 40 w 40"/>
                  <a:gd name="T3" fmla="*/ 5 h 5"/>
                  <a:gd name="T4" fmla="*/ 40 w 40"/>
                  <a:gd name="T5" fmla="*/ 2 h 5"/>
                  <a:gd name="T6" fmla="*/ 0 w 40"/>
                  <a:gd name="T7" fmla="*/ 0 h 5"/>
                  <a:gd name="T8" fmla="*/ 0 w 4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"/>
                  <a:gd name="T17" fmla="*/ 40 w 4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">
                    <a:moveTo>
                      <a:pt x="0" y="3"/>
                    </a:moveTo>
                    <a:lnTo>
                      <a:pt x="40" y="5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0" name="Freeform 470"/>
              <p:cNvSpPr>
                <a:spLocks/>
              </p:cNvSpPr>
              <p:nvPr/>
            </p:nvSpPr>
            <p:spPr bwMode="auto">
              <a:xfrm>
                <a:off x="864" y="3834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1" name="Freeform 471"/>
              <p:cNvSpPr>
                <a:spLocks/>
              </p:cNvSpPr>
              <p:nvPr/>
            </p:nvSpPr>
            <p:spPr bwMode="auto">
              <a:xfrm>
                <a:off x="846" y="3833"/>
                <a:ext cx="29" cy="6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2" name="Freeform 472"/>
              <p:cNvSpPr>
                <a:spLocks/>
              </p:cNvSpPr>
              <p:nvPr/>
            </p:nvSpPr>
            <p:spPr bwMode="auto">
              <a:xfrm>
                <a:off x="933" y="3799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3" name="Freeform 473"/>
              <p:cNvSpPr>
                <a:spLocks/>
              </p:cNvSpPr>
              <p:nvPr/>
            </p:nvSpPr>
            <p:spPr bwMode="auto">
              <a:xfrm>
                <a:off x="903" y="3802"/>
                <a:ext cx="30" cy="4"/>
              </a:xfrm>
              <a:custGeom>
                <a:avLst/>
                <a:gdLst>
                  <a:gd name="T0" fmla="*/ 0 w 30"/>
                  <a:gd name="T1" fmla="*/ 2 h 4"/>
                  <a:gd name="T2" fmla="*/ 30 w 30"/>
                  <a:gd name="T3" fmla="*/ 4 h 4"/>
                  <a:gd name="T4" fmla="*/ 30 w 30"/>
                  <a:gd name="T5" fmla="*/ 2 h 4"/>
                  <a:gd name="T6" fmla="*/ 0 w 30"/>
                  <a:gd name="T7" fmla="*/ 0 h 4"/>
                  <a:gd name="T8" fmla="*/ 0 w 30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"/>
                  <a:gd name="T17" fmla="*/ 30 w 30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">
                    <a:moveTo>
                      <a:pt x="0" y="2"/>
                    </a:moveTo>
                    <a:lnTo>
                      <a:pt x="30" y="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4" name="Freeform 474"/>
              <p:cNvSpPr>
                <a:spLocks/>
              </p:cNvSpPr>
              <p:nvPr/>
            </p:nvSpPr>
            <p:spPr bwMode="auto">
              <a:xfrm>
                <a:off x="912" y="3798"/>
                <a:ext cx="27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5" name="Freeform 475"/>
              <p:cNvSpPr>
                <a:spLocks/>
              </p:cNvSpPr>
              <p:nvPr/>
            </p:nvSpPr>
            <p:spPr bwMode="auto">
              <a:xfrm>
                <a:off x="899" y="3797"/>
                <a:ext cx="21" cy="4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6" name="Freeform 476"/>
              <p:cNvSpPr>
                <a:spLocks/>
              </p:cNvSpPr>
              <p:nvPr/>
            </p:nvSpPr>
            <p:spPr bwMode="auto">
              <a:xfrm>
                <a:off x="737" y="3686"/>
                <a:ext cx="124" cy="150"/>
              </a:xfrm>
              <a:custGeom>
                <a:avLst/>
                <a:gdLst>
                  <a:gd name="T0" fmla="*/ 124 w 124"/>
                  <a:gd name="T1" fmla="*/ 2 h 150"/>
                  <a:gd name="T2" fmla="*/ 4 w 124"/>
                  <a:gd name="T3" fmla="*/ 0 h 150"/>
                  <a:gd name="T4" fmla="*/ 4 w 124"/>
                  <a:gd name="T5" fmla="*/ 2 h 150"/>
                  <a:gd name="T6" fmla="*/ 0 w 124"/>
                  <a:gd name="T7" fmla="*/ 8 h 150"/>
                  <a:gd name="T8" fmla="*/ 0 w 124"/>
                  <a:gd name="T9" fmla="*/ 141 h 150"/>
                  <a:gd name="T10" fmla="*/ 120 w 124"/>
                  <a:gd name="T11" fmla="*/ 150 h 150"/>
                  <a:gd name="T12" fmla="*/ 124 w 124"/>
                  <a:gd name="T13" fmla="*/ 2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0"/>
                  <a:gd name="T23" fmla="*/ 124 w 124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0">
                    <a:moveTo>
                      <a:pt x="12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0" y="15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7" name="Freeform 477"/>
              <p:cNvSpPr>
                <a:spLocks/>
              </p:cNvSpPr>
              <p:nvPr/>
            </p:nvSpPr>
            <p:spPr bwMode="auto">
              <a:xfrm>
                <a:off x="737" y="3827"/>
                <a:ext cx="120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8" name="Freeform 478"/>
              <p:cNvSpPr>
                <a:spLocks/>
              </p:cNvSpPr>
              <p:nvPr/>
            </p:nvSpPr>
            <p:spPr bwMode="auto">
              <a:xfrm>
                <a:off x="740" y="3688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9" name="Freeform 479"/>
              <p:cNvSpPr>
                <a:spLocks/>
              </p:cNvSpPr>
              <p:nvPr/>
            </p:nvSpPr>
            <p:spPr bwMode="auto">
              <a:xfrm>
                <a:off x="743" y="3688"/>
                <a:ext cx="115" cy="7"/>
              </a:xfrm>
              <a:custGeom>
                <a:avLst/>
                <a:gdLst>
                  <a:gd name="T0" fmla="*/ 115 w 115"/>
                  <a:gd name="T1" fmla="*/ 2 h 7"/>
                  <a:gd name="T2" fmla="*/ 0 w 115"/>
                  <a:gd name="T3" fmla="*/ 0 h 7"/>
                  <a:gd name="T4" fmla="*/ 0 w 115"/>
                  <a:gd name="T5" fmla="*/ 5 h 7"/>
                  <a:gd name="T6" fmla="*/ 111 w 115"/>
                  <a:gd name="T7" fmla="*/ 7 h 7"/>
                  <a:gd name="T8" fmla="*/ 115 w 11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7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0" name="Rectangle 480"/>
              <p:cNvSpPr>
                <a:spLocks noChangeArrowheads="1"/>
              </p:cNvSpPr>
              <p:nvPr/>
            </p:nvSpPr>
            <p:spPr bwMode="auto">
              <a:xfrm>
                <a:off x="758" y="3730"/>
                <a:ext cx="1" cy="21"/>
              </a:xfrm>
              <a:prstGeom prst="rect">
                <a:avLst/>
              </a:pr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1" name="Freeform 481"/>
              <p:cNvSpPr>
                <a:spLocks/>
              </p:cNvSpPr>
              <p:nvPr/>
            </p:nvSpPr>
            <p:spPr bwMode="auto">
              <a:xfrm>
                <a:off x="759" y="3730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2" name="Freeform 482"/>
              <p:cNvSpPr>
                <a:spLocks/>
              </p:cNvSpPr>
              <p:nvPr/>
            </p:nvSpPr>
            <p:spPr bwMode="auto">
              <a:xfrm>
                <a:off x="759" y="3694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36 h 37"/>
                  <a:gd name="T4" fmla="*/ 7 w 7"/>
                  <a:gd name="T5" fmla="*/ 37 h 37"/>
                  <a:gd name="T6" fmla="*/ 7 w 7"/>
                  <a:gd name="T7" fmla="*/ 0 h 37"/>
                  <a:gd name="T8" fmla="*/ 0 w 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"/>
                  <a:gd name="T17" fmla="*/ 7 w 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">
                    <a:moveTo>
                      <a:pt x="0" y="0"/>
                    </a:moveTo>
                    <a:lnTo>
                      <a:pt x="0" y="36"/>
                    </a:lnTo>
                    <a:lnTo>
                      <a:pt x="7" y="3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3" name="Freeform 483"/>
              <p:cNvSpPr>
                <a:spLocks/>
              </p:cNvSpPr>
              <p:nvPr/>
            </p:nvSpPr>
            <p:spPr bwMode="auto">
              <a:xfrm>
                <a:off x="766" y="3694"/>
                <a:ext cx="80" cy="38"/>
              </a:xfrm>
              <a:custGeom>
                <a:avLst/>
                <a:gdLst>
                  <a:gd name="T0" fmla="*/ 80 w 80"/>
                  <a:gd name="T1" fmla="*/ 1 h 38"/>
                  <a:gd name="T2" fmla="*/ 0 w 80"/>
                  <a:gd name="T3" fmla="*/ 0 h 38"/>
                  <a:gd name="T4" fmla="*/ 0 w 80"/>
                  <a:gd name="T5" fmla="*/ 37 h 38"/>
                  <a:gd name="T6" fmla="*/ 80 w 80"/>
                  <a:gd name="T7" fmla="*/ 38 h 38"/>
                  <a:gd name="T8" fmla="*/ 80 w 80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8"/>
                  <a:gd name="T17" fmla="*/ 80 w 8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8">
                    <a:moveTo>
                      <a:pt x="80" y="1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0" y="38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4" name="Freeform 484"/>
              <p:cNvSpPr>
                <a:spLocks/>
              </p:cNvSpPr>
              <p:nvPr/>
            </p:nvSpPr>
            <p:spPr bwMode="auto">
              <a:xfrm>
                <a:off x="743" y="3750"/>
                <a:ext cx="5" cy="79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78 h 79"/>
                  <a:gd name="T4" fmla="*/ 5 w 5"/>
                  <a:gd name="T5" fmla="*/ 79 h 79"/>
                  <a:gd name="T6" fmla="*/ 5 w 5"/>
                  <a:gd name="T7" fmla="*/ 0 h 79"/>
                  <a:gd name="T8" fmla="*/ 0 w 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9"/>
                  <a:gd name="T17" fmla="*/ 5 w 5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9">
                    <a:moveTo>
                      <a:pt x="0" y="0"/>
                    </a:moveTo>
                    <a:lnTo>
                      <a:pt x="0" y="78"/>
                    </a:lnTo>
                    <a:lnTo>
                      <a:pt x="5" y="79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5" name="Freeform 485"/>
              <p:cNvSpPr>
                <a:spLocks/>
              </p:cNvSpPr>
              <p:nvPr/>
            </p:nvSpPr>
            <p:spPr bwMode="auto">
              <a:xfrm>
                <a:off x="748" y="3750"/>
                <a:ext cx="98" cy="86"/>
              </a:xfrm>
              <a:custGeom>
                <a:avLst/>
                <a:gdLst>
                  <a:gd name="T0" fmla="*/ 98 w 98"/>
                  <a:gd name="T1" fmla="*/ 5 h 86"/>
                  <a:gd name="T2" fmla="*/ 0 w 98"/>
                  <a:gd name="T3" fmla="*/ 0 h 86"/>
                  <a:gd name="T4" fmla="*/ 0 w 98"/>
                  <a:gd name="T5" fmla="*/ 79 h 86"/>
                  <a:gd name="T6" fmla="*/ 98 w 98"/>
                  <a:gd name="T7" fmla="*/ 86 h 86"/>
                  <a:gd name="T8" fmla="*/ 98 w 98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8" y="5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8" y="86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6" name="Freeform 486"/>
              <p:cNvSpPr>
                <a:spLocks/>
              </p:cNvSpPr>
              <p:nvPr/>
            </p:nvSpPr>
            <p:spPr bwMode="auto">
              <a:xfrm>
                <a:off x="858" y="3687"/>
                <a:ext cx="9" cy="157"/>
              </a:xfrm>
              <a:custGeom>
                <a:avLst/>
                <a:gdLst>
                  <a:gd name="T0" fmla="*/ 3 w 9"/>
                  <a:gd name="T1" fmla="*/ 1 h 157"/>
                  <a:gd name="T2" fmla="*/ 3 w 9"/>
                  <a:gd name="T3" fmla="*/ 3 h 157"/>
                  <a:gd name="T4" fmla="*/ 0 w 9"/>
                  <a:gd name="T5" fmla="*/ 7 h 157"/>
                  <a:gd name="T6" fmla="*/ 0 w 9"/>
                  <a:gd name="T7" fmla="*/ 157 h 157"/>
                  <a:gd name="T8" fmla="*/ 9 w 9"/>
                  <a:gd name="T9" fmla="*/ 152 h 157"/>
                  <a:gd name="T10" fmla="*/ 9 w 9"/>
                  <a:gd name="T11" fmla="*/ 0 h 157"/>
                  <a:gd name="T12" fmla="*/ 3 w 9"/>
                  <a:gd name="T13" fmla="*/ 1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3" y="1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7"/>
                    </a:lnTo>
                    <a:lnTo>
                      <a:pt x="9" y="152"/>
                    </a:lnTo>
                    <a:lnTo>
                      <a:pt x="9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7" name="Freeform 487"/>
              <p:cNvSpPr>
                <a:spLocks/>
              </p:cNvSpPr>
              <p:nvPr/>
            </p:nvSpPr>
            <p:spPr bwMode="auto">
              <a:xfrm>
                <a:off x="867" y="3676"/>
                <a:ext cx="69" cy="163"/>
              </a:xfrm>
              <a:custGeom>
                <a:avLst/>
                <a:gdLst>
                  <a:gd name="T0" fmla="*/ 0 w 69"/>
                  <a:gd name="T1" fmla="*/ 11 h 163"/>
                  <a:gd name="T2" fmla="*/ 0 w 69"/>
                  <a:gd name="T3" fmla="*/ 163 h 163"/>
                  <a:gd name="T4" fmla="*/ 69 w 69"/>
                  <a:gd name="T5" fmla="*/ 109 h 163"/>
                  <a:gd name="T6" fmla="*/ 69 w 69"/>
                  <a:gd name="T7" fmla="*/ 0 h 163"/>
                  <a:gd name="T8" fmla="*/ 0 w 69"/>
                  <a:gd name="T9" fmla="*/ 1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3"/>
                  <a:gd name="T17" fmla="*/ 69 w 69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3">
                    <a:moveTo>
                      <a:pt x="0" y="11"/>
                    </a:moveTo>
                    <a:lnTo>
                      <a:pt x="0" y="163"/>
                    </a:lnTo>
                    <a:lnTo>
                      <a:pt x="69" y="109"/>
                    </a:lnTo>
                    <a:lnTo>
                      <a:pt x="6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8" name="Freeform 488"/>
              <p:cNvSpPr>
                <a:spLocks/>
              </p:cNvSpPr>
              <p:nvPr/>
            </p:nvSpPr>
            <p:spPr bwMode="auto">
              <a:xfrm>
                <a:off x="856" y="3694"/>
                <a:ext cx="2" cy="151"/>
              </a:xfrm>
              <a:custGeom>
                <a:avLst/>
                <a:gdLst>
                  <a:gd name="T0" fmla="*/ 0 w 2"/>
                  <a:gd name="T1" fmla="*/ 3 h 151"/>
                  <a:gd name="T2" fmla="*/ 0 w 2"/>
                  <a:gd name="T3" fmla="*/ 151 h 151"/>
                  <a:gd name="T4" fmla="*/ 2 w 2"/>
                  <a:gd name="T5" fmla="*/ 150 h 151"/>
                  <a:gd name="T6" fmla="*/ 2 w 2"/>
                  <a:gd name="T7" fmla="*/ 0 h 151"/>
                  <a:gd name="T8" fmla="*/ 0 w 2"/>
                  <a:gd name="T9" fmla="*/ 3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1"/>
                  <a:gd name="T17" fmla="*/ 2 w 2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1">
                    <a:moveTo>
                      <a:pt x="0" y="3"/>
                    </a:moveTo>
                    <a:lnTo>
                      <a:pt x="0" y="151"/>
                    </a:lnTo>
                    <a:lnTo>
                      <a:pt x="2" y="15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9" name="Freeform 489"/>
              <p:cNvSpPr>
                <a:spLocks/>
              </p:cNvSpPr>
              <p:nvPr/>
            </p:nvSpPr>
            <p:spPr bwMode="auto">
              <a:xfrm>
                <a:off x="735" y="3692"/>
                <a:ext cx="123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0" name="Freeform 490"/>
              <p:cNvSpPr>
                <a:spLocks/>
              </p:cNvSpPr>
              <p:nvPr/>
            </p:nvSpPr>
            <p:spPr bwMode="auto">
              <a:xfrm>
                <a:off x="735" y="3698"/>
                <a:ext cx="123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1" name="Freeform 491"/>
              <p:cNvSpPr>
                <a:spLocks/>
              </p:cNvSpPr>
              <p:nvPr/>
            </p:nvSpPr>
            <p:spPr bwMode="auto">
              <a:xfrm>
                <a:off x="735" y="3706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2" name="Freeform 492"/>
              <p:cNvSpPr>
                <a:spLocks/>
              </p:cNvSpPr>
              <p:nvPr/>
            </p:nvSpPr>
            <p:spPr bwMode="auto">
              <a:xfrm>
                <a:off x="735" y="3713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3" name="Freeform 493"/>
              <p:cNvSpPr>
                <a:spLocks/>
              </p:cNvSpPr>
              <p:nvPr/>
            </p:nvSpPr>
            <p:spPr bwMode="auto">
              <a:xfrm>
                <a:off x="735" y="3720"/>
                <a:ext cx="123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4" name="Freeform 494"/>
              <p:cNvSpPr>
                <a:spLocks/>
              </p:cNvSpPr>
              <p:nvPr/>
            </p:nvSpPr>
            <p:spPr bwMode="auto">
              <a:xfrm>
                <a:off x="735" y="3727"/>
                <a:ext cx="123" cy="8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5" name="Freeform 495"/>
              <p:cNvSpPr>
                <a:spLocks/>
              </p:cNvSpPr>
              <p:nvPr/>
            </p:nvSpPr>
            <p:spPr bwMode="auto">
              <a:xfrm>
                <a:off x="856" y="369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6" name="Rectangle 496"/>
              <p:cNvSpPr>
                <a:spLocks noChangeArrowheads="1"/>
              </p:cNvSpPr>
              <p:nvPr/>
            </p:nvSpPr>
            <p:spPr bwMode="auto">
              <a:xfrm>
                <a:off x="856" y="370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7" name="Freeform 497"/>
              <p:cNvSpPr>
                <a:spLocks/>
              </p:cNvSpPr>
              <p:nvPr/>
            </p:nvSpPr>
            <p:spPr bwMode="auto">
              <a:xfrm>
                <a:off x="856" y="370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8" name="Rectangle 498"/>
              <p:cNvSpPr>
                <a:spLocks noChangeArrowheads="1"/>
              </p:cNvSpPr>
              <p:nvPr/>
            </p:nvSpPr>
            <p:spPr bwMode="auto">
              <a:xfrm>
                <a:off x="856" y="3716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9" name="Freeform 499"/>
              <p:cNvSpPr>
                <a:spLocks/>
              </p:cNvSpPr>
              <p:nvPr/>
            </p:nvSpPr>
            <p:spPr bwMode="auto">
              <a:xfrm>
                <a:off x="856" y="372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0" name="Rectangle 500"/>
              <p:cNvSpPr>
                <a:spLocks noChangeArrowheads="1"/>
              </p:cNvSpPr>
              <p:nvPr/>
            </p:nvSpPr>
            <p:spPr bwMode="auto">
              <a:xfrm>
                <a:off x="856" y="3731"/>
                <a:ext cx="2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1" name="Freeform 501"/>
              <p:cNvSpPr>
                <a:spLocks/>
              </p:cNvSpPr>
              <p:nvPr/>
            </p:nvSpPr>
            <p:spPr bwMode="auto">
              <a:xfrm>
                <a:off x="735" y="3692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2" name="Freeform 502"/>
              <p:cNvSpPr>
                <a:spLocks/>
              </p:cNvSpPr>
              <p:nvPr/>
            </p:nvSpPr>
            <p:spPr bwMode="auto">
              <a:xfrm>
                <a:off x="735" y="3699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3" name="Freeform 503"/>
              <p:cNvSpPr>
                <a:spLocks/>
              </p:cNvSpPr>
              <p:nvPr/>
            </p:nvSpPr>
            <p:spPr bwMode="auto">
              <a:xfrm>
                <a:off x="735" y="3706"/>
                <a:ext cx="121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4" name="Freeform 504"/>
              <p:cNvSpPr>
                <a:spLocks/>
              </p:cNvSpPr>
              <p:nvPr/>
            </p:nvSpPr>
            <p:spPr bwMode="auto">
              <a:xfrm>
                <a:off x="735" y="3713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5" name="Freeform 505"/>
              <p:cNvSpPr>
                <a:spLocks/>
              </p:cNvSpPr>
              <p:nvPr/>
            </p:nvSpPr>
            <p:spPr bwMode="auto">
              <a:xfrm>
                <a:off x="735" y="3720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6" name="Freeform 506"/>
              <p:cNvSpPr>
                <a:spLocks/>
              </p:cNvSpPr>
              <p:nvPr/>
            </p:nvSpPr>
            <p:spPr bwMode="auto">
              <a:xfrm>
                <a:off x="735" y="3727"/>
                <a:ext cx="121" cy="8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7" name="Freeform 507"/>
              <p:cNvSpPr>
                <a:spLocks/>
              </p:cNvSpPr>
              <p:nvPr/>
            </p:nvSpPr>
            <p:spPr bwMode="auto">
              <a:xfrm>
                <a:off x="741" y="3675"/>
                <a:ext cx="195" cy="13"/>
              </a:xfrm>
              <a:custGeom>
                <a:avLst/>
                <a:gdLst>
                  <a:gd name="T0" fmla="*/ 0 w 195"/>
                  <a:gd name="T1" fmla="*/ 11 h 13"/>
                  <a:gd name="T2" fmla="*/ 105 w 195"/>
                  <a:gd name="T3" fmla="*/ 0 h 13"/>
                  <a:gd name="T4" fmla="*/ 195 w 195"/>
                  <a:gd name="T5" fmla="*/ 1 h 13"/>
                  <a:gd name="T6" fmla="*/ 120 w 195"/>
                  <a:gd name="T7" fmla="*/ 13 h 13"/>
                  <a:gd name="T8" fmla="*/ 0 w 195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3"/>
                  <a:gd name="T17" fmla="*/ 195 w 19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3">
                    <a:moveTo>
                      <a:pt x="0" y="11"/>
                    </a:moveTo>
                    <a:lnTo>
                      <a:pt x="105" y="0"/>
                    </a:lnTo>
                    <a:lnTo>
                      <a:pt x="195" y="1"/>
                    </a:lnTo>
                    <a:lnTo>
                      <a:pt x="120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8" name="Freeform 508"/>
              <p:cNvSpPr>
                <a:spLocks/>
              </p:cNvSpPr>
              <p:nvPr/>
            </p:nvSpPr>
            <p:spPr bwMode="auto">
              <a:xfrm>
                <a:off x="738" y="3734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9" name="Freeform 509"/>
              <p:cNvSpPr>
                <a:spLocks/>
              </p:cNvSpPr>
              <p:nvPr/>
            </p:nvSpPr>
            <p:spPr bwMode="auto">
              <a:xfrm>
                <a:off x="741" y="3736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0" name="Freeform 510"/>
              <p:cNvSpPr>
                <a:spLocks/>
              </p:cNvSpPr>
              <p:nvPr/>
            </p:nvSpPr>
            <p:spPr bwMode="auto">
              <a:xfrm>
                <a:off x="743" y="3736"/>
                <a:ext cx="10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1" name="Freeform 511"/>
              <p:cNvSpPr>
                <a:spLocks/>
              </p:cNvSpPr>
              <p:nvPr/>
            </p:nvSpPr>
            <p:spPr bwMode="auto">
              <a:xfrm>
                <a:off x="745" y="3738"/>
                <a:ext cx="8" cy="4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0 h 10"/>
                  <a:gd name="T6" fmla="*/ 2 w 10"/>
                  <a:gd name="T7" fmla="*/ 0 h 10"/>
                  <a:gd name="T8" fmla="*/ 2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2" name="Freeform 512"/>
              <p:cNvSpPr>
                <a:spLocks/>
              </p:cNvSpPr>
              <p:nvPr/>
            </p:nvSpPr>
            <p:spPr bwMode="auto">
              <a:xfrm>
                <a:off x="829" y="3742"/>
                <a:ext cx="4" cy="2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3" name="Freeform 513"/>
              <p:cNvSpPr>
                <a:spLocks/>
              </p:cNvSpPr>
              <p:nvPr/>
            </p:nvSpPr>
            <p:spPr bwMode="auto">
              <a:xfrm>
                <a:off x="837" y="3743"/>
                <a:ext cx="3" cy="1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1 w 5"/>
                  <a:gd name="T5" fmla="*/ 0 h 4"/>
                  <a:gd name="T6" fmla="*/ 0 w 5"/>
                  <a:gd name="T7" fmla="*/ 0 h 4"/>
                  <a:gd name="T8" fmla="*/ 1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1 w 5"/>
                  <a:gd name="T15" fmla="*/ 0 h 4"/>
                  <a:gd name="T16" fmla="*/ 1 w 5"/>
                  <a:gd name="T17" fmla="*/ 0 h 4"/>
                  <a:gd name="T18" fmla="*/ 1 w 5"/>
                  <a:gd name="T19" fmla="*/ 0 h 4"/>
                  <a:gd name="T20" fmla="*/ 1 w 5"/>
                  <a:gd name="T21" fmla="*/ 0 h 4"/>
                  <a:gd name="T22" fmla="*/ 1 w 5"/>
                  <a:gd name="T23" fmla="*/ 0 h 4"/>
                  <a:gd name="T24" fmla="*/ 1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4" name="Freeform 514"/>
              <p:cNvSpPr>
                <a:spLocks/>
              </p:cNvSpPr>
              <p:nvPr/>
            </p:nvSpPr>
            <p:spPr bwMode="auto">
              <a:xfrm>
                <a:off x="833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0 h 4"/>
                  <a:gd name="T6" fmla="*/ 1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  <a:gd name="T28" fmla="*/ 2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5" name="Freeform 515"/>
              <p:cNvSpPr>
                <a:spLocks/>
              </p:cNvSpPr>
              <p:nvPr/>
            </p:nvSpPr>
            <p:spPr bwMode="auto">
              <a:xfrm>
                <a:off x="735" y="3810"/>
                <a:ext cx="123" cy="13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6" name="Freeform 516"/>
              <p:cNvSpPr>
                <a:spLocks/>
              </p:cNvSpPr>
              <p:nvPr/>
            </p:nvSpPr>
            <p:spPr bwMode="auto">
              <a:xfrm>
                <a:off x="735" y="3817"/>
                <a:ext cx="123" cy="13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7" name="Freeform 517"/>
              <p:cNvSpPr>
                <a:spLocks/>
              </p:cNvSpPr>
              <p:nvPr/>
            </p:nvSpPr>
            <p:spPr bwMode="auto">
              <a:xfrm>
                <a:off x="735" y="3824"/>
                <a:ext cx="123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8" name="Freeform 518"/>
              <p:cNvSpPr>
                <a:spLocks/>
              </p:cNvSpPr>
              <p:nvPr/>
            </p:nvSpPr>
            <p:spPr bwMode="auto">
              <a:xfrm>
                <a:off x="735" y="3783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9" name="Freeform 519"/>
              <p:cNvSpPr>
                <a:spLocks/>
              </p:cNvSpPr>
              <p:nvPr/>
            </p:nvSpPr>
            <p:spPr bwMode="auto">
              <a:xfrm>
                <a:off x="735" y="3790"/>
                <a:ext cx="123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0" name="Freeform 520"/>
              <p:cNvSpPr>
                <a:spLocks/>
              </p:cNvSpPr>
              <p:nvPr/>
            </p:nvSpPr>
            <p:spPr bwMode="auto">
              <a:xfrm>
                <a:off x="735" y="3797"/>
                <a:ext cx="123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1" name="Freeform 521"/>
              <p:cNvSpPr>
                <a:spLocks/>
              </p:cNvSpPr>
              <p:nvPr/>
            </p:nvSpPr>
            <p:spPr bwMode="auto">
              <a:xfrm>
                <a:off x="735" y="3803"/>
                <a:ext cx="123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2" name="Freeform 522"/>
              <p:cNvSpPr>
                <a:spLocks/>
              </p:cNvSpPr>
              <p:nvPr/>
            </p:nvSpPr>
            <p:spPr bwMode="auto">
              <a:xfrm>
                <a:off x="735" y="3748"/>
                <a:ext cx="123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3" name="Freeform 523"/>
              <p:cNvSpPr>
                <a:spLocks/>
              </p:cNvSpPr>
              <p:nvPr/>
            </p:nvSpPr>
            <p:spPr bwMode="auto">
              <a:xfrm>
                <a:off x="735" y="3755"/>
                <a:ext cx="123" cy="8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4" name="Freeform 524"/>
              <p:cNvSpPr>
                <a:spLocks/>
              </p:cNvSpPr>
              <p:nvPr/>
            </p:nvSpPr>
            <p:spPr bwMode="auto">
              <a:xfrm>
                <a:off x="735" y="3762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5" name="Freeform 525"/>
              <p:cNvSpPr>
                <a:spLocks/>
              </p:cNvSpPr>
              <p:nvPr/>
            </p:nvSpPr>
            <p:spPr bwMode="auto">
              <a:xfrm>
                <a:off x="735" y="3769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6" name="Freeform 526"/>
              <p:cNvSpPr>
                <a:spLocks/>
              </p:cNvSpPr>
              <p:nvPr/>
            </p:nvSpPr>
            <p:spPr bwMode="auto">
              <a:xfrm>
                <a:off x="735" y="3776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7" name="Freeform 527"/>
              <p:cNvSpPr>
                <a:spLocks/>
              </p:cNvSpPr>
              <p:nvPr/>
            </p:nvSpPr>
            <p:spPr bwMode="auto">
              <a:xfrm>
                <a:off x="856" y="375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8" name="Rectangle 528"/>
              <p:cNvSpPr>
                <a:spLocks noChangeArrowheads="1"/>
              </p:cNvSpPr>
              <p:nvPr/>
            </p:nvSpPr>
            <p:spPr bwMode="auto">
              <a:xfrm>
                <a:off x="856" y="3760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9" name="Freeform 529"/>
              <p:cNvSpPr>
                <a:spLocks/>
              </p:cNvSpPr>
              <p:nvPr/>
            </p:nvSpPr>
            <p:spPr bwMode="auto">
              <a:xfrm>
                <a:off x="856" y="3767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0" name="Rectangle 530"/>
              <p:cNvSpPr>
                <a:spLocks noChangeArrowheads="1"/>
              </p:cNvSpPr>
              <p:nvPr/>
            </p:nvSpPr>
            <p:spPr bwMode="auto">
              <a:xfrm>
                <a:off x="856" y="3775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1" name="Freeform 531"/>
              <p:cNvSpPr>
                <a:spLocks/>
              </p:cNvSpPr>
              <p:nvPr/>
            </p:nvSpPr>
            <p:spPr bwMode="auto">
              <a:xfrm>
                <a:off x="856" y="378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2" name="Freeform 532"/>
              <p:cNvSpPr>
                <a:spLocks/>
              </p:cNvSpPr>
              <p:nvPr/>
            </p:nvSpPr>
            <p:spPr bwMode="auto">
              <a:xfrm>
                <a:off x="856" y="378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3" name="Rectangle 533"/>
              <p:cNvSpPr>
                <a:spLocks noChangeArrowheads="1"/>
              </p:cNvSpPr>
              <p:nvPr/>
            </p:nvSpPr>
            <p:spPr bwMode="auto">
              <a:xfrm>
                <a:off x="856" y="3797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4" name="Freeform 534"/>
              <p:cNvSpPr>
                <a:spLocks/>
              </p:cNvSpPr>
              <p:nvPr/>
            </p:nvSpPr>
            <p:spPr bwMode="auto">
              <a:xfrm>
                <a:off x="856" y="3804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5" name="Freeform 535"/>
              <p:cNvSpPr>
                <a:spLocks/>
              </p:cNvSpPr>
              <p:nvPr/>
            </p:nvSpPr>
            <p:spPr bwMode="auto">
              <a:xfrm>
                <a:off x="856" y="3812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6" name="Freeform 536"/>
              <p:cNvSpPr>
                <a:spLocks/>
              </p:cNvSpPr>
              <p:nvPr/>
            </p:nvSpPr>
            <p:spPr bwMode="auto">
              <a:xfrm>
                <a:off x="856" y="383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7" name="Freeform 537"/>
              <p:cNvSpPr>
                <a:spLocks/>
              </p:cNvSpPr>
              <p:nvPr/>
            </p:nvSpPr>
            <p:spPr bwMode="auto">
              <a:xfrm>
                <a:off x="856" y="3826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8" name="Freeform 538"/>
              <p:cNvSpPr>
                <a:spLocks/>
              </p:cNvSpPr>
              <p:nvPr/>
            </p:nvSpPr>
            <p:spPr bwMode="auto">
              <a:xfrm>
                <a:off x="856" y="381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9" name="Freeform 539"/>
              <p:cNvSpPr>
                <a:spLocks/>
              </p:cNvSpPr>
              <p:nvPr/>
            </p:nvSpPr>
            <p:spPr bwMode="auto">
              <a:xfrm>
                <a:off x="735" y="3748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0" name="Freeform 540"/>
              <p:cNvSpPr>
                <a:spLocks/>
              </p:cNvSpPr>
              <p:nvPr/>
            </p:nvSpPr>
            <p:spPr bwMode="auto">
              <a:xfrm>
                <a:off x="735" y="3755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1" name="Freeform 541"/>
              <p:cNvSpPr>
                <a:spLocks/>
              </p:cNvSpPr>
              <p:nvPr/>
            </p:nvSpPr>
            <p:spPr bwMode="auto">
              <a:xfrm>
                <a:off x="735" y="3762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2" name="Freeform 542"/>
              <p:cNvSpPr>
                <a:spLocks/>
              </p:cNvSpPr>
              <p:nvPr/>
            </p:nvSpPr>
            <p:spPr bwMode="auto">
              <a:xfrm>
                <a:off x="735" y="3769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3" name="Freeform 543"/>
              <p:cNvSpPr>
                <a:spLocks/>
              </p:cNvSpPr>
              <p:nvPr/>
            </p:nvSpPr>
            <p:spPr bwMode="auto">
              <a:xfrm>
                <a:off x="735" y="3776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4" name="Freeform 544"/>
              <p:cNvSpPr>
                <a:spLocks/>
              </p:cNvSpPr>
              <p:nvPr/>
            </p:nvSpPr>
            <p:spPr bwMode="auto">
              <a:xfrm>
                <a:off x="735" y="3783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5" name="Freeform 545"/>
              <p:cNvSpPr>
                <a:spLocks/>
              </p:cNvSpPr>
              <p:nvPr/>
            </p:nvSpPr>
            <p:spPr bwMode="auto">
              <a:xfrm>
                <a:off x="735" y="3790"/>
                <a:ext cx="121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6" name="Freeform 546"/>
              <p:cNvSpPr>
                <a:spLocks/>
              </p:cNvSpPr>
              <p:nvPr/>
            </p:nvSpPr>
            <p:spPr bwMode="auto">
              <a:xfrm>
                <a:off x="735" y="3797"/>
                <a:ext cx="121" cy="11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7" name="Freeform 547"/>
              <p:cNvSpPr>
                <a:spLocks/>
              </p:cNvSpPr>
              <p:nvPr/>
            </p:nvSpPr>
            <p:spPr bwMode="auto">
              <a:xfrm>
                <a:off x="735" y="3804"/>
                <a:ext cx="121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8" name="Freeform 548"/>
              <p:cNvSpPr>
                <a:spLocks/>
              </p:cNvSpPr>
              <p:nvPr/>
            </p:nvSpPr>
            <p:spPr bwMode="auto">
              <a:xfrm>
                <a:off x="735" y="3811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9" name="Freeform 549"/>
              <p:cNvSpPr>
                <a:spLocks/>
              </p:cNvSpPr>
              <p:nvPr/>
            </p:nvSpPr>
            <p:spPr bwMode="auto">
              <a:xfrm>
                <a:off x="735" y="3818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0" name="Freeform 550"/>
              <p:cNvSpPr>
                <a:spLocks/>
              </p:cNvSpPr>
              <p:nvPr/>
            </p:nvSpPr>
            <p:spPr bwMode="auto">
              <a:xfrm>
                <a:off x="735" y="3825"/>
                <a:ext cx="121" cy="12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81" name="Group 551"/>
            <p:cNvGrpSpPr>
              <a:grpSpLocks/>
            </p:cNvGrpSpPr>
            <p:nvPr/>
          </p:nvGrpSpPr>
          <p:grpSpPr bwMode="auto">
            <a:xfrm>
              <a:off x="1237" y="3368"/>
              <a:ext cx="243" cy="334"/>
              <a:chOff x="881" y="3675"/>
              <a:chExt cx="204" cy="170"/>
            </a:xfrm>
          </p:grpSpPr>
          <p:sp>
            <p:nvSpPr>
              <p:cNvPr id="26905" name="Freeform 552"/>
              <p:cNvSpPr>
                <a:spLocks/>
              </p:cNvSpPr>
              <p:nvPr/>
            </p:nvSpPr>
            <p:spPr bwMode="auto">
              <a:xfrm>
                <a:off x="1038" y="3835"/>
                <a:ext cx="7" cy="10"/>
              </a:xfrm>
              <a:custGeom>
                <a:avLst/>
                <a:gdLst>
                  <a:gd name="T0" fmla="*/ 2 w 9"/>
                  <a:gd name="T1" fmla="*/ 0 h 22"/>
                  <a:gd name="T2" fmla="*/ 2 w 9"/>
                  <a:gd name="T3" fmla="*/ 0 h 22"/>
                  <a:gd name="T4" fmla="*/ 2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2 w 9"/>
                  <a:gd name="T11" fmla="*/ 0 h 22"/>
                  <a:gd name="T12" fmla="*/ 2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6" name="Freeform 553"/>
              <p:cNvSpPr>
                <a:spLocks/>
              </p:cNvSpPr>
              <p:nvPr/>
            </p:nvSpPr>
            <p:spPr bwMode="auto">
              <a:xfrm>
                <a:off x="998" y="3840"/>
                <a:ext cx="40" cy="5"/>
              </a:xfrm>
              <a:custGeom>
                <a:avLst/>
                <a:gdLst>
                  <a:gd name="T0" fmla="*/ 0 w 40"/>
                  <a:gd name="T1" fmla="*/ 3 h 5"/>
                  <a:gd name="T2" fmla="*/ 40 w 40"/>
                  <a:gd name="T3" fmla="*/ 5 h 5"/>
                  <a:gd name="T4" fmla="*/ 40 w 40"/>
                  <a:gd name="T5" fmla="*/ 2 h 5"/>
                  <a:gd name="T6" fmla="*/ 0 w 40"/>
                  <a:gd name="T7" fmla="*/ 0 h 5"/>
                  <a:gd name="T8" fmla="*/ 0 w 4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"/>
                  <a:gd name="T17" fmla="*/ 40 w 4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">
                    <a:moveTo>
                      <a:pt x="0" y="3"/>
                    </a:moveTo>
                    <a:lnTo>
                      <a:pt x="40" y="5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7" name="Freeform 554"/>
              <p:cNvSpPr>
                <a:spLocks/>
              </p:cNvSpPr>
              <p:nvPr/>
            </p:nvSpPr>
            <p:spPr bwMode="auto">
              <a:xfrm>
                <a:off x="1009" y="3834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8" name="Freeform 555"/>
              <p:cNvSpPr>
                <a:spLocks/>
              </p:cNvSpPr>
              <p:nvPr/>
            </p:nvSpPr>
            <p:spPr bwMode="auto">
              <a:xfrm>
                <a:off x="992" y="3833"/>
                <a:ext cx="29" cy="6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9" name="Freeform 556"/>
              <p:cNvSpPr>
                <a:spLocks/>
              </p:cNvSpPr>
              <p:nvPr/>
            </p:nvSpPr>
            <p:spPr bwMode="auto">
              <a:xfrm>
                <a:off x="1079" y="3799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0" name="Freeform 557"/>
              <p:cNvSpPr>
                <a:spLocks/>
              </p:cNvSpPr>
              <p:nvPr/>
            </p:nvSpPr>
            <p:spPr bwMode="auto">
              <a:xfrm>
                <a:off x="1049" y="3802"/>
                <a:ext cx="30" cy="4"/>
              </a:xfrm>
              <a:custGeom>
                <a:avLst/>
                <a:gdLst>
                  <a:gd name="T0" fmla="*/ 0 w 30"/>
                  <a:gd name="T1" fmla="*/ 2 h 4"/>
                  <a:gd name="T2" fmla="*/ 30 w 30"/>
                  <a:gd name="T3" fmla="*/ 4 h 4"/>
                  <a:gd name="T4" fmla="*/ 30 w 30"/>
                  <a:gd name="T5" fmla="*/ 2 h 4"/>
                  <a:gd name="T6" fmla="*/ 0 w 30"/>
                  <a:gd name="T7" fmla="*/ 0 h 4"/>
                  <a:gd name="T8" fmla="*/ 0 w 30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"/>
                  <a:gd name="T17" fmla="*/ 30 w 30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">
                    <a:moveTo>
                      <a:pt x="0" y="2"/>
                    </a:moveTo>
                    <a:lnTo>
                      <a:pt x="30" y="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1" name="Freeform 558"/>
              <p:cNvSpPr>
                <a:spLocks/>
              </p:cNvSpPr>
              <p:nvPr/>
            </p:nvSpPr>
            <p:spPr bwMode="auto">
              <a:xfrm>
                <a:off x="1058" y="3798"/>
                <a:ext cx="27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2" name="Freeform 559"/>
              <p:cNvSpPr>
                <a:spLocks/>
              </p:cNvSpPr>
              <p:nvPr/>
            </p:nvSpPr>
            <p:spPr bwMode="auto">
              <a:xfrm>
                <a:off x="1045" y="3797"/>
                <a:ext cx="21" cy="4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3" name="Freeform 560"/>
              <p:cNvSpPr>
                <a:spLocks/>
              </p:cNvSpPr>
              <p:nvPr/>
            </p:nvSpPr>
            <p:spPr bwMode="auto">
              <a:xfrm>
                <a:off x="883" y="3686"/>
                <a:ext cx="124" cy="150"/>
              </a:xfrm>
              <a:custGeom>
                <a:avLst/>
                <a:gdLst>
                  <a:gd name="T0" fmla="*/ 124 w 124"/>
                  <a:gd name="T1" fmla="*/ 2 h 150"/>
                  <a:gd name="T2" fmla="*/ 4 w 124"/>
                  <a:gd name="T3" fmla="*/ 0 h 150"/>
                  <a:gd name="T4" fmla="*/ 4 w 124"/>
                  <a:gd name="T5" fmla="*/ 2 h 150"/>
                  <a:gd name="T6" fmla="*/ 0 w 124"/>
                  <a:gd name="T7" fmla="*/ 8 h 150"/>
                  <a:gd name="T8" fmla="*/ 0 w 124"/>
                  <a:gd name="T9" fmla="*/ 141 h 150"/>
                  <a:gd name="T10" fmla="*/ 120 w 124"/>
                  <a:gd name="T11" fmla="*/ 150 h 150"/>
                  <a:gd name="T12" fmla="*/ 124 w 124"/>
                  <a:gd name="T13" fmla="*/ 2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0"/>
                  <a:gd name="T23" fmla="*/ 124 w 124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0">
                    <a:moveTo>
                      <a:pt x="12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0" y="15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4" name="Freeform 561"/>
              <p:cNvSpPr>
                <a:spLocks/>
              </p:cNvSpPr>
              <p:nvPr/>
            </p:nvSpPr>
            <p:spPr bwMode="auto">
              <a:xfrm>
                <a:off x="883" y="3827"/>
                <a:ext cx="120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5" name="Freeform 562"/>
              <p:cNvSpPr>
                <a:spLocks/>
              </p:cNvSpPr>
              <p:nvPr/>
            </p:nvSpPr>
            <p:spPr bwMode="auto">
              <a:xfrm>
                <a:off x="886" y="3688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6" name="Freeform 563"/>
              <p:cNvSpPr>
                <a:spLocks/>
              </p:cNvSpPr>
              <p:nvPr/>
            </p:nvSpPr>
            <p:spPr bwMode="auto">
              <a:xfrm>
                <a:off x="889" y="3688"/>
                <a:ext cx="115" cy="7"/>
              </a:xfrm>
              <a:custGeom>
                <a:avLst/>
                <a:gdLst>
                  <a:gd name="T0" fmla="*/ 115 w 115"/>
                  <a:gd name="T1" fmla="*/ 2 h 7"/>
                  <a:gd name="T2" fmla="*/ 0 w 115"/>
                  <a:gd name="T3" fmla="*/ 0 h 7"/>
                  <a:gd name="T4" fmla="*/ 0 w 115"/>
                  <a:gd name="T5" fmla="*/ 5 h 7"/>
                  <a:gd name="T6" fmla="*/ 111 w 115"/>
                  <a:gd name="T7" fmla="*/ 7 h 7"/>
                  <a:gd name="T8" fmla="*/ 115 w 11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7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7" name="Rectangle 564"/>
              <p:cNvSpPr>
                <a:spLocks noChangeArrowheads="1"/>
              </p:cNvSpPr>
              <p:nvPr/>
            </p:nvSpPr>
            <p:spPr bwMode="auto">
              <a:xfrm>
                <a:off x="904" y="3730"/>
                <a:ext cx="1" cy="21"/>
              </a:xfrm>
              <a:prstGeom prst="rect">
                <a:avLst/>
              </a:pr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8" name="Freeform 565"/>
              <p:cNvSpPr>
                <a:spLocks/>
              </p:cNvSpPr>
              <p:nvPr/>
            </p:nvSpPr>
            <p:spPr bwMode="auto">
              <a:xfrm>
                <a:off x="905" y="3730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9" name="Freeform 566"/>
              <p:cNvSpPr>
                <a:spLocks/>
              </p:cNvSpPr>
              <p:nvPr/>
            </p:nvSpPr>
            <p:spPr bwMode="auto">
              <a:xfrm>
                <a:off x="905" y="3694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36 h 37"/>
                  <a:gd name="T4" fmla="*/ 7 w 7"/>
                  <a:gd name="T5" fmla="*/ 37 h 37"/>
                  <a:gd name="T6" fmla="*/ 7 w 7"/>
                  <a:gd name="T7" fmla="*/ 0 h 37"/>
                  <a:gd name="T8" fmla="*/ 0 w 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"/>
                  <a:gd name="T17" fmla="*/ 7 w 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">
                    <a:moveTo>
                      <a:pt x="0" y="0"/>
                    </a:moveTo>
                    <a:lnTo>
                      <a:pt x="0" y="36"/>
                    </a:lnTo>
                    <a:lnTo>
                      <a:pt x="7" y="3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0" name="Freeform 567"/>
              <p:cNvSpPr>
                <a:spLocks/>
              </p:cNvSpPr>
              <p:nvPr/>
            </p:nvSpPr>
            <p:spPr bwMode="auto">
              <a:xfrm>
                <a:off x="912" y="3694"/>
                <a:ext cx="80" cy="38"/>
              </a:xfrm>
              <a:custGeom>
                <a:avLst/>
                <a:gdLst>
                  <a:gd name="T0" fmla="*/ 80 w 80"/>
                  <a:gd name="T1" fmla="*/ 1 h 38"/>
                  <a:gd name="T2" fmla="*/ 0 w 80"/>
                  <a:gd name="T3" fmla="*/ 0 h 38"/>
                  <a:gd name="T4" fmla="*/ 0 w 80"/>
                  <a:gd name="T5" fmla="*/ 37 h 38"/>
                  <a:gd name="T6" fmla="*/ 80 w 80"/>
                  <a:gd name="T7" fmla="*/ 38 h 38"/>
                  <a:gd name="T8" fmla="*/ 80 w 80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8"/>
                  <a:gd name="T17" fmla="*/ 80 w 8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8">
                    <a:moveTo>
                      <a:pt x="80" y="1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0" y="38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1" name="Freeform 568"/>
              <p:cNvSpPr>
                <a:spLocks/>
              </p:cNvSpPr>
              <p:nvPr/>
            </p:nvSpPr>
            <p:spPr bwMode="auto">
              <a:xfrm>
                <a:off x="889" y="3750"/>
                <a:ext cx="5" cy="79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78 h 79"/>
                  <a:gd name="T4" fmla="*/ 5 w 5"/>
                  <a:gd name="T5" fmla="*/ 79 h 79"/>
                  <a:gd name="T6" fmla="*/ 5 w 5"/>
                  <a:gd name="T7" fmla="*/ 0 h 79"/>
                  <a:gd name="T8" fmla="*/ 0 w 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9"/>
                  <a:gd name="T17" fmla="*/ 5 w 5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9">
                    <a:moveTo>
                      <a:pt x="0" y="0"/>
                    </a:moveTo>
                    <a:lnTo>
                      <a:pt x="0" y="78"/>
                    </a:lnTo>
                    <a:lnTo>
                      <a:pt x="5" y="79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2" name="Freeform 569"/>
              <p:cNvSpPr>
                <a:spLocks/>
              </p:cNvSpPr>
              <p:nvPr/>
            </p:nvSpPr>
            <p:spPr bwMode="auto">
              <a:xfrm>
                <a:off x="894" y="3750"/>
                <a:ext cx="98" cy="86"/>
              </a:xfrm>
              <a:custGeom>
                <a:avLst/>
                <a:gdLst>
                  <a:gd name="T0" fmla="*/ 98 w 98"/>
                  <a:gd name="T1" fmla="*/ 5 h 86"/>
                  <a:gd name="T2" fmla="*/ 0 w 98"/>
                  <a:gd name="T3" fmla="*/ 0 h 86"/>
                  <a:gd name="T4" fmla="*/ 0 w 98"/>
                  <a:gd name="T5" fmla="*/ 79 h 86"/>
                  <a:gd name="T6" fmla="*/ 98 w 98"/>
                  <a:gd name="T7" fmla="*/ 86 h 86"/>
                  <a:gd name="T8" fmla="*/ 98 w 98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8" y="5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8" y="86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3" name="Freeform 570"/>
              <p:cNvSpPr>
                <a:spLocks/>
              </p:cNvSpPr>
              <p:nvPr/>
            </p:nvSpPr>
            <p:spPr bwMode="auto">
              <a:xfrm>
                <a:off x="1004" y="3687"/>
                <a:ext cx="9" cy="157"/>
              </a:xfrm>
              <a:custGeom>
                <a:avLst/>
                <a:gdLst>
                  <a:gd name="T0" fmla="*/ 3 w 9"/>
                  <a:gd name="T1" fmla="*/ 1 h 157"/>
                  <a:gd name="T2" fmla="*/ 3 w 9"/>
                  <a:gd name="T3" fmla="*/ 3 h 157"/>
                  <a:gd name="T4" fmla="*/ 0 w 9"/>
                  <a:gd name="T5" fmla="*/ 7 h 157"/>
                  <a:gd name="T6" fmla="*/ 0 w 9"/>
                  <a:gd name="T7" fmla="*/ 157 h 157"/>
                  <a:gd name="T8" fmla="*/ 9 w 9"/>
                  <a:gd name="T9" fmla="*/ 152 h 157"/>
                  <a:gd name="T10" fmla="*/ 9 w 9"/>
                  <a:gd name="T11" fmla="*/ 0 h 157"/>
                  <a:gd name="T12" fmla="*/ 3 w 9"/>
                  <a:gd name="T13" fmla="*/ 1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3" y="1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7"/>
                    </a:lnTo>
                    <a:lnTo>
                      <a:pt x="9" y="152"/>
                    </a:lnTo>
                    <a:lnTo>
                      <a:pt x="9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4" name="Freeform 571"/>
              <p:cNvSpPr>
                <a:spLocks/>
              </p:cNvSpPr>
              <p:nvPr/>
            </p:nvSpPr>
            <p:spPr bwMode="auto">
              <a:xfrm>
                <a:off x="1013" y="3676"/>
                <a:ext cx="69" cy="163"/>
              </a:xfrm>
              <a:custGeom>
                <a:avLst/>
                <a:gdLst>
                  <a:gd name="T0" fmla="*/ 0 w 69"/>
                  <a:gd name="T1" fmla="*/ 11 h 163"/>
                  <a:gd name="T2" fmla="*/ 0 w 69"/>
                  <a:gd name="T3" fmla="*/ 163 h 163"/>
                  <a:gd name="T4" fmla="*/ 69 w 69"/>
                  <a:gd name="T5" fmla="*/ 109 h 163"/>
                  <a:gd name="T6" fmla="*/ 69 w 69"/>
                  <a:gd name="T7" fmla="*/ 0 h 163"/>
                  <a:gd name="T8" fmla="*/ 0 w 69"/>
                  <a:gd name="T9" fmla="*/ 1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3"/>
                  <a:gd name="T17" fmla="*/ 69 w 69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3">
                    <a:moveTo>
                      <a:pt x="0" y="11"/>
                    </a:moveTo>
                    <a:lnTo>
                      <a:pt x="0" y="163"/>
                    </a:lnTo>
                    <a:lnTo>
                      <a:pt x="69" y="109"/>
                    </a:lnTo>
                    <a:lnTo>
                      <a:pt x="6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5" name="Freeform 572"/>
              <p:cNvSpPr>
                <a:spLocks/>
              </p:cNvSpPr>
              <p:nvPr/>
            </p:nvSpPr>
            <p:spPr bwMode="auto">
              <a:xfrm>
                <a:off x="1002" y="3694"/>
                <a:ext cx="2" cy="151"/>
              </a:xfrm>
              <a:custGeom>
                <a:avLst/>
                <a:gdLst>
                  <a:gd name="T0" fmla="*/ 0 w 2"/>
                  <a:gd name="T1" fmla="*/ 3 h 151"/>
                  <a:gd name="T2" fmla="*/ 0 w 2"/>
                  <a:gd name="T3" fmla="*/ 151 h 151"/>
                  <a:gd name="T4" fmla="*/ 2 w 2"/>
                  <a:gd name="T5" fmla="*/ 150 h 151"/>
                  <a:gd name="T6" fmla="*/ 2 w 2"/>
                  <a:gd name="T7" fmla="*/ 0 h 151"/>
                  <a:gd name="T8" fmla="*/ 0 w 2"/>
                  <a:gd name="T9" fmla="*/ 3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1"/>
                  <a:gd name="T17" fmla="*/ 2 w 2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1">
                    <a:moveTo>
                      <a:pt x="0" y="3"/>
                    </a:moveTo>
                    <a:lnTo>
                      <a:pt x="0" y="151"/>
                    </a:lnTo>
                    <a:lnTo>
                      <a:pt x="2" y="15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6" name="Freeform 573"/>
              <p:cNvSpPr>
                <a:spLocks/>
              </p:cNvSpPr>
              <p:nvPr/>
            </p:nvSpPr>
            <p:spPr bwMode="auto">
              <a:xfrm>
                <a:off x="881" y="3692"/>
                <a:ext cx="123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7" name="Freeform 574"/>
              <p:cNvSpPr>
                <a:spLocks/>
              </p:cNvSpPr>
              <p:nvPr/>
            </p:nvSpPr>
            <p:spPr bwMode="auto">
              <a:xfrm>
                <a:off x="881" y="3698"/>
                <a:ext cx="123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8" name="Freeform 575"/>
              <p:cNvSpPr>
                <a:spLocks/>
              </p:cNvSpPr>
              <p:nvPr/>
            </p:nvSpPr>
            <p:spPr bwMode="auto">
              <a:xfrm>
                <a:off x="881" y="3706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9" name="Freeform 576"/>
              <p:cNvSpPr>
                <a:spLocks/>
              </p:cNvSpPr>
              <p:nvPr/>
            </p:nvSpPr>
            <p:spPr bwMode="auto">
              <a:xfrm>
                <a:off x="881" y="3713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0" name="Freeform 577"/>
              <p:cNvSpPr>
                <a:spLocks/>
              </p:cNvSpPr>
              <p:nvPr/>
            </p:nvSpPr>
            <p:spPr bwMode="auto">
              <a:xfrm>
                <a:off x="881" y="3720"/>
                <a:ext cx="123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1" name="Freeform 578"/>
              <p:cNvSpPr>
                <a:spLocks/>
              </p:cNvSpPr>
              <p:nvPr/>
            </p:nvSpPr>
            <p:spPr bwMode="auto">
              <a:xfrm>
                <a:off x="881" y="3727"/>
                <a:ext cx="123" cy="8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2" name="Freeform 579"/>
              <p:cNvSpPr>
                <a:spLocks/>
              </p:cNvSpPr>
              <p:nvPr/>
            </p:nvSpPr>
            <p:spPr bwMode="auto">
              <a:xfrm>
                <a:off x="1002" y="369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3" name="Rectangle 580"/>
              <p:cNvSpPr>
                <a:spLocks noChangeArrowheads="1"/>
              </p:cNvSpPr>
              <p:nvPr/>
            </p:nvSpPr>
            <p:spPr bwMode="auto">
              <a:xfrm>
                <a:off x="1002" y="370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4" name="Freeform 581"/>
              <p:cNvSpPr>
                <a:spLocks/>
              </p:cNvSpPr>
              <p:nvPr/>
            </p:nvSpPr>
            <p:spPr bwMode="auto">
              <a:xfrm>
                <a:off x="1002" y="370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5" name="Rectangle 582"/>
              <p:cNvSpPr>
                <a:spLocks noChangeArrowheads="1"/>
              </p:cNvSpPr>
              <p:nvPr/>
            </p:nvSpPr>
            <p:spPr bwMode="auto">
              <a:xfrm>
                <a:off x="1002" y="3716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6" name="Freeform 583"/>
              <p:cNvSpPr>
                <a:spLocks/>
              </p:cNvSpPr>
              <p:nvPr/>
            </p:nvSpPr>
            <p:spPr bwMode="auto">
              <a:xfrm>
                <a:off x="1002" y="372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7" name="Rectangle 584"/>
              <p:cNvSpPr>
                <a:spLocks noChangeArrowheads="1"/>
              </p:cNvSpPr>
              <p:nvPr/>
            </p:nvSpPr>
            <p:spPr bwMode="auto">
              <a:xfrm>
                <a:off x="1002" y="3731"/>
                <a:ext cx="2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8" name="Freeform 585"/>
              <p:cNvSpPr>
                <a:spLocks/>
              </p:cNvSpPr>
              <p:nvPr/>
            </p:nvSpPr>
            <p:spPr bwMode="auto">
              <a:xfrm>
                <a:off x="881" y="3692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9" name="Freeform 586"/>
              <p:cNvSpPr>
                <a:spLocks/>
              </p:cNvSpPr>
              <p:nvPr/>
            </p:nvSpPr>
            <p:spPr bwMode="auto">
              <a:xfrm>
                <a:off x="881" y="3699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0" name="Freeform 587"/>
              <p:cNvSpPr>
                <a:spLocks/>
              </p:cNvSpPr>
              <p:nvPr/>
            </p:nvSpPr>
            <p:spPr bwMode="auto">
              <a:xfrm>
                <a:off x="881" y="3706"/>
                <a:ext cx="121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1" name="Freeform 588"/>
              <p:cNvSpPr>
                <a:spLocks/>
              </p:cNvSpPr>
              <p:nvPr/>
            </p:nvSpPr>
            <p:spPr bwMode="auto">
              <a:xfrm>
                <a:off x="881" y="3713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2" name="Freeform 589"/>
              <p:cNvSpPr>
                <a:spLocks/>
              </p:cNvSpPr>
              <p:nvPr/>
            </p:nvSpPr>
            <p:spPr bwMode="auto">
              <a:xfrm>
                <a:off x="881" y="3720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3" name="Freeform 590"/>
              <p:cNvSpPr>
                <a:spLocks/>
              </p:cNvSpPr>
              <p:nvPr/>
            </p:nvSpPr>
            <p:spPr bwMode="auto">
              <a:xfrm>
                <a:off x="881" y="3727"/>
                <a:ext cx="121" cy="8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4" name="Freeform 591"/>
              <p:cNvSpPr>
                <a:spLocks/>
              </p:cNvSpPr>
              <p:nvPr/>
            </p:nvSpPr>
            <p:spPr bwMode="auto">
              <a:xfrm>
                <a:off x="887" y="3675"/>
                <a:ext cx="195" cy="13"/>
              </a:xfrm>
              <a:custGeom>
                <a:avLst/>
                <a:gdLst>
                  <a:gd name="T0" fmla="*/ 0 w 195"/>
                  <a:gd name="T1" fmla="*/ 11 h 13"/>
                  <a:gd name="T2" fmla="*/ 105 w 195"/>
                  <a:gd name="T3" fmla="*/ 0 h 13"/>
                  <a:gd name="T4" fmla="*/ 195 w 195"/>
                  <a:gd name="T5" fmla="*/ 1 h 13"/>
                  <a:gd name="T6" fmla="*/ 120 w 195"/>
                  <a:gd name="T7" fmla="*/ 13 h 13"/>
                  <a:gd name="T8" fmla="*/ 0 w 195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3"/>
                  <a:gd name="T17" fmla="*/ 195 w 19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3">
                    <a:moveTo>
                      <a:pt x="0" y="11"/>
                    </a:moveTo>
                    <a:lnTo>
                      <a:pt x="105" y="0"/>
                    </a:lnTo>
                    <a:lnTo>
                      <a:pt x="195" y="1"/>
                    </a:lnTo>
                    <a:lnTo>
                      <a:pt x="120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5" name="Freeform 592"/>
              <p:cNvSpPr>
                <a:spLocks/>
              </p:cNvSpPr>
              <p:nvPr/>
            </p:nvSpPr>
            <p:spPr bwMode="auto">
              <a:xfrm>
                <a:off x="884" y="3734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6" name="Freeform 593"/>
              <p:cNvSpPr>
                <a:spLocks/>
              </p:cNvSpPr>
              <p:nvPr/>
            </p:nvSpPr>
            <p:spPr bwMode="auto">
              <a:xfrm>
                <a:off x="887" y="3736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7" name="Freeform 594"/>
              <p:cNvSpPr>
                <a:spLocks/>
              </p:cNvSpPr>
              <p:nvPr/>
            </p:nvSpPr>
            <p:spPr bwMode="auto">
              <a:xfrm>
                <a:off x="888" y="3736"/>
                <a:ext cx="11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8" name="Freeform 595"/>
              <p:cNvSpPr>
                <a:spLocks/>
              </p:cNvSpPr>
              <p:nvPr/>
            </p:nvSpPr>
            <p:spPr bwMode="auto">
              <a:xfrm>
                <a:off x="891" y="3738"/>
                <a:ext cx="8" cy="4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0 h 10"/>
                  <a:gd name="T6" fmla="*/ 2 w 10"/>
                  <a:gd name="T7" fmla="*/ 0 h 10"/>
                  <a:gd name="T8" fmla="*/ 2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9" name="Freeform 596"/>
              <p:cNvSpPr>
                <a:spLocks/>
              </p:cNvSpPr>
              <p:nvPr/>
            </p:nvSpPr>
            <p:spPr bwMode="auto">
              <a:xfrm>
                <a:off x="975" y="3742"/>
                <a:ext cx="4" cy="2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0" name="Freeform 597"/>
              <p:cNvSpPr>
                <a:spLocks/>
              </p:cNvSpPr>
              <p:nvPr/>
            </p:nvSpPr>
            <p:spPr bwMode="auto">
              <a:xfrm>
                <a:off x="983" y="3743"/>
                <a:ext cx="3" cy="1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1 w 5"/>
                  <a:gd name="T5" fmla="*/ 0 h 4"/>
                  <a:gd name="T6" fmla="*/ 0 w 5"/>
                  <a:gd name="T7" fmla="*/ 0 h 4"/>
                  <a:gd name="T8" fmla="*/ 1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1 w 5"/>
                  <a:gd name="T15" fmla="*/ 0 h 4"/>
                  <a:gd name="T16" fmla="*/ 1 w 5"/>
                  <a:gd name="T17" fmla="*/ 0 h 4"/>
                  <a:gd name="T18" fmla="*/ 1 w 5"/>
                  <a:gd name="T19" fmla="*/ 0 h 4"/>
                  <a:gd name="T20" fmla="*/ 1 w 5"/>
                  <a:gd name="T21" fmla="*/ 0 h 4"/>
                  <a:gd name="T22" fmla="*/ 1 w 5"/>
                  <a:gd name="T23" fmla="*/ 0 h 4"/>
                  <a:gd name="T24" fmla="*/ 1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1" name="Freeform 598"/>
              <p:cNvSpPr>
                <a:spLocks/>
              </p:cNvSpPr>
              <p:nvPr/>
            </p:nvSpPr>
            <p:spPr bwMode="auto">
              <a:xfrm>
                <a:off x="979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0 h 4"/>
                  <a:gd name="T6" fmla="*/ 1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  <a:gd name="T28" fmla="*/ 2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2" name="Freeform 599"/>
              <p:cNvSpPr>
                <a:spLocks/>
              </p:cNvSpPr>
              <p:nvPr/>
            </p:nvSpPr>
            <p:spPr bwMode="auto">
              <a:xfrm>
                <a:off x="881" y="3810"/>
                <a:ext cx="123" cy="13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3" name="Freeform 600"/>
              <p:cNvSpPr>
                <a:spLocks/>
              </p:cNvSpPr>
              <p:nvPr/>
            </p:nvSpPr>
            <p:spPr bwMode="auto">
              <a:xfrm>
                <a:off x="881" y="3817"/>
                <a:ext cx="123" cy="13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4" name="Freeform 601"/>
              <p:cNvSpPr>
                <a:spLocks/>
              </p:cNvSpPr>
              <p:nvPr/>
            </p:nvSpPr>
            <p:spPr bwMode="auto">
              <a:xfrm>
                <a:off x="881" y="3824"/>
                <a:ext cx="123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5" name="Freeform 602"/>
              <p:cNvSpPr>
                <a:spLocks/>
              </p:cNvSpPr>
              <p:nvPr/>
            </p:nvSpPr>
            <p:spPr bwMode="auto">
              <a:xfrm>
                <a:off x="881" y="3783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6" name="Freeform 603"/>
              <p:cNvSpPr>
                <a:spLocks/>
              </p:cNvSpPr>
              <p:nvPr/>
            </p:nvSpPr>
            <p:spPr bwMode="auto">
              <a:xfrm>
                <a:off x="881" y="3790"/>
                <a:ext cx="123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7" name="Freeform 604"/>
              <p:cNvSpPr>
                <a:spLocks/>
              </p:cNvSpPr>
              <p:nvPr/>
            </p:nvSpPr>
            <p:spPr bwMode="auto">
              <a:xfrm>
                <a:off x="881" y="3797"/>
                <a:ext cx="123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8" name="Freeform 605"/>
              <p:cNvSpPr>
                <a:spLocks/>
              </p:cNvSpPr>
              <p:nvPr/>
            </p:nvSpPr>
            <p:spPr bwMode="auto">
              <a:xfrm>
                <a:off x="881" y="3803"/>
                <a:ext cx="123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9" name="Freeform 606"/>
              <p:cNvSpPr>
                <a:spLocks/>
              </p:cNvSpPr>
              <p:nvPr/>
            </p:nvSpPr>
            <p:spPr bwMode="auto">
              <a:xfrm>
                <a:off x="881" y="3748"/>
                <a:ext cx="123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0" name="Freeform 607"/>
              <p:cNvSpPr>
                <a:spLocks/>
              </p:cNvSpPr>
              <p:nvPr/>
            </p:nvSpPr>
            <p:spPr bwMode="auto">
              <a:xfrm>
                <a:off x="881" y="3755"/>
                <a:ext cx="123" cy="8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1" name="Freeform 608"/>
              <p:cNvSpPr>
                <a:spLocks/>
              </p:cNvSpPr>
              <p:nvPr/>
            </p:nvSpPr>
            <p:spPr bwMode="auto">
              <a:xfrm>
                <a:off x="881" y="3762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2" name="Freeform 609"/>
              <p:cNvSpPr>
                <a:spLocks/>
              </p:cNvSpPr>
              <p:nvPr/>
            </p:nvSpPr>
            <p:spPr bwMode="auto">
              <a:xfrm>
                <a:off x="881" y="3769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3" name="Freeform 610"/>
              <p:cNvSpPr>
                <a:spLocks/>
              </p:cNvSpPr>
              <p:nvPr/>
            </p:nvSpPr>
            <p:spPr bwMode="auto">
              <a:xfrm>
                <a:off x="881" y="3776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4" name="Freeform 611"/>
              <p:cNvSpPr>
                <a:spLocks/>
              </p:cNvSpPr>
              <p:nvPr/>
            </p:nvSpPr>
            <p:spPr bwMode="auto">
              <a:xfrm>
                <a:off x="1002" y="375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5" name="Rectangle 612"/>
              <p:cNvSpPr>
                <a:spLocks noChangeArrowheads="1"/>
              </p:cNvSpPr>
              <p:nvPr/>
            </p:nvSpPr>
            <p:spPr bwMode="auto">
              <a:xfrm>
                <a:off x="1002" y="3760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6" name="Freeform 613"/>
              <p:cNvSpPr>
                <a:spLocks/>
              </p:cNvSpPr>
              <p:nvPr/>
            </p:nvSpPr>
            <p:spPr bwMode="auto">
              <a:xfrm>
                <a:off x="1002" y="3767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7" name="Rectangle 614"/>
              <p:cNvSpPr>
                <a:spLocks noChangeArrowheads="1"/>
              </p:cNvSpPr>
              <p:nvPr/>
            </p:nvSpPr>
            <p:spPr bwMode="auto">
              <a:xfrm>
                <a:off x="1002" y="3775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8" name="Freeform 615"/>
              <p:cNvSpPr>
                <a:spLocks/>
              </p:cNvSpPr>
              <p:nvPr/>
            </p:nvSpPr>
            <p:spPr bwMode="auto">
              <a:xfrm>
                <a:off x="1002" y="378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9" name="Freeform 616"/>
              <p:cNvSpPr>
                <a:spLocks/>
              </p:cNvSpPr>
              <p:nvPr/>
            </p:nvSpPr>
            <p:spPr bwMode="auto">
              <a:xfrm>
                <a:off x="1002" y="378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0" name="Rectangle 617"/>
              <p:cNvSpPr>
                <a:spLocks noChangeArrowheads="1"/>
              </p:cNvSpPr>
              <p:nvPr/>
            </p:nvSpPr>
            <p:spPr bwMode="auto">
              <a:xfrm>
                <a:off x="1002" y="3797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1" name="Freeform 618"/>
              <p:cNvSpPr>
                <a:spLocks/>
              </p:cNvSpPr>
              <p:nvPr/>
            </p:nvSpPr>
            <p:spPr bwMode="auto">
              <a:xfrm>
                <a:off x="1002" y="3804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2" name="Freeform 619"/>
              <p:cNvSpPr>
                <a:spLocks/>
              </p:cNvSpPr>
              <p:nvPr/>
            </p:nvSpPr>
            <p:spPr bwMode="auto">
              <a:xfrm>
                <a:off x="1002" y="3812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3" name="Freeform 620"/>
              <p:cNvSpPr>
                <a:spLocks/>
              </p:cNvSpPr>
              <p:nvPr/>
            </p:nvSpPr>
            <p:spPr bwMode="auto">
              <a:xfrm>
                <a:off x="1002" y="383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4" name="Freeform 621"/>
              <p:cNvSpPr>
                <a:spLocks/>
              </p:cNvSpPr>
              <p:nvPr/>
            </p:nvSpPr>
            <p:spPr bwMode="auto">
              <a:xfrm>
                <a:off x="1002" y="3826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5" name="Freeform 622"/>
              <p:cNvSpPr>
                <a:spLocks/>
              </p:cNvSpPr>
              <p:nvPr/>
            </p:nvSpPr>
            <p:spPr bwMode="auto">
              <a:xfrm>
                <a:off x="1002" y="381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6" name="Freeform 623"/>
              <p:cNvSpPr>
                <a:spLocks/>
              </p:cNvSpPr>
              <p:nvPr/>
            </p:nvSpPr>
            <p:spPr bwMode="auto">
              <a:xfrm>
                <a:off x="881" y="3748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7" name="Freeform 624"/>
              <p:cNvSpPr>
                <a:spLocks/>
              </p:cNvSpPr>
              <p:nvPr/>
            </p:nvSpPr>
            <p:spPr bwMode="auto">
              <a:xfrm>
                <a:off x="881" y="3755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8" name="Freeform 625"/>
              <p:cNvSpPr>
                <a:spLocks/>
              </p:cNvSpPr>
              <p:nvPr/>
            </p:nvSpPr>
            <p:spPr bwMode="auto">
              <a:xfrm>
                <a:off x="881" y="3762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9" name="Freeform 626"/>
              <p:cNvSpPr>
                <a:spLocks/>
              </p:cNvSpPr>
              <p:nvPr/>
            </p:nvSpPr>
            <p:spPr bwMode="auto">
              <a:xfrm>
                <a:off x="881" y="3769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0" name="Freeform 627"/>
              <p:cNvSpPr>
                <a:spLocks/>
              </p:cNvSpPr>
              <p:nvPr/>
            </p:nvSpPr>
            <p:spPr bwMode="auto">
              <a:xfrm>
                <a:off x="881" y="3776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1" name="Freeform 628"/>
              <p:cNvSpPr>
                <a:spLocks/>
              </p:cNvSpPr>
              <p:nvPr/>
            </p:nvSpPr>
            <p:spPr bwMode="auto">
              <a:xfrm>
                <a:off x="881" y="3783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2" name="Freeform 629"/>
              <p:cNvSpPr>
                <a:spLocks/>
              </p:cNvSpPr>
              <p:nvPr/>
            </p:nvSpPr>
            <p:spPr bwMode="auto">
              <a:xfrm>
                <a:off x="881" y="3790"/>
                <a:ext cx="121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3" name="Freeform 630"/>
              <p:cNvSpPr>
                <a:spLocks/>
              </p:cNvSpPr>
              <p:nvPr/>
            </p:nvSpPr>
            <p:spPr bwMode="auto">
              <a:xfrm>
                <a:off x="881" y="3797"/>
                <a:ext cx="121" cy="11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4" name="Freeform 631"/>
              <p:cNvSpPr>
                <a:spLocks/>
              </p:cNvSpPr>
              <p:nvPr/>
            </p:nvSpPr>
            <p:spPr bwMode="auto">
              <a:xfrm>
                <a:off x="881" y="3804"/>
                <a:ext cx="121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5" name="Freeform 632"/>
              <p:cNvSpPr>
                <a:spLocks/>
              </p:cNvSpPr>
              <p:nvPr/>
            </p:nvSpPr>
            <p:spPr bwMode="auto">
              <a:xfrm>
                <a:off x="881" y="3811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6" name="Freeform 633"/>
              <p:cNvSpPr>
                <a:spLocks/>
              </p:cNvSpPr>
              <p:nvPr/>
            </p:nvSpPr>
            <p:spPr bwMode="auto">
              <a:xfrm>
                <a:off x="881" y="3818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7" name="Freeform 634"/>
              <p:cNvSpPr>
                <a:spLocks/>
              </p:cNvSpPr>
              <p:nvPr/>
            </p:nvSpPr>
            <p:spPr bwMode="auto">
              <a:xfrm>
                <a:off x="881" y="3825"/>
                <a:ext cx="121" cy="12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82" name="Group 310"/>
            <p:cNvGrpSpPr>
              <a:grpSpLocks/>
            </p:cNvGrpSpPr>
            <p:nvPr/>
          </p:nvGrpSpPr>
          <p:grpSpPr bwMode="auto">
            <a:xfrm>
              <a:off x="980" y="3143"/>
              <a:ext cx="441" cy="151"/>
              <a:chOff x="607" y="3544"/>
              <a:chExt cx="370" cy="98"/>
            </a:xfrm>
          </p:grpSpPr>
          <p:sp>
            <p:nvSpPr>
              <p:cNvPr id="26883" name="Rectangle 311"/>
              <p:cNvSpPr>
                <a:spLocks noChangeArrowheads="1"/>
              </p:cNvSpPr>
              <p:nvPr/>
            </p:nvSpPr>
            <p:spPr bwMode="auto">
              <a:xfrm>
                <a:off x="607" y="3597"/>
                <a:ext cx="282" cy="45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4" name="Rectangle 312"/>
              <p:cNvSpPr>
                <a:spLocks noChangeArrowheads="1"/>
              </p:cNvSpPr>
              <p:nvPr/>
            </p:nvSpPr>
            <p:spPr bwMode="auto">
              <a:xfrm>
                <a:off x="608" y="3598"/>
                <a:ext cx="280" cy="43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5" name="Freeform 313"/>
              <p:cNvSpPr>
                <a:spLocks/>
              </p:cNvSpPr>
              <p:nvPr/>
            </p:nvSpPr>
            <p:spPr bwMode="auto">
              <a:xfrm>
                <a:off x="889" y="3544"/>
                <a:ext cx="88" cy="98"/>
              </a:xfrm>
              <a:custGeom>
                <a:avLst/>
                <a:gdLst>
                  <a:gd name="T0" fmla="*/ 0 w 88"/>
                  <a:gd name="T1" fmla="*/ 53 h 98"/>
                  <a:gd name="T2" fmla="*/ 88 w 88"/>
                  <a:gd name="T3" fmla="*/ 0 h 98"/>
                  <a:gd name="T4" fmla="*/ 88 w 88"/>
                  <a:gd name="T5" fmla="*/ 45 h 98"/>
                  <a:gd name="T6" fmla="*/ 0 w 88"/>
                  <a:gd name="T7" fmla="*/ 98 h 98"/>
                  <a:gd name="T8" fmla="*/ 0 w 88"/>
                  <a:gd name="T9" fmla="*/ 53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98"/>
                  <a:gd name="T17" fmla="*/ 88 w 8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98">
                    <a:moveTo>
                      <a:pt x="0" y="53"/>
                    </a:moveTo>
                    <a:lnTo>
                      <a:pt x="88" y="0"/>
                    </a:lnTo>
                    <a:lnTo>
                      <a:pt x="88" y="45"/>
                    </a:lnTo>
                    <a:lnTo>
                      <a:pt x="0" y="9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6" name="Freeform 314"/>
              <p:cNvSpPr>
                <a:spLocks/>
              </p:cNvSpPr>
              <p:nvPr/>
            </p:nvSpPr>
            <p:spPr bwMode="auto">
              <a:xfrm>
                <a:off x="889" y="3544"/>
                <a:ext cx="88" cy="98"/>
              </a:xfrm>
              <a:custGeom>
                <a:avLst/>
                <a:gdLst>
                  <a:gd name="T0" fmla="*/ 0 w 88"/>
                  <a:gd name="T1" fmla="*/ 53 h 98"/>
                  <a:gd name="T2" fmla="*/ 88 w 88"/>
                  <a:gd name="T3" fmla="*/ 0 h 98"/>
                  <a:gd name="T4" fmla="*/ 88 w 88"/>
                  <a:gd name="T5" fmla="*/ 45 h 98"/>
                  <a:gd name="T6" fmla="*/ 0 w 88"/>
                  <a:gd name="T7" fmla="*/ 98 h 98"/>
                  <a:gd name="T8" fmla="*/ 0 w 88"/>
                  <a:gd name="T9" fmla="*/ 53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98"/>
                  <a:gd name="T17" fmla="*/ 88 w 8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98">
                    <a:moveTo>
                      <a:pt x="0" y="53"/>
                    </a:moveTo>
                    <a:lnTo>
                      <a:pt x="88" y="0"/>
                    </a:lnTo>
                    <a:lnTo>
                      <a:pt x="88" y="45"/>
                    </a:lnTo>
                    <a:lnTo>
                      <a:pt x="0" y="9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7" name="Freeform 315"/>
              <p:cNvSpPr>
                <a:spLocks/>
              </p:cNvSpPr>
              <p:nvPr/>
            </p:nvSpPr>
            <p:spPr bwMode="auto">
              <a:xfrm>
                <a:off x="607" y="3544"/>
                <a:ext cx="370" cy="53"/>
              </a:xfrm>
              <a:custGeom>
                <a:avLst/>
                <a:gdLst>
                  <a:gd name="T0" fmla="*/ 282 w 370"/>
                  <a:gd name="T1" fmla="*/ 53 h 53"/>
                  <a:gd name="T2" fmla="*/ 370 w 370"/>
                  <a:gd name="T3" fmla="*/ 0 h 53"/>
                  <a:gd name="T4" fmla="*/ 87 w 370"/>
                  <a:gd name="T5" fmla="*/ 0 h 53"/>
                  <a:gd name="T6" fmla="*/ 0 w 370"/>
                  <a:gd name="T7" fmla="*/ 53 h 53"/>
                  <a:gd name="T8" fmla="*/ 282 w 370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0"/>
                  <a:gd name="T16" fmla="*/ 0 h 53"/>
                  <a:gd name="T17" fmla="*/ 370 w 370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0" h="53">
                    <a:moveTo>
                      <a:pt x="282" y="53"/>
                    </a:moveTo>
                    <a:lnTo>
                      <a:pt x="370" y="0"/>
                    </a:lnTo>
                    <a:lnTo>
                      <a:pt x="87" y="0"/>
                    </a:lnTo>
                    <a:lnTo>
                      <a:pt x="0" y="53"/>
                    </a:lnTo>
                    <a:lnTo>
                      <a:pt x="282" y="53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8" name="Freeform 316"/>
              <p:cNvSpPr>
                <a:spLocks/>
              </p:cNvSpPr>
              <p:nvPr/>
            </p:nvSpPr>
            <p:spPr bwMode="auto">
              <a:xfrm>
                <a:off x="607" y="3544"/>
                <a:ext cx="370" cy="53"/>
              </a:xfrm>
              <a:custGeom>
                <a:avLst/>
                <a:gdLst>
                  <a:gd name="T0" fmla="*/ 282 w 370"/>
                  <a:gd name="T1" fmla="*/ 53 h 53"/>
                  <a:gd name="T2" fmla="*/ 370 w 370"/>
                  <a:gd name="T3" fmla="*/ 0 h 53"/>
                  <a:gd name="T4" fmla="*/ 87 w 370"/>
                  <a:gd name="T5" fmla="*/ 0 h 53"/>
                  <a:gd name="T6" fmla="*/ 0 w 370"/>
                  <a:gd name="T7" fmla="*/ 53 h 53"/>
                  <a:gd name="T8" fmla="*/ 282 w 370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0"/>
                  <a:gd name="T16" fmla="*/ 0 h 53"/>
                  <a:gd name="T17" fmla="*/ 370 w 370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0" h="53">
                    <a:moveTo>
                      <a:pt x="282" y="53"/>
                    </a:moveTo>
                    <a:lnTo>
                      <a:pt x="370" y="0"/>
                    </a:lnTo>
                    <a:lnTo>
                      <a:pt x="87" y="0"/>
                    </a:lnTo>
                    <a:lnTo>
                      <a:pt x="0" y="53"/>
                    </a:lnTo>
                    <a:lnTo>
                      <a:pt x="282" y="53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9" name="Freeform 317"/>
              <p:cNvSpPr>
                <a:spLocks/>
              </p:cNvSpPr>
              <p:nvPr/>
            </p:nvSpPr>
            <p:spPr bwMode="auto">
              <a:xfrm>
                <a:off x="774" y="3568"/>
                <a:ext cx="120" cy="18"/>
              </a:xfrm>
              <a:custGeom>
                <a:avLst/>
                <a:gdLst>
                  <a:gd name="T0" fmla="*/ 10 w 120"/>
                  <a:gd name="T1" fmla="*/ 3 h 18"/>
                  <a:gd name="T2" fmla="*/ 0 w 120"/>
                  <a:gd name="T3" fmla="*/ 10 h 18"/>
                  <a:gd name="T4" fmla="*/ 72 w 120"/>
                  <a:gd name="T5" fmla="*/ 10 h 18"/>
                  <a:gd name="T6" fmla="*/ 61 w 120"/>
                  <a:gd name="T7" fmla="*/ 18 h 18"/>
                  <a:gd name="T8" fmla="*/ 120 w 120"/>
                  <a:gd name="T9" fmla="*/ 8 h 18"/>
                  <a:gd name="T10" fmla="*/ 90 w 120"/>
                  <a:gd name="T11" fmla="*/ 0 h 18"/>
                  <a:gd name="T12" fmla="*/ 82 w 120"/>
                  <a:gd name="T13" fmla="*/ 3 h 18"/>
                  <a:gd name="T14" fmla="*/ 10 w 120"/>
                  <a:gd name="T15" fmla="*/ 3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0" y="3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61" y="18"/>
                    </a:lnTo>
                    <a:lnTo>
                      <a:pt x="120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0" name="Freeform 318"/>
              <p:cNvSpPr>
                <a:spLocks/>
              </p:cNvSpPr>
              <p:nvPr/>
            </p:nvSpPr>
            <p:spPr bwMode="auto">
              <a:xfrm>
                <a:off x="774" y="3568"/>
                <a:ext cx="120" cy="18"/>
              </a:xfrm>
              <a:custGeom>
                <a:avLst/>
                <a:gdLst>
                  <a:gd name="T0" fmla="*/ 10 w 120"/>
                  <a:gd name="T1" fmla="*/ 3 h 18"/>
                  <a:gd name="T2" fmla="*/ 0 w 120"/>
                  <a:gd name="T3" fmla="*/ 10 h 18"/>
                  <a:gd name="T4" fmla="*/ 72 w 120"/>
                  <a:gd name="T5" fmla="*/ 10 h 18"/>
                  <a:gd name="T6" fmla="*/ 61 w 120"/>
                  <a:gd name="T7" fmla="*/ 18 h 18"/>
                  <a:gd name="T8" fmla="*/ 120 w 120"/>
                  <a:gd name="T9" fmla="*/ 8 h 18"/>
                  <a:gd name="T10" fmla="*/ 90 w 120"/>
                  <a:gd name="T11" fmla="*/ 0 h 18"/>
                  <a:gd name="T12" fmla="*/ 82 w 120"/>
                  <a:gd name="T13" fmla="*/ 3 h 18"/>
                  <a:gd name="T14" fmla="*/ 10 w 120"/>
                  <a:gd name="T15" fmla="*/ 3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0" y="3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61" y="18"/>
                    </a:lnTo>
                    <a:lnTo>
                      <a:pt x="120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1" name="Freeform 319"/>
              <p:cNvSpPr>
                <a:spLocks/>
              </p:cNvSpPr>
              <p:nvPr/>
            </p:nvSpPr>
            <p:spPr bwMode="auto">
              <a:xfrm>
                <a:off x="810" y="3546"/>
                <a:ext cx="120" cy="19"/>
              </a:xfrm>
              <a:custGeom>
                <a:avLst/>
                <a:gdLst>
                  <a:gd name="T0" fmla="*/ 10 w 120"/>
                  <a:gd name="T1" fmla="*/ 5 h 19"/>
                  <a:gd name="T2" fmla="*/ 0 w 120"/>
                  <a:gd name="T3" fmla="*/ 11 h 19"/>
                  <a:gd name="T4" fmla="*/ 72 w 120"/>
                  <a:gd name="T5" fmla="*/ 11 h 19"/>
                  <a:gd name="T6" fmla="*/ 59 w 120"/>
                  <a:gd name="T7" fmla="*/ 19 h 19"/>
                  <a:gd name="T8" fmla="*/ 120 w 120"/>
                  <a:gd name="T9" fmla="*/ 8 h 19"/>
                  <a:gd name="T10" fmla="*/ 87 w 120"/>
                  <a:gd name="T11" fmla="*/ 0 h 19"/>
                  <a:gd name="T12" fmla="*/ 82 w 120"/>
                  <a:gd name="T13" fmla="*/ 5 h 19"/>
                  <a:gd name="T14" fmla="*/ 10 w 120"/>
                  <a:gd name="T15" fmla="*/ 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0" y="5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0" y="8"/>
                    </a:lnTo>
                    <a:lnTo>
                      <a:pt x="87" y="0"/>
                    </a:lnTo>
                    <a:lnTo>
                      <a:pt x="82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2" name="Freeform 320"/>
              <p:cNvSpPr>
                <a:spLocks/>
              </p:cNvSpPr>
              <p:nvPr/>
            </p:nvSpPr>
            <p:spPr bwMode="auto">
              <a:xfrm>
                <a:off x="810" y="3546"/>
                <a:ext cx="120" cy="19"/>
              </a:xfrm>
              <a:custGeom>
                <a:avLst/>
                <a:gdLst>
                  <a:gd name="T0" fmla="*/ 10 w 120"/>
                  <a:gd name="T1" fmla="*/ 5 h 19"/>
                  <a:gd name="T2" fmla="*/ 0 w 120"/>
                  <a:gd name="T3" fmla="*/ 11 h 19"/>
                  <a:gd name="T4" fmla="*/ 72 w 120"/>
                  <a:gd name="T5" fmla="*/ 11 h 19"/>
                  <a:gd name="T6" fmla="*/ 59 w 120"/>
                  <a:gd name="T7" fmla="*/ 19 h 19"/>
                  <a:gd name="T8" fmla="*/ 120 w 120"/>
                  <a:gd name="T9" fmla="*/ 8 h 19"/>
                  <a:gd name="T10" fmla="*/ 87 w 120"/>
                  <a:gd name="T11" fmla="*/ 0 h 19"/>
                  <a:gd name="T12" fmla="*/ 82 w 120"/>
                  <a:gd name="T13" fmla="*/ 5 h 19"/>
                  <a:gd name="T14" fmla="*/ 10 w 120"/>
                  <a:gd name="T15" fmla="*/ 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0" y="5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0" y="8"/>
                    </a:lnTo>
                    <a:lnTo>
                      <a:pt x="87" y="0"/>
                    </a:lnTo>
                    <a:lnTo>
                      <a:pt x="82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3" name="Freeform 321"/>
              <p:cNvSpPr>
                <a:spLocks/>
              </p:cNvSpPr>
              <p:nvPr/>
            </p:nvSpPr>
            <p:spPr bwMode="auto">
              <a:xfrm>
                <a:off x="648" y="3575"/>
                <a:ext cx="121" cy="17"/>
              </a:xfrm>
              <a:custGeom>
                <a:avLst/>
                <a:gdLst>
                  <a:gd name="T0" fmla="*/ 110 w 121"/>
                  <a:gd name="T1" fmla="*/ 14 h 17"/>
                  <a:gd name="T2" fmla="*/ 121 w 121"/>
                  <a:gd name="T3" fmla="*/ 8 h 17"/>
                  <a:gd name="T4" fmla="*/ 46 w 121"/>
                  <a:gd name="T5" fmla="*/ 8 h 17"/>
                  <a:gd name="T6" fmla="*/ 59 w 121"/>
                  <a:gd name="T7" fmla="*/ 0 h 17"/>
                  <a:gd name="T8" fmla="*/ 0 w 121"/>
                  <a:gd name="T9" fmla="*/ 9 h 17"/>
                  <a:gd name="T10" fmla="*/ 31 w 121"/>
                  <a:gd name="T11" fmla="*/ 17 h 17"/>
                  <a:gd name="T12" fmla="*/ 36 w 121"/>
                  <a:gd name="T13" fmla="*/ 14 h 17"/>
                  <a:gd name="T14" fmla="*/ 110 w 121"/>
                  <a:gd name="T15" fmla="*/ 1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10" y="14"/>
                    </a:moveTo>
                    <a:lnTo>
                      <a:pt x="121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9"/>
                    </a:lnTo>
                    <a:lnTo>
                      <a:pt x="31" y="17"/>
                    </a:lnTo>
                    <a:lnTo>
                      <a:pt x="36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4" name="Freeform 322"/>
              <p:cNvSpPr>
                <a:spLocks/>
              </p:cNvSpPr>
              <p:nvPr/>
            </p:nvSpPr>
            <p:spPr bwMode="auto">
              <a:xfrm>
                <a:off x="648" y="3575"/>
                <a:ext cx="121" cy="17"/>
              </a:xfrm>
              <a:custGeom>
                <a:avLst/>
                <a:gdLst>
                  <a:gd name="T0" fmla="*/ 110 w 121"/>
                  <a:gd name="T1" fmla="*/ 14 h 17"/>
                  <a:gd name="T2" fmla="*/ 121 w 121"/>
                  <a:gd name="T3" fmla="*/ 8 h 17"/>
                  <a:gd name="T4" fmla="*/ 46 w 121"/>
                  <a:gd name="T5" fmla="*/ 8 h 17"/>
                  <a:gd name="T6" fmla="*/ 59 w 121"/>
                  <a:gd name="T7" fmla="*/ 0 h 17"/>
                  <a:gd name="T8" fmla="*/ 0 w 121"/>
                  <a:gd name="T9" fmla="*/ 9 h 17"/>
                  <a:gd name="T10" fmla="*/ 31 w 121"/>
                  <a:gd name="T11" fmla="*/ 17 h 17"/>
                  <a:gd name="T12" fmla="*/ 36 w 121"/>
                  <a:gd name="T13" fmla="*/ 14 h 17"/>
                  <a:gd name="T14" fmla="*/ 110 w 121"/>
                  <a:gd name="T15" fmla="*/ 1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10" y="14"/>
                    </a:moveTo>
                    <a:lnTo>
                      <a:pt x="121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9"/>
                    </a:lnTo>
                    <a:lnTo>
                      <a:pt x="31" y="17"/>
                    </a:lnTo>
                    <a:lnTo>
                      <a:pt x="36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5" name="Freeform 323"/>
              <p:cNvSpPr>
                <a:spLocks/>
              </p:cNvSpPr>
              <p:nvPr/>
            </p:nvSpPr>
            <p:spPr bwMode="auto">
              <a:xfrm>
                <a:off x="681" y="3552"/>
                <a:ext cx="121" cy="19"/>
              </a:xfrm>
              <a:custGeom>
                <a:avLst/>
                <a:gdLst>
                  <a:gd name="T0" fmla="*/ 111 w 121"/>
                  <a:gd name="T1" fmla="*/ 15 h 19"/>
                  <a:gd name="T2" fmla="*/ 121 w 121"/>
                  <a:gd name="T3" fmla="*/ 8 h 19"/>
                  <a:gd name="T4" fmla="*/ 49 w 121"/>
                  <a:gd name="T5" fmla="*/ 8 h 19"/>
                  <a:gd name="T6" fmla="*/ 62 w 121"/>
                  <a:gd name="T7" fmla="*/ 0 h 19"/>
                  <a:gd name="T8" fmla="*/ 0 w 121"/>
                  <a:gd name="T9" fmla="*/ 11 h 19"/>
                  <a:gd name="T10" fmla="*/ 34 w 121"/>
                  <a:gd name="T11" fmla="*/ 19 h 19"/>
                  <a:gd name="T12" fmla="*/ 39 w 121"/>
                  <a:gd name="T13" fmla="*/ 15 h 19"/>
                  <a:gd name="T14" fmla="*/ 111 w 121"/>
                  <a:gd name="T15" fmla="*/ 1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1" y="15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2" y="0"/>
                    </a:lnTo>
                    <a:lnTo>
                      <a:pt x="0" y="11"/>
                    </a:lnTo>
                    <a:lnTo>
                      <a:pt x="34" y="19"/>
                    </a:lnTo>
                    <a:lnTo>
                      <a:pt x="39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6" name="Freeform 324"/>
              <p:cNvSpPr>
                <a:spLocks/>
              </p:cNvSpPr>
              <p:nvPr/>
            </p:nvSpPr>
            <p:spPr bwMode="auto">
              <a:xfrm>
                <a:off x="681" y="3552"/>
                <a:ext cx="121" cy="19"/>
              </a:xfrm>
              <a:custGeom>
                <a:avLst/>
                <a:gdLst>
                  <a:gd name="T0" fmla="*/ 111 w 121"/>
                  <a:gd name="T1" fmla="*/ 15 h 19"/>
                  <a:gd name="T2" fmla="*/ 121 w 121"/>
                  <a:gd name="T3" fmla="*/ 8 h 19"/>
                  <a:gd name="T4" fmla="*/ 49 w 121"/>
                  <a:gd name="T5" fmla="*/ 8 h 19"/>
                  <a:gd name="T6" fmla="*/ 62 w 121"/>
                  <a:gd name="T7" fmla="*/ 0 h 19"/>
                  <a:gd name="T8" fmla="*/ 0 w 121"/>
                  <a:gd name="T9" fmla="*/ 11 h 19"/>
                  <a:gd name="T10" fmla="*/ 34 w 121"/>
                  <a:gd name="T11" fmla="*/ 19 h 19"/>
                  <a:gd name="T12" fmla="*/ 39 w 121"/>
                  <a:gd name="T13" fmla="*/ 15 h 19"/>
                  <a:gd name="T14" fmla="*/ 111 w 121"/>
                  <a:gd name="T15" fmla="*/ 1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1" y="15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2" y="0"/>
                    </a:lnTo>
                    <a:lnTo>
                      <a:pt x="0" y="11"/>
                    </a:lnTo>
                    <a:lnTo>
                      <a:pt x="34" y="19"/>
                    </a:lnTo>
                    <a:lnTo>
                      <a:pt x="39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7" name="Freeform 325"/>
              <p:cNvSpPr>
                <a:spLocks/>
              </p:cNvSpPr>
              <p:nvPr/>
            </p:nvSpPr>
            <p:spPr bwMode="auto">
              <a:xfrm>
                <a:off x="776" y="3570"/>
                <a:ext cx="121" cy="17"/>
              </a:xfrm>
              <a:custGeom>
                <a:avLst/>
                <a:gdLst>
                  <a:gd name="T0" fmla="*/ 11 w 121"/>
                  <a:gd name="T1" fmla="*/ 3 h 17"/>
                  <a:gd name="T2" fmla="*/ 0 w 121"/>
                  <a:gd name="T3" fmla="*/ 9 h 17"/>
                  <a:gd name="T4" fmla="*/ 72 w 121"/>
                  <a:gd name="T5" fmla="*/ 9 h 17"/>
                  <a:gd name="T6" fmla="*/ 62 w 121"/>
                  <a:gd name="T7" fmla="*/ 17 h 17"/>
                  <a:gd name="T8" fmla="*/ 121 w 121"/>
                  <a:gd name="T9" fmla="*/ 8 h 17"/>
                  <a:gd name="T10" fmla="*/ 90 w 121"/>
                  <a:gd name="T11" fmla="*/ 0 h 17"/>
                  <a:gd name="T12" fmla="*/ 82 w 121"/>
                  <a:gd name="T13" fmla="*/ 3 h 17"/>
                  <a:gd name="T14" fmla="*/ 11 w 121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1" y="3"/>
                    </a:moveTo>
                    <a:lnTo>
                      <a:pt x="0" y="9"/>
                    </a:lnTo>
                    <a:lnTo>
                      <a:pt x="72" y="9"/>
                    </a:lnTo>
                    <a:lnTo>
                      <a:pt x="62" y="17"/>
                    </a:lnTo>
                    <a:lnTo>
                      <a:pt x="121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8" name="Freeform 326"/>
              <p:cNvSpPr>
                <a:spLocks/>
              </p:cNvSpPr>
              <p:nvPr/>
            </p:nvSpPr>
            <p:spPr bwMode="auto">
              <a:xfrm>
                <a:off x="776" y="3570"/>
                <a:ext cx="121" cy="17"/>
              </a:xfrm>
              <a:custGeom>
                <a:avLst/>
                <a:gdLst>
                  <a:gd name="T0" fmla="*/ 11 w 121"/>
                  <a:gd name="T1" fmla="*/ 3 h 17"/>
                  <a:gd name="T2" fmla="*/ 0 w 121"/>
                  <a:gd name="T3" fmla="*/ 9 h 17"/>
                  <a:gd name="T4" fmla="*/ 72 w 121"/>
                  <a:gd name="T5" fmla="*/ 9 h 17"/>
                  <a:gd name="T6" fmla="*/ 62 w 121"/>
                  <a:gd name="T7" fmla="*/ 17 h 17"/>
                  <a:gd name="T8" fmla="*/ 121 w 121"/>
                  <a:gd name="T9" fmla="*/ 8 h 17"/>
                  <a:gd name="T10" fmla="*/ 90 w 121"/>
                  <a:gd name="T11" fmla="*/ 0 h 17"/>
                  <a:gd name="T12" fmla="*/ 82 w 121"/>
                  <a:gd name="T13" fmla="*/ 3 h 17"/>
                  <a:gd name="T14" fmla="*/ 11 w 121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1" y="3"/>
                    </a:moveTo>
                    <a:lnTo>
                      <a:pt x="0" y="9"/>
                    </a:lnTo>
                    <a:lnTo>
                      <a:pt x="72" y="9"/>
                    </a:lnTo>
                    <a:lnTo>
                      <a:pt x="62" y="17"/>
                    </a:lnTo>
                    <a:lnTo>
                      <a:pt x="121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9" name="Freeform 327"/>
              <p:cNvSpPr>
                <a:spLocks/>
              </p:cNvSpPr>
              <p:nvPr/>
            </p:nvSpPr>
            <p:spPr bwMode="auto">
              <a:xfrm>
                <a:off x="812" y="3548"/>
                <a:ext cx="121" cy="19"/>
              </a:xfrm>
              <a:custGeom>
                <a:avLst/>
                <a:gdLst>
                  <a:gd name="T0" fmla="*/ 11 w 121"/>
                  <a:gd name="T1" fmla="*/ 4 h 19"/>
                  <a:gd name="T2" fmla="*/ 0 w 121"/>
                  <a:gd name="T3" fmla="*/ 11 h 19"/>
                  <a:gd name="T4" fmla="*/ 72 w 121"/>
                  <a:gd name="T5" fmla="*/ 11 h 19"/>
                  <a:gd name="T6" fmla="*/ 59 w 121"/>
                  <a:gd name="T7" fmla="*/ 19 h 19"/>
                  <a:gd name="T8" fmla="*/ 121 w 121"/>
                  <a:gd name="T9" fmla="*/ 7 h 19"/>
                  <a:gd name="T10" fmla="*/ 88 w 121"/>
                  <a:gd name="T11" fmla="*/ 0 h 19"/>
                  <a:gd name="T12" fmla="*/ 82 w 121"/>
                  <a:gd name="T13" fmla="*/ 4 h 19"/>
                  <a:gd name="T14" fmla="*/ 11 w 121"/>
                  <a:gd name="T15" fmla="*/ 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" y="4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1" y="7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0" name="Freeform 328"/>
              <p:cNvSpPr>
                <a:spLocks/>
              </p:cNvSpPr>
              <p:nvPr/>
            </p:nvSpPr>
            <p:spPr bwMode="auto">
              <a:xfrm>
                <a:off x="812" y="3548"/>
                <a:ext cx="121" cy="19"/>
              </a:xfrm>
              <a:custGeom>
                <a:avLst/>
                <a:gdLst>
                  <a:gd name="T0" fmla="*/ 11 w 121"/>
                  <a:gd name="T1" fmla="*/ 4 h 19"/>
                  <a:gd name="T2" fmla="*/ 0 w 121"/>
                  <a:gd name="T3" fmla="*/ 11 h 19"/>
                  <a:gd name="T4" fmla="*/ 72 w 121"/>
                  <a:gd name="T5" fmla="*/ 11 h 19"/>
                  <a:gd name="T6" fmla="*/ 59 w 121"/>
                  <a:gd name="T7" fmla="*/ 19 h 19"/>
                  <a:gd name="T8" fmla="*/ 121 w 121"/>
                  <a:gd name="T9" fmla="*/ 7 h 19"/>
                  <a:gd name="T10" fmla="*/ 88 w 121"/>
                  <a:gd name="T11" fmla="*/ 0 h 19"/>
                  <a:gd name="T12" fmla="*/ 82 w 121"/>
                  <a:gd name="T13" fmla="*/ 4 h 19"/>
                  <a:gd name="T14" fmla="*/ 11 w 121"/>
                  <a:gd name="T15" fmla="*/ 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" y="4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1" y="7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1" name="Freeform 329"/>
              <p:cNvSpPr>
                <a:spLocks/>
              </p:cNvSpPr>
              <p:nvPr/>
            </p:nvSpPr>
            <p:spPr bwMode="auto">
              <a:xfrm>
                <a:off x="650" y="3576"/>
                <a:ext cx="121" cy="18"/>
              </a:xfrm>
              <a:custGeom>
                <a:avLst/>
                <a:gdLst>
                  <a:gd name="T0" fmla="*/ 111 w 121"/>
                  <a:gd name="T1" fmla="*/ 15 h 18"/>
                  <a:gd name="T2" fmla="*/ 121 w 121"/>
                  <a:gd name="T3" fmla="*/ 8 h 18"/>
                  <a:gd name="T4" fmla="*/ 47 w 121"/>
                  <a:gd name="T5" fmla="*/ 8 h 18"/>
                  <a:gd name="T6" fmla="*/ 59 w 121"/>
                  <a:gd name="T7" fmla="*/ 0 h 18"/>
                  <a:gd name="T8" fmla="*/ 0 w 121"/>
                  <a:gd name="T9" fmla="*/ 10 h 18"/>
                  <a:gd name="T10" fmla="*/ 31 w 121"/>
                  <a:gd name="T11" fmla="*/ 18 h 18"/>
                  <a:gd name="T12" fmla="*/ 36 w 121"/>
                  <a:gd name="T13" fmla="*/ 15 h 18"/>
                  <a:gd name="T14" fmla="*/ 111 w 121"/>
                  <a:gd name="T15" fmla="*/ 15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8"/>
                  <a:gd name="T26" fmla="*/ 121 w 121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8">
                    <a:moveTo>
                      <a:pt x="111" y="15"/>
                    </a:moveTo>
                    <a:lnTo>
                      <a:pt x="121" y="8"/>
                    </a:lnTo>
                    <a:lnTo>
                      <a:pt x="47" y="8"/>
                    </a:lnTo>
                    <a:lnTo>
                      <a:pt x="59" y="0"/>
                    </a:lnTo>
                    <a:lnTo>
                      <a:pt x="0" y="10"/>
                    </a:lnTo>
                    <a:lnTo>
                      <a:pt x="31" y="18"/>
                    </a:lnTo>
                    <a:lnTo>
                      <a:pt x="36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2" name="Freeform 330"/>
              <p:cNvSpPr>
                <a:spLocks/>
              </p:cNvSpPr>
              <p:nvPr/>
            </p:nvSpPr>
            <p:spPr bwMode="auto">
              <a:xfrm>
                <a:off x="650" y="3576"/>
                <a:ext cx="121" cy="18"/>
              </a:xfrm>
              <a:custGeom>
                <a:avLst/>
                <a:gdLst>
                  <a:gd name="T0" fmla="*/ 111 w 121"/>
                  <a:gd name="T1" fmla="*/ 15 h 18"/>
                  <a:gd name="T2" fmla="*/ 121 w 121"/>
                  <a:gd name="T3" fmla="*/ 8 h 18"/>
                  <a:gd name="T4" fmla="*/ 47 w 121"/>
                  <a:gd name="T5" fmla="*/ 8 h 18"/>
                  <a:gd name="T6" fmla="*/ 59 w 121"/>
                  <a:gd name="T7" fmla="*/ 0 h 18"/>
                  <a:gd name="T8" fmla="*/ 0 w 121"/>
                  <a:gd name="T9" fmla="*/ 10 h 18"/>
                  <a:gd name="T10" fmla="*/ 31 w 121"/>
                  <a:gd name="T11" fmla="*/ 18 h 18"/>
                  <a:gd name="T12" fmla="*/ 36 w 121"/>
                  <a:gd name="T13" fmla="*/ 15 h 18"/>
                  <a:gd name="T14" fmla="*/ 111 w 121"/>
                  <a:gd name="T15" fmla="*/ 15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8"/>
                  <a:gd name="T26" fmla="*/ 121 w 121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8">
                    <a:moveTo>
                      <a:pt x="111" y="15"/>
                    </a:moveTo>
                    <a:lnTo>
                      <a:pt x="121" y="8"/>
                    </a:lnTo>
                    <a:lnTo>
                      <a:pt x="47" y="8"/>
                    </a:lnTo>
                    <a:lnTo>
                      <a:pt x="59" y="0"/>
                    </a:lnTo>
                    <a:lnTo>
                      <a:pt x="0" y="10"/>
                    </a:lnTo>
                    <a:lnTo>
                      <a:pt x="31" y="18"/>
                    </a:lnTo>
                    <a:lnTo>
                      <a:pt x="36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3" name="Freeform 331"/>
              <p:cNvSpPr>
                <a:spLocks/>
              </p:cNvSpPr>
              <p:nvPr/>
            </p:nvSpPr>
            <p:spPr bwMode="auto">
              <a:xfrm>
                <a:off x="684" y="3554"/>
                <a:ext cx="121" cy="19"/>
              </a:xfrm>
              <a:custGeom>
                <a:avLst/>
                <a:gdLst>
                  <a:gd name="T0" fmla="*/ 110 w 121"/>
                  <a:gd name="T1" fmla="*/ 14 h 19"/>
                  <a:gd name="T2" fmla="*/ 121 w 121"/>
                  <a:gd name="T3" fmla="*/ 8 h 19"/>
                  <a:gd name="T4" fmla="*/ 49 w 121"/>
                  <a:gd name="T5" fmla="*/ 8 h 19"/>
                  <a:gd name="T6" fmla="*/ 61 w 121"/>
                  <a:gd name="T7" fmla="*/ 0 h 19"/>
                  <a:gd name="T8" fmla="*/ 0 w 121"/>
                  <a:gd name="T9" fmla="*/ 11 h 19"/>
                  <a:gd name="T10" fmla="*/ 33 w 121"/>
                  <a:gd name="T11" fmla="*/ 19 h 19"/>
                  <a:gd name="T12" fmla="*/ 38 w 121"/>
                  <a:gd name="T13" fmla="*/ 14 h 19"/>
                  <a:gd name="T14" fmla="*/ 110 w 121"/>
                  <a:gd name="T15" fmla="*/ 1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0" y="14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1" y="0"/>
                    </a:lnTo>
                    <a:lnTo>
                      <a:pt x="0" y="11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4" name="Freeform 332"/>
              <p:cNvSpPr>
                <a:spLocks/>
              </p:cNvSpPr>
              <p:nvPr/>
            </p:nvSpPr>
            <p:spPr bwMode="auto">
              <a:xfrm>
                <a:off x="684" y="3554"/>
                <a:ext cx="121" cy="19"/>
              </a:xfrm>
              <a:custGeom>
                <a:avLst/>
                <a:gdLst>
                  <a:gd name="T0" fmla="*/ 110 w 121"/>
                  <a:gd name="T1" fmla="*/ 14 h 19"/>
                  <a:gd name="T2" fmla="*/ 121 w 121"/>
                  <a:gd name="T3" fmla="*/ 8 h 19"/>
                  <a:gd name="T4" fmla="*/ 49 w 121"/>
                  <a:gd name="T5" fmla="*/ 8 h 19"/>
                  <a:gd name="T6" fmla="*/ 61 w 121"/>
                  <a:gd name="T7" fmla="*/ 0 h 19"/>
                  <a:gd name="T8" fmla="*/ 0 w 121"/>
                  <a:gd name="T9" fmla="*/ 11 h 19"/>
                  <a:gd name="T10" fmla="*/ 33 w 121"/>
                  <a:gd name="T11" fmla="*/ 19 h 19"/>
                  <a:gd name="T12" fmla="*/ 38 w 121"/>
                  <a:gd name="T13" fmla="*/ 14 h 19"/>
                  <a:gd name="T14" fmla="*/ 110 w 121"/>
                  <a:gd name="T15" fmla="*/ 1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0" y="14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1" y="0"/>
                    </a:lnTo>
                    <a:lnTo>
                      <a:pt x="0" y="11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677" name="Oval 1480"/>
          <p:cNvSpPr>
            <a:spLocks noChangeArrowheads="1"/>
          </p:cNvSpPr>
          <p:nvPr/>
        </p:nvSpPr>
        <p:spPr bwMode="auto">
          <a:xfrm>
            <a:off x="1901825" y="5734052"/>
            <a:ext cx="268288" cy="269875"/>
          </a:xfrm>
          <a:prstGeom prst="ellipse">
            <a:avLst/>
          </a:prstGeom>
          <a:solidFill>
            <a:srgbClr val="FF339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78" name="Oval 1481"/>
          <p:cNvSpPr>
            <a:spLocks noChangeArrowheads="1"/>
          </p:cNvSpPr>
          <p:nvPr/>
        </p:nvSpPr>
        <p:spPr bwMode="auto">
          <a:xfrm>
            <a:off x="427038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79" name="Oval 1482"/>
          <p:cNvSpPr>
            <a:spLocks noChangeArrowheads="1"/>
          </p:cNvSpPr>
          <p:nvPr/>
        </p:nvSpPr>
        <p:spPr bwMode="auto">
          <a:xfrm>
            <a:off x="703267" y="5734052"/>
            <a:ext cx="268287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0" name="Oval 1483"/>
          <p:cNvSpPr>
            <a:spLocks noChangeArrowheads="1"/>
          </p:cNvSpPr>
          <p:nvPr/>
        </p:nvSpPr>
        <p:spPr bwMode="auto">
          <a:xfrm>
            <a:off x="981075" y="5734052"/>
            <a:ext cx="266700" cy="269875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1" name="Oval 1484"/>
          <p:cNvSpPr>
            <a:spLocks noChangeArrowheads="1"/>
          </p:cNvSpPr>
          <p:nvPr/>
        </p:nvSpPr>
        <p:spPr bwMode="auto">
          <a:xfrm>
            <a:off x="1257300" y="5734052"/>
            <a:ext cx="268288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2" name="Oval 1485"/>
          <p:cNvSpPr>
            <a:spLocks noChangeArrowheads="1"/>
          </p:cNvSpPr>
          <p:nvPr/>
        </p:nvSpPr>
        <p:spPr bwMode="auto">
          <a:xfrm>
            <a:off x="1625600" y="5734052"/>
            <a:ext cx="266700" cy="269875"/>
          </a:xfrm>
          <a:prstGeom prst="ellipse">
            <a:avLst/>
          </a:prstGeom>
          <a:solidFill>
            <a:srgbClr val="FF339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3" name="Oval 1486"/>
          <p:cNvSpPr>
            <a:spLocks noChangeArrowheads="1"/>
          </p:cNvSpPr>
          <p:nvPr/>
        </p:nvSpPr>
        <p:spPr bwMode="auto">
          <a:xfrm>
            <a:off x="2179638" y="5734052"/>
            <a:ext cx="266700" cy="269875"/>
          </a:xfrm>
          <a:prstGeom prst="ellipse">
            <a:avLst/>
          </a:prstGeom>
          <a:solidFill>
            <a:srgbClr val="FF339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4" name="Oval 1487"/>
          <p:cNvSpPr>
            <a:spLocks noChangeArrowheads="1"/>
          </p:cNvSpPr>
          <p:nvPr/>
        </p:nvSpPr>
        <p:spPr bwMode="auto">
          <a:xfrm>
            <a:off x="2460625" y="5734052"/>
            <a:ext cx="266700" cy="269875"/>
          </a:xfrm>
          <a:prstGeom prst="ellipse">
            <a:avLst/>
          </a:prstGeom>
          <a:solidFill>
            <a:srgbClr val="FF339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5" name="Oval 1488"/>
          <p:cNvSpPr>
            <a:spLocks noChangeArrowheads="1"/>
          </p:cNvSpPr>
          <p:nvPr/>
        </p:nvSpPr>
        <p:spPr bwMode="auto">
          <a:xfrm>
            <a:off x="2814642" y="5734052"/>
            <a:ext cx="268287" cy="269875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6" name="Oval 1489"/>
          <p:cNvSpPr>
            <a:spLocks noChangeArrowheads="1"/>
          </p:cNvSpPr>
          <p:nvPr/>
        </p:nvSpPr>
        <p:spPr bwMode="auto">
          <a:xfrm>
            <a:off x="3092450" y="5734052"/>
            <a:ext cx="266700" cy="269875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7" name="Oval 1490"/>
          <p:cNvSpPr>
            <a:spLocks noChangeArrowheads="1"/>
          </p:cNvSpPr>
          <p:nvPr/>
        </p:nvSpPr>
        <p:spPr bwMode="auto">
          <a:xfrm>
            <a:off x="3368675" y="5734052"/>
            <a:ext cx="268288" cy="269875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8" name="Oval 1491"/>
          <p:cNvSpPr>
            <a:spLocks noChangeArrowheads="1"/>
          </p:cNvSpPr>
          <p:nvPr/>
        </p:nvSpPr>
        <p:spPr bwMode="auto">
          <a:xfrm>
            <a:off x="3648075" y="5734052"/>
            <a:ext cx="266700" cy="269875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9" name="Line 1492"/>
          <p:cNvSpPr>
            <a:spLocks noChangeShapeType="1"/>
          </p:cNvSpPr>
          <p:nvPr/>
        </p:nvSpPr>
        <p:spPr bwMode="auto">
          <a:xfrm flipH="1">
            <a:off x="1400175" y="4865688"/>
            <a:ext cx="738188" cy="1635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90" name="Line 1493"/>
          <p:cNvSpPr>
            <a:spLocks noChangeShapeType="1"/>
          </p:cNvSpPr>
          <p:nvPr/>
        </p:nvSpPr>
        <p:spPr bwMode="auto">
          <a:xfrm>
            <a:off x="2703513" y="4857751"/>
            <a:ext cx="646112" cy="234951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91" name="Line 1494"/>
          <p:cNvSpPr>
            <a:spLocks noChangeShapeType="1"/>
          </p:cNvSpPr>
          <p:nvPr/>
        </p:nvSpPr>
        <p:spPr bwMode="auto">
          <a:xfrm flipH="1">
            <a:off x="2417767" y="4860925"/>
            <a:ext cx="9525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92" name="Text Box 1495"/>
          <p:cNvSpPr txBox="1">
            <a:spLocks noChangeArrowheads="1"/>
          </p:cNvSpPr>
          <p:nvPr/>
        </p:nvSpPr>
        <p:spPr bwMode="auto">
          <a:xfrm>
            <a:off x="1373338" y="4946649"/>
            <a:ext cx="461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b="1">
                <a:solidFill>
                  <a:srgbClr val="000000"/>
                </a:solidFill>
              </a:rPr>
              <a:t>・・・・</a:t>
            </a:r>
          </a:p>
        </p:txBody>
      </p:sp>
      <p:grpSp>
        <p:nvGrpSpPr>
          <p:cNvPr id="25693" name="Group 3483"/>
          <p:cNvGrpSpPr>
            <a:grpSpLocks/>
          </p:cNvGrpSpPr>
          <p:nvPr/>
        </p:nvGrpSpPr>
        <p:grpSpPr bwMode="auto">
          <a:xfrm>
            <a:off x="1714500" y="2433640"/>
            <a:ext cx="1944688" cy="2363787"/>
            <a:chOff x="920" y="1533"/>
            <a:chExt cx="1225" cy="1489"/>
          </a:xfrm>
        </p:grpSpPr>
        <p:grpSp>
          <p:nvGrpSpPr>
            <p:cNvPr id="26525" name="Group 8"/>
            <p:cNvGrpSpPr>
              <a:grpSpLocks/>
            </p:cNvGrpSpPr>
            <p:nvPr/>
          </p:nvGrpSpPr>
          <p:grpSpPr bwMode="auto">
            <a:xfrm>
              <a:off x="1061" y="2609"/>
              <a:ext cx="74" cy="107"/>
              <a:chOff x="936" y="2673"/>
              <a:chExt cx="131" cy="68"/>
            </a:xfrm>
          </p:grpSpPr>
          <p:sp>
            <p:nvSpPr>
              <p:cNvPr id="26874" name="Line 281"/>
              <p:cNvSpPr>
                <a:spLocks noChangeShapeType="1"/>
              </p:cNvSpPr>
              <p:nvPr/>
            </p:nvSpPr>
            <p:spPr bwMode="auto">
              <a:xfrm flipV="1">
                <a:off x="936" y="2673"/>
                <a:ext cx="86" cy="6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5" name="Line 282"/>
              <p:cNvSpPr>
                <a:spLocks noChangeShapeType="1"/>
              </p:cNvSpPr>
              <p:nvPr/>
            </p:nvSpPr>
            <p:spPr bwMode="auto">
              <a:xfrm flipH="1">
                <a:off x="980" y="2673"/>
                <a:ext cx="87" cy="6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26" name="Line 337"/>
            <p:cNvSpPr>
              <a:spLocks noChangeShapeType="1"/>
            </p:cNvSpPr>
            <p:nvPr/>
          </p:nvSpPr>
          <p:spPr bwMode="auto">
            <a:xfrm>
              <a:off x="1101" y="2750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527" name="Line 18"/>
            <p:cNvSpPr>
              <a:spLocks noChangeShapeType="1"/>
            </p:cNvSpPr>
            <p:nvPr/>
          </p:nvSpPr>
          <p:spPr bwMode="auto">
            <a:xfrm>
              <a:off x="1181" y="1533"/>
              <a:ext cx="43" cy="103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528" name="Group 19"/>
            <p:cNvGrpSpPr>
              <a:grpSpLocks/>
            </p:cNvGrpSpPr>
            <p:nvPr/>
          </p:nvGrpSpPr>
          <p:grpSpPr bwMode="auto">
            <a:xfrm>
              <a:off x="1559" y="2497"/>
              <a:ext cx="350" cy="120"/>
              <a:chOff x="1139" y="3198"/>
              <a:chExt cx="294" cy="78"/>
            </a:xfrm>
          </p:grpSpPr>
          <p:sp>
            <p:nvSpPr>
              <p:cNvPr id="26852" name="Rectangle 20"/>
              <p:cNvSpPr>
                <a:spLocks noChangeArrowheads="1"/>
              </p:cNvSpPr>
              <p:nvPr/>
            </p:nvSpPr>
            <p:spPr bwMode="auto">
              <a:xfrm>
                <a:off x="1139" y="3240"/>
                <a:ext cx="225" cy="36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3" name="Rectangle 21"/>
              <p:cNvSpPr>
                <a:spLocks noChangeArrowheads="1"/>
              </p:cNvSpPr>
              <p:nvPr/>
            </p:nvSpPr>
            <p:spPr bwMode="auto">
              <a:xfrm>
                <a:off x="1140" y="3241"/>
                <a:ext cx="223" cy="34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4" name="Freeform 22"/>
              <p:cNvSpPr>
                <a:spLocks/>
              </p:cNvSpPr>
              <p:nvPr/>
            </p:nvSpPr>
            <p:spPr bwMode="auto">
              <a:xfrm>
                <a:off x="1364" y="3198"/>
                <a:ext cx="69" cy="78"/>
              </a:xfrm>
              <a:custGeom>
                <a:avLst/>
                <a:gdLst>
                  <a:gd name="T0" fmla="*/ 0 w 69"/>
                  <a:gd name="T1" fmla="*/ 42 h 78"/>
                  <a:gd name="T2" fmla="*/ 69 w 69"/>
                  <a:gd name="T3" fmla="*/ 0 h 78"/>
                  <a:gd name="T4" fmla="*/ 69 w 69"/>
                  <a:gd name="T5" fmla="*/ 36 h 78"/>
                  <a:gd name="T6" fmla="*/ 0 w 69"/>
                  <a:gd name="T7" fmla="*/ 78 h 78"/>
                  <a:gd name="T8" fmla="*/ 0 w 69"/>
                  <a:gd name="T9" fmla="*/ 4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8"/>
                  <a:gd name="T17" fmla="*/ 69 w 6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8">
                    <a:moveTo>
                      <a:pt x="0" y="42"/>
                    </a:moveTo>
                    <a:lnTo>
                      <a:pt x="69" y="0"/>
                    </a:lnTo>
                    <a:lnTo>
                      <a:pt x="69" y="36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5" name="Freeform 23"/>
              <p:cNvSpPr>
                <a:spLocks/>
              </p:cNvSpPr>
              <p:nvPr/>
            </p:nvSpPr>
            <p:spPr bwMode="auto">
              <a:xfrm>
                <a:off x="1364" y="3198"/>
                <a:ext cx="69" cy="78"/>
              </a:xfrm>
              <a:custGeom>
                <a:avLst/>
                <a:gdLst>
                  <a:gd name="T0" fmla="*/ 0 w 69"/>
                  <a:gd name="T1" fmla="*/ 42 h 78"/>
                  <a:gd name="T2" fmla="*/ 69 w 69"/>
                  <a:gd name="T3" fmla="*/ 0 h 78"/>
                  <a:gd name="T4" fmla="*/ 69 w 69"/>
                  <a:gd name="T5" fmla="*/ 36 h 78"/>
                  <a:gd name="T6" fmla="*/ 0 w 69"/>
                  <a:gd name="T7" fmla="*/ 78 h 78"/>
                  <a:gd name="T8" fmla="*/ 0 w 69"/>
                  <a:gd name="T9" fmla="*/ 4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8"/>
                  <a:gd name="T17" fmla="*/ 69 w 6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8">
                    <a:moveTo>
                      <a:pt x="0" y="42"/>
                    </a:moveTo>
                    <a:lnTo>
                      <a:pt x="69" y="0"/>
                    </a:lnTo>
                    <a:lnTo>
                      <a:pt x="69" y="36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6" name="Freeform 24"/>
              <p:cNvSpPr>
                <a:spLocks/>
              </p:cNvSpPr>
              <p:nvPr/>
            </p:nvSpPr>
            <p:spPr bwMode="auto">
              <a:xfrm>
                <a:off x="1139" y="3198"/>
                <a:ext cx="294" cy="42"/>
              </a:xfrm>
              <a:custGeom>
                <a:avLst/>
                <a:gdLst>
                  <a:gd name="T0" fmla="*/ 225 w 294"/>
                  <a:gd name="T1" fmla="*/ 42 h 42"/>
                  <a:gd name="T2" fmla="*/ 294 w 294"/>
                  <a:gd name="T3" fmla="*/ 0 h 42"/>
                  <a:gd name="T4" fmla="*/ 69 w 294"/>
                  <a:gd name="T5" fmla="*/ 0 h 42"/>
                  <a:gd name="T6" fmla="*/ 0 w 294"/>
                  <a:gd name="T7" fmla="*/ 42 h 42"/>
                  <a:gd name="T8" fmla="*/ 225 w 294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4"/>
                  <a:gd name="T16" fmla="*/ 0 h 42"/>
                  <a:gd name="T17" fmla="*/ 294 w 29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4" h="42">
                    <a:moveTo>
                      <a:pt x="225" y="42"/>
                    </a:moveTo>
                    <a:lnTo>
                      <a:pt x="294" y="0"/>
                    </a:lnTo>
                    <a:lnTo>
                      <a:pt x="69" y="0"/>
                    </a:lnTo>
                    <a:lnTo>
                      <a:pt x="0" y="42"/>
                    </a:lnTo>
                    <a:lnTo>
                      <a:pt x="225" y="42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7" name="Freeform 25"/>
              <p:cNvSpPr>
                <a:spLocks/>
              </p:cNvSpPr>
              <p:nvPr/>
            </p:nvSpPr>
            <p:spPr bwMode="auto">
              <a:xfrm>
                <a:off x="1139" y="3198"/>
                <a:ext cx="294" cy="42"/>
              </a:xfrm>
              <a:custGeom>
                <a:avLst/>
                <a:gdLst>
                  <a:gd name="T0" fmla="*/ 225 w 294"/>
                  <a:gd name="T1" fmla="*/ 42 h 42"/>
                  <a:gd name="T2" fmla="*/ 294 w 294"/>
                  <a:gd name="T3" fmla="*/ 0 h 42"/>
                  <a:gd name="T4" fmla="*/ 69 w 294"/>
                  <a:gd name="T5" fmla="*/ 0 h 42"/>
                  <a:gd name="T6" fmla="*/ 0 w 294"/>
                  <a:gd name="T7" fmla="*/ 42 h 42"/>
                  <a:gd name="T8" fmla="*/ 225 w 294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4"/>
                  <a:gd name="T16" fmla="*/ 0 h 42"/>
                  <a:gd name="T17" fmla="*/ 294 w 29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4" h="42">
                    <a:moveTo>
                      <a:pt x="225" y="42"/>
                    </a:moveTo>
                    <a:lnTo>
                      <a:pt x="294" y="0"/>
                    </a:lnTo>
                    <a:lnTo>
                      <a:pt x="69" y="0"/>
                    </a:lnTo>
                    <a:lnTo>
                      <a:pt x="0" y="42"/>
                    </a:lnTo>
                    <a:lnTo>
                      <a:pt x="225" y="42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8" name="Freeform 26"/>
              <p:cNvSpPr>
                <a:spLocks/>
              </p:cNvSpPr>
              <p:nvPr/>
            </p:nvSpPr>
            <p:spPr bwMode="auto">
              <a:xfrm>
                <a:off x="1272" y="3217"/>
                <a:ext cx="96" cy="14"/>
              </a:xfrm>
              <a:custGeom>
                <a:avLst/>
                <a:gdLst>
                  <a:gd name="T0" fmla="*/ 8 w 96"/>
                  <a:gd name="T1" fmla="*/ 3 h 14"/>
                  <a:gd name="T2" fmla="*/ 0 w 96"/>
                  <a:gd name="T3" fmla="*/ 8 h 14"/>
                  <a:gd name="T4" fmla="*/ 57 w 96"/>
                  <a:gd name="T5" fmla="*/ 8 h 14"/>
                  <a:gd name="T6" fmla="*/ 49 w 96"/>
                  <a:gd name="T7" fmla="*/ 14 h 14"/>
                  <a:gd name="T8" fmla="*/ 96 w 96"/>
                  <a:gd name="T9" fmla="*/ 7 h 14"/>
                  <a:gd name="T10" fmla="*/ 71 w 96"/>
                  <a:gd name="T11" fmla="*/ 0 h 14"/>
                  <a:gd name="T12" fmla="*/ 65 w 96"/>
                  <a:gd name="T13" fmla="*/ 3 h 14"/>
                  <a:gd name="T14" fmla="*/ 8 w 96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" y="3"/>
                    </a:moveTo>
                    <a:lnTo>
                      <a:pt x="0" y="8"/>
                    </a:lnTo>
                    <a:lnTo>
                      <a:pt x="57" y="8"/>
                    </a:lnTo>
                    <a:lnTo>
                      <a:pt x="49" y="14"/>
                    </a:lnTo>
                    <a:lnTo>
                      <a:pt x="96" y="7"/>
                    </a:lnTo>
                    <a:lnTo>
                      <a:pt x="71" y="0"/>
                    </a:lnTo>
                    <a:lnTo>
                      <a:pt x="65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9" name="Freeform 27"/>
              <p:cNvSpPr>
                <a:spLocks/>
              </p:cNvSpPr>
              <p:nvPr/>
            </p:nvSpPr>
            <p:spPr bwMode="auto">
              <a:xfrm>
                <a:off x="1272" y="3217"/>
                <a:ext cx="96" cy="14"/>
              </a:xfrm>
              <a:custGeom>
                <a:avLst/>
                <a:gdLst>
                  <a:gd name="T0" fmla="*/ 8 w 96"/>
                  <a:gd name="T1" fmla="*/ 3 h 14"/>
                  <a:gd name="T2" fmla="*/ 0 w 96"/>
                  <a:gd name="T3" fmla="*/ 8 h 14"/>
                  <a:gd name="T4" fmla="*/ 57 w 96"/>
                  <a:gd name="T5" fmla="*/ 8 h 14"/>
                  <a:gd name="T6" fmla="*/ 49 w 96"/>
                  <a:gd name="T7" fmla="*/ 14 h 14"/>
                  <a:gd name="T8" fmla="*/ 96 w 96"/>
                  <a:gd name="T9" fmla="*/ 7 h 14"/>
                  <a:gd name="T10" fmla="*/ 71 w 96"/>
                  <a:gd name="T11" fmla="*/ 0 h 14"/>
                  <a:gd name="T12" fmla="*/ 65 w 96"/>
                  <a:gd name="T13" fmla="*/ 3 h 14"/>
                  <a:gd name="T14" fmla="*/ 8 w 96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" y="3"/>
                    </a:moveTo>
                    <a:lnTo>
                      <a:pt x="0" y="8"/>
                    </a:lnTo>
                    <a:lnTo>
                      <a:pt x="57" y="8"/>
                    </a:lnTo>
                    <a:lnTo>
                      <a:pt x="49" y="14"/>
                    </a:lnTo>
                    <a:lnTo>
                      <a:pt x="96" y="7"/>
                    </a:lnTo>
                    <a:lnTo>
                      <a:pt x="71" y="0"/>
                    </a:lnTo>
                    <a:lnTo>
                      <a:pt x="65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0" name="Freeform 28"/>
              <p:cNvSpPr>
                <a:spLocks/>
              </p:cNvSpPr>
              <p:nvPr/>
            </p:nvSpPr>
            <p:spPr bwMode="auto">
              <a:xfrm>
                <a:off x="1300" y="3199"/>
                <a:ext cx="96" cy="16"/>
              </a:xfrm>
              <a:custGeom>
                <a:avLst/>
                <a:gdLst>
                  <a:gd name="T0" fmla="*/ 8 w 96"/>
                  <a:gd name="T1" fmla="*/ 4 h 16"/>
                  <a:gd name="T2" fmla="*/ 0 w 96"/>
                  <a:gd name="T3" fmla="*/ 9 h 16"/>
                  <a:gd name="T4" fmla="*/ 58 w 96"/>
                  <a:gd name="T5" fmla="*/ 9 h 16"/>
                  <a:gd name="T6" fmla="*/ 47 w 96"/>
                  <a:gd name="T7" fmla="*/ 16 h 16"/>
                  <a:gd name="T8" fmla="*/ 96 w 96"/>
                  <a:gd name="T9" fmla="*/ 7 h 16"/>
                  <a:gd name="T10" fmla="*/ 70 w 96"/>
                  <a:gd name="T11" fmla="*/ 0 h 16"/>
                  <a:gd name="T12" fmla="*/ 66 w 96"/>
                  <a:gd name="T13" fmla="*/ 4 h 16"/>
                  <a:gd name="T14" fmla="*/ 8 w 96"/>
                  <a:gd name="T15" fmla="*/ 4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6"/>
                  <a:gd name="T26" fmla="*/ 96 w 96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6">
                    <a:moveTo>
                      <a:pt x="8" y="4"/>
                    </a:moveTo>
                    <a:lnTo>
                      <a:pt x="0" y="9"/>
                    </a:lnTo>
                    <a:lnTo>
                      <a:pt x="58" y="9"/>
                    </a:lnTo>
                    <a:lnTo>
                      <a:pt x="47" y="16"/>
                    </a:lnTo>
                    <a:lnTo>
                      <a:pt x="96" y="7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1" name="Freeform 29"/>
              <p:cNvSpPr>
                <a:spLocks/>
              </p:cNvSpPr>
              <p:nvPr/>
            </p:nvSpPr>
            <p:spPr bwMode="auto">
              <a:xfrm>
                <a:off x="1300" y="3199"/>
                <a:ext cx="96" cy="16"/>
              </a:xfrm>
              <a:custGeom>
                <a:avLst/>
                <a:gdLst>
                  <a:gd name="T0" fmla="*/ 8 w 96"/>
                  <a:gd name="T1" fmla="*/ 4 h 16"/>
                  <a:gd name="T2" fmla="*/ 0 w 96"/>
                  <a:gd name="T3" fmla="*/ 9 h 16"/>
                  <a:gd name="T4" fmla="*/ 58 w 96"/>
                  <a:gd name="T5" fmla="*/ 9 h 16"/>
                  <a:gd name="T6" fmla="*/ 47 w 96"/>
                  <a:gd name="T7" fmla="*/ 16 h 16"/>
                  <a:gd name="T8" fmla="*/ 96 w 96"/>
                  <a:gd name="T9" fmla="*/ 7 h 16"/>
                  <a:gd name="T10" fmla="*/ 70 w 96"/>
                  <a:gd name="T11" fmla="*/ 0 h 16"/>
                  <a:gd name="T12" fmla="*/ 66 w 96"/>
                  <a:gd name="T13" fmla="*/ 4 h 16"/>
                  <a:gd name="T14" fmla="*/ 8 w 96"/>
                  <a:gd name="T15" fmla="*/ 4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6"/>
                  <a:gd name="T26" fmla="*/ 96 w 96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6">
                    <a:moveTo>
                      <a:pt x="8" y="4"/>
                    </a:moveTo>
                    <a:lnTo>
                      <a:pt x="0" y="9"/>
                    </a:lnTo>
                    <a:lnTo>
                      <a:pt x="58" y="9"/>
                    </a:lnTo>
                    <a:lnTo>
                      <a:pt x="47" y="16"/>
                    </a:lnTo>
                    <a:lnTo>
                      <a:pt x="96" y="7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2" name="Freeform 30"/>
              <p:cNvSpPr>
                <a:spLocks/>
              </p:cNvSpPr>
              <p:nvPr/>
            </p:nvSpPr>
            <p:spPr bwMode="auto">
              <a:xfrm>
                <a:off x="1171" y="3222"/>
                <a:ext cx="97" cy="14"/>
              </a:xfrm>
              <a:custGeom>
                <a:avLst/>
                <a:gdLst>
                  <a:gd name="T0" fmla="*/ 88 w 97"/>
                  <a:gd name="T1" fmla="*/ 12 h 14"/>
                  <a:gd name="T2" fmla="*/ 97 w 97"/>
                  <a:gd name="T3" fmla="*/ 7 h 14"/>
                  <a:gd name="T4" fmla="*/ 37 w 97"/>
                  <a:gd name="T5" fmla="*/ 7 h 14"/>
                  <a:gd name="T6" fmla="*/ 47 w 97"/>
                  <a:gd name="T7" fmla="*/ 0 h 14"/>
                  <a:gd name="T8" fmla="*/ 0 w 97"/>
                  <a:gd name="T9" fmla="*/ 8 h 14"/>
                  <a:gd name="T10" fmla="*/ 25 w 97"/>
                  <a:gd name="T11" fmla="*/ 14 h 14"/>
                  <a:gd name="T12" fmla="*/ 29 w 97"/>
                  <a:gd name="T13" fmla="*/ 12 h 14"/>
                  <a:gd name="T14" fmla="*/ 88 w 97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8" y="12"/>
                    </a:moveTo>
                    <a:lnTo>
                      <a:pt x="97" y="7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0" y="8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8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3" name="Freeform 31"/>
              <p:cNvSpPr>
                <a:spLocks/>
              </p:cNvSpPr>
              <p:nvPr/>
            </p:nvSpPr>
            <p:spPr bwMode="auto">
              <a:xfrm>
                <a:off x="1171" y="3222"/>
                <a:ext cx="97" cy="14"/>
              </a:xfrm>
              <a:custGeom>
                <a:avLst/>
                <a:gdLst>
                  <a:gd name="T0" fmla="*/ 88 w 97"/>
                  <a:gd name="T1" fmla="*/ 12 h 14"/>
                  <a:gd name="T2" fmla="*/ 97 w 97"/>
                  <a:gd name="T3" fmla="*/ 7 h 14"/>
                  <a:gd name="T4" fmla="*/ 37 w 97"/>
                  <a:gd name="T5" fmla="*/ 7 h 14"/>
                  <a:gd name="T6" fmla="*/ 47 w 97"/>
                  <a:gd name="T7" fmla="*/ 0 h 14"/>
                  <a:gd name="T8" fmla="*/ 0 w 97"/>
                  <a:gd name="T9" fmla="*/ 8 h 14"/>
                  <a:gd name="T10" fmla="*/ 25 w 97"/>
                  <a:gd name="T11" fmla="*/ 14 h 14"/>
                  <a:gd name="T12" fmla="*/ 29 w 97"/>
                  <a:gd name="T13" fmla="*/ 12 h 14"/>
                  <a:gd name="T14" fmla="*/ 88 w 97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8" y="12"/>
                    </a:moveTo>
                    <a:lnTo>
                      <a:pt x="97" y="7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0" y="8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8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4" name="Freeform 32"/>
              <p:cNvSpPr>
                <a:spLocks/>
              </p:cNvSpPr>
              <p:nvPr/>
            </p:nvSpPr>
            <p:spPr bwMode="auto">
              <a:xfrm>
                <a:off x="1198" y="3205"/>
                <a:ext cx="96" cy="15"/>
              </a:xfrm>
              <a:custGeom>
                <a:avLst/>
                <a:gdLst>
                  <a:gd name="T0" fmla="*/ 88 w 96"/>
                  <a:gd name="T1" fmla="*/ 11 h 15"/>
                  <a:gd name="T2" fmla="*/ 96 w 96"/>
                  <a:gd name="T3" fmla="*/ 6 h 15"/>
                  <a:gd name="T4" fmla="*/ 39 w 96"/>
                  <a:gd name="T5" fmla="*/ 6 h 15"/>
                  <a:gd name="T6" fmla="*/ 49 w 96"/>
                  <a:gd name="T7" fmla="*/ 0 h 15"/>
                  <a:gd name="T8" fmla="*/ 0 w 96"/>
                  <a:gd name="T9" fmla="*/ 8 h 15"/>
                  <a:gd name="T10" fmla="*/ 27 w 96"/>
                  <a:gd name="T11" fmla="*/ 15 h 15"/>
                  <a:gd name="T12" fmla="*/ 31 w 96"/>
                  <a:gd name="T13" fmla="*/ 11 h 15"/>
                  <a:gd name="T14" fmla="*/ 88 w 96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8" y="11"/>
                    </a:moveTo>
                    <a:lnTo>
                      <a:pt x="96" y="6"/>
                    </a:lnTo>
                    <a:lnTo>
                      <a:pt x="39" y="6"/>
                    </a:lnTo>
                    <a:lnTo>
                      <a:pt x="49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5" name="Freeform 33"/>
              <p:cNvSpPr>
                <a:spLocks/>
              </p:cNvSpPr>
              <p:nvPr/>
            </p:nvSpPr>
            <p:spPr bwMode="auto">
              <a:xfrm>
                <a:off x="1198" y="3205"/>
                <a:ext cx="96" cy="15"/>
              </a:xfrm>
              <a:custGeom>
                <a:avLst/>
                <a:gdLst>
                  <a:gd name="T0" fmla="*/ 88 w 96"/>
                  <a:gd name="T1" fmla="*/ 11 h 15"/>
                  <a:gd name="T2" fmla="*/ 96 w 96"/>
                  <a:gd name="T3" fmla="*/ 6 h 15"/>
                  <a:gd name="T4" fmla="*/ 39 w 96"/>
                  <a:gd name="T5" fmla="*/ 6 h 15"/>
                  <a:gd name="T6" fmla="*/ 49 w 96"/>
                  <a:gd name="T7" fmla="*/ 0 h 15"/>
                  <a:gd name="T8" fmla="*/ 0 w 96"/>
                  <a:gd name="T9" fmla="*/ 8 h 15"/>
                  <a:gd name="T10" fmla="*/ 27 w 96"/>
                  <a:gd name="T11" fmla="*/ 15 h 15"/>
                  <a:gd name="T12" fmla="*/ 31 w 96"/>
                  <a:gd name="T13" fmla="*/ 11 h 15"/>
                  <a:gd name="T14" fmla="*/ 88 w 96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8" y="11"/>
                    </a:moveTo>
                    <a:lnTo>
                      <a:pt x="96" y="6"/>
                    </a:lnTo>
                    <a:lnTo>
                      <a:pt x="39" y="6"/>
                    </a:lnTo>
                    <a:lnTo>
                      <a:pt x="49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6" name="Freeform 34"/>
              <p:cNvSpPr>
                <a:spLocks/>
              </p:cNvSpPr>
              <p:nvPr/>
            </p:nvSpPr>
            <p:spPr bwMode="auto">
              <a:xfrm>
                <a:off x="1274" y="3218"/>
                <a:ext cx="96" cy="14"/>
              </a:xfrm>
              <a:custGeom>
                <a:avLst/>
                <a:gdLst>
                  <a:gd name="T0" fmla="*/ 8 w 96"/>
                  <a:gd name="T1" fmla="*/ 3 h 14"/>
                  <a:gd name="T2" fmla="*/ 0 w 96"/>
                  <a:gd name="T3" fmla="*/ 8 h 14"/>
                  <a:gd name="T4" fmla="*/ 57 w 96"/>
                  <a:gd name="T5" fmla="*/ 8 h 14"/>
                  <a:gd name="T6" fmla="*/ 49 w 96"/>
                  <a:gd name="T7" fmla="*/ 14 h 14"/>
                  <a:gd name="T8" fmla="*/ 96 w 96"/>
                  <a:gd name="T9" fmla="*/ 7 h 14"/>
                  <a:gd name="T10" fmla="*/ 71 w 96"/>
                  <a:gd name="T11" fmla="*/ 0 h 14"/>
                  <a:gd name="T12" fmla="*/ 65 w 96"/>
                  <a:gd name="T13" fmla="*/ 3 h 14"/>
                  <a:gd name="T14" fmla="*/ 8 w 96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" y="3"/>
                    </a:moveTo>
                    <a:lnTo>
                      <a:pt x="0" y="8"/>
                    </a:lnTo>
                    <a:lnTo>
                      <a:pt x="57" y="8"/>
                    </a:lnTo>
                    <a:lnTo>
                      <a:pt x="49" y="14"/>
                    </a:lnTo>
                    <a:lnTo>
                      <a:pt x="96" y="7"/>
                    </a:lnTo>
                    <a:lnTo>
                      <a:pt x="71" y="0"/>
                    </a:lnTo>
                    <a:lnTo>
                      <a:pt x="65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7" name="Freeform 35"/>
              <p:cNvSpPr>
                <a:spLocks/>
              </p:cNvSpPr>
              <p:nvPr/>
            </p:nvSpPr>
            <p:spPr bwMode="auto">
              <a:xfrm>
                <a:off x="1274" y="3218"/>
                <a:ext cx="96" cy="14"/>
              </a:xfrm>
              <a:custGeom>
                <a:avLst/>
                <a:gdLst>
                  <a:gd name="T0" fmla="*/ 8 w 96"/>
                  <a:gd name="T1" fmla="*/ 3 h 14"/>
                  <a:gd name="T2" fmla="*/ 0 w 96"/>
                  <a:gd name="T3" fmla="*/ 8 h 14"/>
                  <a:gd name="T4" fmla="*/ 57 w 96"/>
                  <a:gd name="T5" fmla="*/ 8 h 14"/>
                  <a:gd name="T6" fmla="*/ 49 w 96"/>
                  <a:gd name="T7" fmla="*/ 14 h 14"/>
                  <a:gd name="T8" fmla="*/ 96 w 96"/>
                  <a:gd name="T9" fmla="*/ 7 h 14"/>
                  <a:gd name="T10" fmla="*/ 71 w 96"/>
                  <a:gd name="T11" fmla="*/ 0 h 14"/>
                  <a:gd name="T12" fmla="*/ 65 w 96"/>
                  <a:gd name="T13" fmla="*/ 3 h 14"/>
                  <a:gd name="T14" fmla="*/ 8 w 96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" y="3"/>
                    </a:moveTo>
                    <a:lnTo>
                      <a:pt x="0" y="8"/>
                    </a:lnTo>
                    <a:lnTo>
                      <a:pt x="57" y="8"/>
                    </a:lnTo>
                    <a:lnTo>
                      <a:pt x="49" y="14"/>
                    </a:lnTo>
                    <a:lnTo>
                      <a:pt x="96" y="7"/>
                    </a:lnTo>
                    <a:lnTo>
                      <a:pt x="71" y="0"/>
                    </a:lnTo>
                    <a:lnTo>
                      <a:pt x="65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8" name="Freeform 36"/>
              <p:cNvSpPr>
                <a:spLocks/>
              </p:cNvSpPr>
              <p:nvPr/>
            </p:nvSpPr>
            <p:spPr bwMode="auto">
              <a:xfrm>
                <a:off x="1302" y="3201"/>
                <a:ext cx="96" cy="15"/>
              </a:xfrm>
              <a:custGeom>
                <a:avLst/>
                <a:gdLst>
                  <a:gd name="T0" fmla="*/ 8 w 96"/>
                  <a:gd name="T1" fmla="*/ 4 h 15"/>
                  <a:gd name="T2" fmla="*/ 0 w 96"/>
                  <a:gd name="T3" fmla="*/ 9 h 15"/>
                  <a:gd name="T4" fmla="*/ 58 w 96"/>
                  <a:gd name="T5" fmla="*/ 9 h 15"/>
                  <a:gd name="T6" fmla="*/ 47 w 96"/>
                  <a:gd name="T7" fmla="*/ 15 h 15"/>
                  <a:gd name="T8" fmla="*/ 96 w 96"/>
                  <a:gd name="T9" fmla="*/ 6 h 15"/>
                  <a:gd name="T10" fmla="*/ 70 w 96"/>
                  <a:gd name="T11" fmla="*/ 0 h 15"/>
                  <a:gd name="T12" fmla="*/ 66 w 96"/>
                  <a:gd name="T13" fmla="*/ 4 h 15"/>
                  <a:gd name="T14" fmla="*/ 8 w 96"/>
                  <a:gd name="T15" fmla="*/ 4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" y="4"/>
                    </a:moveTo>
                    <a:lnTo>
                      <a:pt x="0" y="9"/>
                    </a:lnTo>
                    <a:lnTo>
                      <a:pt x="58" y="9"/>
                    </a:lnTo>
                    <a:lnTo>
                      <a:pt x="47" y="15"/>
                    </a:lnTo>
                    <a:lnTo>
                      <a:pt x="96" y="6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9" name="Freeform 37"/>
              <p:cNvSpPr>
                <a:spLocks/>
              </p:cNvSpPr>
              <p:nvPr/>
            </p:nvSpPr>
            <p:spPr bwMode="auto">
              <a:xfrm>
                <a:off x="1302" y="3201"/>
                <a:ext cx="96" cy="15"/>
              </a:xfrm>
              <a:custGeom>
                <a:avLst/>
                <a:gdLst>
                  <a:gd name="T0" fmla="*/ 8 w 96"/>
                  <a:gd name="T1" fmla="*/ 4 h 15"/>
                  <a:gd name="T2" fmla="*/ 0 w 96"/>
                  <a:gd name="T3" fmla="*/ 9 h 15"/>
                  <a:gd name="T4" fmla="*/ 58 w 96"/>
                  <a:gd name="T5" fmla="*/ 9 h 15"/>
                  <a:gd name="T6" fmla="*/ 47 w 96"/>
                  <a:gd name="T7" fmla="*/ 15 h 15"/>
                  <a:gd name="T8" fmla="*/ 96 w 96"/>
                  <a:gd name="T9" fmla="*/ 6 h 15"/>
                  <a:gd name="T10" fmla="*/ 70 w 96"/>
                  <a:gd name="T11" fmla="*/ 0 h 15"/>
                  <a:gd name="T12" fmla="*/ 66 w 96"/>
                  <a:gd name="T13" fmla="*/ 4 h 15"/>
                  <a:gd name="T14" fmla="*/ 8 w 96"/>
                  <a:gd name="T15" fmla="*/ 4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" y="4"/>
                    </a:moveTo>
                    <a:lnTo>
                      <a:pt x="0" y="9"/>
                    </a:lnTo>
                    <a:lnTo>
                      <a:pt x="58" y="9"/>
                    </a:lnTo>
                    <a:lnTo>
                      <a:pt x="47" y="15"/>
                    </a:lnTo>
                    <a:lnTo>
                      <a:pt x="96" y="6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0" name="Freeform 38"/>
              <p:cNvSpPr>
                <a:spLocks/>
              </p:cNvSpPr>
              <p:nvPr/>
            </p:nvSpPr>
            <p:spPr bwMode="auto">
              <a:xfrm>
                <a:off x="1173" y="3224"/>
                <a:ext cx="97" cy="13"/>
              </a:xfrm>
              <a:custGeom>
                <a:avLst/>
                <a:gdLst>
                  <a:gd name="T0" fmla="*/ 88 w 97"/>
                  <a:gd name="T1" fmla="*/ 11 h 13"/>
                  <a:gd name="T2" fmla="*/ 97 w 97"/>
                  <a:gd name="T3" fmla="*/ 6 h 13"/>
                  <a:gd name="T4" fmla="*/ 37 w 97"/>
                  <a:gd name="T5" fmla="*/ 6 h 13"/>
                  <a:gd name="T6" fmla="*/ 47 w 97"/>
                  <a:gd name="T7" fmla="*/ 0 h 13"/>
                  <a:gd name="T8" fmla="*/ 0 w 97"/>
                  <a:gd name="T9" fmla="*/ 7 h 13"/>
                  <a:gd name="T10" fmla="*/ 25 w 97"/>
                  <a:gd name="T11" fmla="*/ 13 h 13"/>
                  <a:gd name="T12" fmla="*/ 29 w 97"/>
                  <a:gd name="T13" fmla="*/ 11 h 13"/>
                  <a:gd name="T14" fmla="*/ 88 w 97"/>
                  <a:gd name="T15" fmla="*/ 1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3"/>
                  <a:gd name="T26" fmla="*/ 97 w 97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3">
                    <a:moveTo>
                      <a:pt x="88" y="11"/>
                    </a:moveTo>
                    <a:lnTo>
                      <a:pt x="97" y="6"/>
                    </a:lnTo>
                    <a:lnTo>
                      <a:pt x="37" y="6"/>
                    </a:lnTo>
                    <a:lnTo>
                      <a:pt x="47" y="0"/>
                    </a:lnTo>
                    <a:lnTo>
                      <a:pt x="0" y="7"/>
                    </a:lnTo>
                    <a:lnTo>
                      <a:pt x="25" y="13"/>
                    </a:lnTo>
                    <a:lnTo>
                      <a:pt x="29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1" name="Freeform 39"/>
              <p:cNvSpPr>
                <a:spLocks/>
              </p:cNvSpPr>
              <p:nvPr/>
            </p:nvSpPr>
            <p:spPr bwMode="auto">
              <a:xfrm>
                <a:off x="1173" y="3224"/>
                <a:ext cx="97" cy="13"/>
              </a:xfrm>
              <a:custGeom>
                <a:avLst/>
                <a:gdLst>
                  <a:gd name="T0" fmla="*/ 88 w 97"/>
                  <a:gd name="T1" fmla="*/ 11 h 13"/>
                  <a:gd name="T2" fmla="*/ 97 w 97"/>
                  <a:gd name="T3" fmla="*/ 6 h 13"/>
                  <a:gd name="T4" fmla="*/ 37 w 97"/>
                  <a:gd name="T5" fmla="*/ 6 h 13"/>
                  <a:gd name="T6" fmla="*/ 47 w 97"/>
                  <a:gd name="T7" fmla="*/ 0 h 13"/>
                  <a:gd name="T8" fmla="*/ 0 w 97"/>
                  <a:gd name="T9" fmla="*/ 7 h 13"/>
                  <a:gd name="T10" fmla="*/ 25 w 97"/>
                  <a:gd name="T11" fmla="*/ 13 h 13"/>
                  <a:gd name="T12" fmla="*/ 29 w 97"/>
                  <a:gd name="T13" fmla="*/ 11 h 13"/>
                  <a:gd name="T14" fmla="*/ 88 w 97"/>
                  <a:gd name="T15" fmla="*/ 1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3"/>
                  <a:gd name="T26" fmla="*/ 97 w 97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3">
                    <a:moveTo>
                      <a:pt x="88" y="11"/>
                    </a:moveTo>
                    <a:lnTo>
                      <a:pt x="97" y="6"/>
                    </a:lnTo>
                    <a:lnTo>
                      <a:pt x="37" y="6"/>
                    </a:lnTo>
                    <a:lnTo>
                      <a:pt x="47" y="0"/>
                    </a:lnTo>
                    <a:lnTo>
                      <a:pt x="0" y="7"/>
                    </a:lnTo>
                    <a:lnTo>
                      <a:pt x="25" y="13"/>
                    </a:lnTo>
                    <a:lnTo>
                      <a:pt x="29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2" name="Freeform 40"/>
              <p:cNvSpPr>
                <a:spLocks/>
              </p:cNvSpPr>
              <p:nvPr/>
            </p:nvSpPr>
            <p:spPr bwMode="auto">
              <a:xfrm>
                <a:off x="1200" y="3206"/>
                <a:ext cx="96" cy="15"/>
              </a:xfrm>
              <a:custGeom>
                <a:avLst/>
                <a:gdLst>
                  <a:gd name="T0" fmla="*/ 88 w 96"/>
                  <a:gd name="T1" fmla="*/ 11 h 15"/>
                  <a:gd name="T2" fmla="*/ 96 w 96"/>
                  <a:gd name="T3" fmla="*/ 6 h 15"/>
                  <a:gd name="T4" fmla="*/ 39 w 96"/>
                  <a:gd name="T5" fmla="*/ 6 h 15"/>
                  <a:gd name="T6" fmla="*/ 49 w 96"/>
                  <a:gd name="T7" fmla="*/ 0 h 15"/>
                  <a:gd name="T8" fmla="*/ 0 w 96"/>
                  <a:gd name="T9" fmla="*/ 9 h 15"/>
                  <a:gd name="T10" fmla="*/ 27 w 96"/>
                  <a:gd name="T11" fmla="*/ 15 h 15"/>
                  <a:gd name="T12" fmla="*/ 31 w 96"/>
                  <a:gd name="T13" fmla="*/ 11 h 15"/>
                  <a:gd name="T14" fmla="*/ 88 w 96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8" y="11"/>
                    </a:moveTo>
                    <a:lnTo>
                      <a:pt x="96" y="6"/>
                    </a:lnTo>
                    <a:lnTo>
                      <a:pt x="39" y="6"/>
                    </a:lnTo>
                    <a:lnTo>
                      <a:pt x="49" y="0"/>
                    </a:lnTo>
                    <a:lnTo>
                      <a:pt x="0" y="9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3" name="Freeform 41"/>
              <p:cNvSpPr>
                <a:spLocks/>
              </p:cNvSpPr>
              <p:nvPr/>
            </p:nvSpPr>
            <p:spPr bwMode="auto">
              <a:xfrm>
                <a:off x="1200" y="3206"/>
                <a:ext cx="96" cy="15"/>
              </a:xfrm>
              <a:custGeom>
                <a:avLst/>
                <a:gdLst>
                  <a:gd name="T0" fmla="*/ 88 w 96"/>
                  <a:gd name="T1" fmla="*/ 11 h 15"/>
                  <a:gd name="T2" fmla="*/ 96 w 96"/>
                  <a:gd name="T3" fmla="*/ 6 h 15"/>
                  <a:gd name="T4" fmla="*/ 39 w 96"/>
                  <a:gd name="T5" fmla="*/ 6 h 15"/>
                  <a:gd name="T6" fmla="*/ 49 w 96"/>
                  <a:gd name="T7" fmla="*/ 0 h 15"/>
                  <a:gd name="T8" fmla="*/ 0 w 96"/>
                  <a:gd name="T9" fmla="*/ 9 h 15"/>
                  <a:gd name="T10" fmla="*/ 27 w 96"/>
                  <a:gd name="T11" fmla="*/ 15 h 15"/>
                  <a:gd name="T12" fmla="*/ 31 w 96"/>
                  <a:gd name="T13" fmla="*/ 11 h 15"/>
                  <a:gd name="T14" fmla="*/ 88 w 96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8" y="11"/>
                    </a:moveTo>
                    <a:lnTo>
                      <a:pt x="96" y="6"/>
                    </a:lnTo>
                    <a:lnTo>
                      <a:pt x="39" y="6"/>
                    </a:lnTo>
                    <a:lnTo>
                      <a:pt x="49" y="0"/>
                    </a:lnTo>
                    <a:lnTo>
                      <a:pt x="0" y="9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29" name="Group 42"/>
            <p:cNvGrpSpPr>
              <a:grpSpLocks/>
            </p:cNvGrpSpPr>
            <p:nvPr/>
          </p:nvGrpSpPr>
          <p:grpSpPr bwMode="auto">
            <a:xfrm>
              <a:off x="1039" y="2497"/>
              <a:ext cx="351" cy="120"/>
              <a:chOff x="702" y="3198"/>
              <a:chExt cx="295" cy="78"/>
            </a:xfrm>
          </p:grpSpPr>
          <p:sp>
            <p:nvSpPr>
              <p:cNvPr id="26830" name="Rectangle 43"/>
              <p:cNvSpPr>
                <a:spLocks noChangeArrowheads="1"/>
              </p:cNvSpPr>
              <p:nvPr/>
            </p:nvSpPr>
            <p:spPr bwMode="auto">
              <a:xfrm>
                <a:off x="702" y="3240"/>
                <a:ext cx="226" cy="36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1" name="Rectangle 44"/>
              <p:cNvSpPr>
                <a:spLocks noChangeArrowheads="1"/>
              </p:cNvSpPr>
              <p:nvPr/>
            </p:nvSpPr>
            <p:spPr bwMode="auto">
              <a:xfrm>
                <a:off x="703" y="3241"/>
                <a:ext cx="224" cy="34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2" name="Freeform 45"/>
              <p:cNvSpPr>
                <a:spLocks/>
              </p:cNvSpPr>
              <p:nvPr/>
            </p:nvSpPr>
            <p:spPr bwMode="auto">
              <a:xfrm>
                <a:off x="928" y="3198"/>
                <a:ext cx="69" cy="78"/>
              </a:xfrm>
              <a:custGeom>
                <a:avLst/>
                <a:gdLst>
                  <a:gd name="T0" fmla="*/ 0 w 69"/>
                  <a:gd name="T1" fmla="*/ 42 h 78"/>
                  <a:gd name="T2" fmla="*/ 69 w 69"/>
                  <a:gd name="T3" fmla="*/ 0 h 78"/>
                  <a:gd name="T4" fmla="*/ 69 w 69"/>
                  <a:gd name="T5" fmla="*/ 36 h 78"/>
                  <a:gd name="T6" fmla="*/ 0 w 69"/>
                  <a:gd name="T7" fmla="*/ 78 h 78"/>
                  <a:gd name="T8" fmla="*/ 0 w 69"/>
                  <a:gd name="T9" fmla="*/ 4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8"/>
                  <a:gd name="T17" fmla="*/ 69 w 6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8">
                    <a:moveTo>
                      <a:pt x="0" y="42"/>
                    </a:moveTo>
                    <a:lnTo>
                      <a:pt x="69" y="0"/>
                    </a:lnTo>
                    <a:lnTo>
                      <a:pt x="69" y="36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3" name="Freeform 46"/>
              <p:cNvSpPr>
                <a:spLocks/>
              </p:cNvSpPr>
              <p:nvPr/>
            </p:nvSpPr>
            <p:spPr bwMode="auto">
              <a:xfrm>
                <a:off x="928" y="3198"/>
                <a:ext cx="69" cy="78"/>
              </a:xfrm>
              <a:custGeom>
                <a:avLst/>
                <a:gdLst>
                  <a:gd name="T0" fmla="*/ 0 w 69"/>
                  <a:gd name="T1" fmla="*/ 42 h 78"/>
                  <a:gd name="T2" fmla="*/ 69 w 69"/>
                  <a:gd name="T3" fmla="*/ 0 h 78"/>
                  <a:gd name="T4" fmla="*/ 69 w 69"/>
                  <a:gd name="T5" fmla="*/ 36 h 78"/>
                  <a:gd name="T6" fmla="*/ 0 w 69"/>
                  <a:gd name="T7" fmla="*/ 78 h 78"/>
                  <a:gd name="T8" fmla="*/ 0 w 69"/>
                  <a:gd name="T9" fmla="*/ 4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8"/>
                  <a:gd name="T17" fmla="*/ 69 w 6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8">
                    <a:moveTo>
                      <a:pt x="0" y="42"/>
                    </a:moveTo>
                    <a:lnTo>
                      <a:pt x="69" y="0"/>
                    </a:lnTo>
                    <a:lnTo>
                      <a:pt x="69" y="36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4" name="Freeform 47"/>
              <p:cNvSpPr>
                <a:spLocks/>
              </p:cNvSpPr>
              <p:nvPr/>
            </p:nvSpPr>
            <p:spPr bwMode="auto">
              <a:xfrm>
                <a:off x="702" y="3198"/>
                <a:ext cx="295" cy="42"/>
              </a:xfrm>
              <a:custGeom>
                <a:avLst/>
                <a:gdLst>
                  <a:gd name="T0" fmla="*/ 226 w 295"/>
                  <a:gd name="T1" fmla="*/ 42 h 42"/>
                  <a:gd name="T2" fmla="*/ 295 w 295"/>
                  <a:gd name="T3" fmla="*/ 0 h 42"/>
                  <a:gd name="T4" fmla="*/ 70 w 295"/>
                  <a:gd name="T5" fmla="*/ 0 h 42"/>
                  <a:gd name="T6" fmla="*/ 0 w 295"/>
                  <a:gd name="T7" fmla="*/ 42 h 42"/>
                  <a:gd name="T8" fmla="*/ 226 w 295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5"/>
                  <a:gd name="T16" fmla="*/ 0 h 42"/>
                  <a:gd name="T17" fmla="*/ 295 w 29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5" h="42">
                    <a:moveTo>
                      <a:pt x="226" y="42"/>
                    </a:moveTo>
                    <a:lnTo>
                      <a:pt x="295" y="0"/>
                    </a:lnTo>
                    <a:lnTo>
                      <a:pt x="70" y="0"/>
                    </a:lnTo>
                    <a:lnTo>
                      <a:pt x="0" y="42"/>
                    </a:lnTo>
                    <a:lnTo>
                      <a:pt x="226" y="42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5" name="Freeform 48"/>
              <p:cNvSpPr>
                <a:spLocks/>
              </p:cNvSpPr>
              <p:nvPr/>
            </p:nvSpPr>
            <p:spPr bwMode="auto">
              <a:xfrm>
                <a:off x="702" y="3198"/>
                <a:ext cx="295" cy="42"/>
              </a:xfrm>
              <a:custGeom>
                <a:avLst/>
                <a:gdLst>
                  <a:gd name="T0" fmla="*/ 226 w 295"/>
                  <a:gd name="T1" fmla="*/ 42 h 42"/>
                  <a:gd name="T2" fmla="*/ 295 w 295"/>
                  <a:gd name="T3" fmla="*/ 0 h 42"/>
                  <a:gd name="T4" fmla="*/ 70 w 295"/>
                  <a:gd name="T5" fmla="*/ 0 h 42"/>
                  <a:gd name="T6" fmla="*/ 0 w 295"/>
                  <a:gd name="T7" fmla="*/ 42 h 42"/>
                  <a:gd name="T8" fmla="*/ 226 w 295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5"/>
                  <a:gd name="T16" fmla="*/ 0 h 42"/>
                  <a:gd name="T17" fmla="*/ 295 w 29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5" h="42">
                    <a:moveTo>
                      <a:pt x="226" y="42"/>
                    </a:moveTo>
                    <a:lnTo>
                      <a:pt x="295" y="0"/>
                    </a:lnTo>
                    <a:lnTo>
                      <a:pt x="70" y="0"/>
                    </a:lnTo>
                    <a:lnTo>
                      <a:pt x="0" y="42"/>
                    </a:lnTo>
                    <a:lnTo>
                      <a:pt x="226" y="42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6" name="Freeform 49"/>
              <p:cNvSpPr>
                <a:spLocks/>
              </p:cNvSpPr>
              <p:nvPr/>
            </p:nvSpPr>
            <p:spPr bwMode="auto">
              <a:xfrm>
                <a:off x="835" y="3217"/>
                <a:ext cx="97" cy="14"/>
              </a:xfrm>
              <a:custGeom>
                <a:avLst/>
                <a:gdLst>
                  <a:gd name="T0" fmla="*/ 8 w 97"/>
                  <a:gd name="T1" fmla="*/ 3 h 14"/>
                  <a:gd name="T2" fmla="*/ 0 w 97"/>
                  <a:gd name="T3" fmla="*/ 8 h 14"/>
                  <a:gd name="T4" fmla="*/ 58 w 97"/>
                  <a:gd name="T5" fmla="*/ 8 h 14"/>
                  <a:gd name="T6" fmla="*/ 49 w 97"/>
                  <a:gd name="T7" fmla="*/ 14 h 14"/>
                  <a:gd name="T8" fmla="*/ 97 w 97"/>
                  <a:gd name="T9" fmla="*/ 7 h 14"/>
                  <a:gd name="T10" fmla="*/ 72 w 97"/>
                  <a:gd name="T11" fmla="*/ 0 h 14"/>
                  <a:gd name="T12" fmla="*/ 66 w 97"/>
                  <a:gd name="T13" fmla="*/ 3 h 14"/>
                  <a:gd name="T14" fmla="*/ 8 w 97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" y="3"/>
                    </a:moveTo>
                    <a:lnTo>
                      <a:pt x="0" y="8"/>
                    </a:lnTo>
                    <a:lnTo>
                      <a:pt x="58" y="8"/>
                    </a:lnTo>
                    <a:lnTo>
                      <a:pt x="49" y="14"/>
                    </a:lnTo>
                    <a:lnTo>
                      <a:pt x="97" y="7"/>
                    </a:lnTo>
                    <a:lnTo>
                      <a:pt x="72" y="0"/>
                    </a:lnTo>
                    <a:lnTo>
                      <a:pt x="66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7" name="Freeform 50"/>
              <p:cNvSpPr>
                <a:spLocks/>
              </p:cNvSpPr>
              <p:nvPr/>
            </p:nvSpPr>
            <p:spPr bwMode="auto">
              <a:xfrm>
                <a:off x="835" y="3217"/>
                <a:ext cx="97" cy="14"/>
              </a:xfrm>
              <a:custGeom>
                <a:avLst/>
                <a:gdLst>
                  <a:gd name="T0" fmla="*/ 8 w 97"/>
                  <a:gd name="T1" fmla="*/ 3 h 14"/>
                  <a:gd name="T2" fmla="*/ 0 w 97"/>
                  <a:gd name="T3" fmla="*/ 8 h 14"/>
                  <a:gd name="T4" fmla="*/ 58 w 97"/>
                  <a:gd name="T5" fmla="*/ 8 h 14"/>
                  <a:gd name="T6" fmla="*/ 49 w 97"/>
                  <a:gd name="T7" fmla="*/ 14 h 14"/>
                  <a:gd name="T8" fmla="*/ 97 w 97"/>
                  <a:gd name="T9" fmla="*/ 7 h 14"/>
                  <a:gd name="T10" fmla="*/ 72 w 97"/>
                  <a:gd name="T11" fmla="*/ 0 h 14"/>
                  <a:gd name="T12" fmla="*/ 66 w 97"/>
                  <a:gd name="T13" fmla="*/ 3 h 14"/>
                  <a:gd name="T14" fmla="*/ 8 w 97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" y="3"/>
                    </a:moveTo>
                    <a:lnTo>
                      <a:pt x="0" y="8"/>
                    </a:lnTo>
                    <a:lnTo>
                      <a:pt x="58" y="8"/>
                    </a:lnTo>
                    <a:lnTo>
                      <a:pt x="49" y="14"/>
                    </a:lnTo>
                    <a:lnTo>
                      <a:pt x="97" y="7"/>
                    </a:lnTo>
                    <a:lnTo>
                      <a:pt x="72" y="0"/>
                    </a:lnTo>
                    <a:lnTo>
                      <a:pt x="66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8" name="Freeform 51"/>
              <p:cNvSpPr>
                <a:spLocks/>
              </p:cNvSpPr>
              <p:nvPr/>
            </p:nvSpPr>
            <p:spPr bwMode="auto">
              <a:xfrm>
                <a:off x="864" y="3199"/>
                <a:ext cx="96" cy="16"/>
              </a:xfrm>
              <a:custGeom>
                <a:avLst/>
                <a:gdLst>
                  <a:gd name="T0" fmla="*/ 8 w 96"/>
                  <a:gd name="T1" fmla="*/ 4 h 16"/>
                  <a:gd name="T2" fmla="*/ 0 w 96"/>
                  <a:gd name="T3" fmla="*/ 9 h 16"/>
                  <a:gd name="T4" fmla="*/ 57 w 96"/>
                  <a:gd name="T5" fmla="*/ 9 h 16"/>
                  <a:gd name="T6" fmla="*/ 47 w 96"/>
                  <a:gd name="T7" fmla="*/ 16 h 16"/>
                  <a:gd name="T8" fmla="*/ 96 w 96"/>
                  <a:gd name="T9" fmla="*/ 7 h 16"/>
                  <a:gd name="T10" fmla="*/ 70 w 96"/>
                  <a:gd name="T11" fmla="*/ 0 h 16"/>
                  <a:gd name="T12" fmla="*/ 66 w 96"/>
                  <a:gd name="T13" fmla="*/ 4 h 16"/>
                  <a:gd name="T14" fmla="*/ 8 w 96"/>
                  <a:gd name="T15" fmla="*/ 4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6"/>
                  <a:gd name="T26" fmla="*/ 96 w 96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6">
                    <a:moveTo>
                      <a:pt x="8" y="4"/>
                    </a:moveTo>
                    <a:lnTo>
                      <a:pt x="0" y="9"/>
                    </a:lnTo>
                    <a:lnTo>
                      <a:pt x="57" y="9"/>
                    </a:lnTo>
                    <a:lnTo>
                      <a:pt x="47" y="16"/>
                    </a:lnTo>
                    <a:lnTo>
                      <a:pt x="96" y="7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9" name="Freeform 52"/>
              <p:cNvSpPr>
                <a:spLocks/>
              </p:cNvSpPr>
              <p:nvPr/>
            </p:nvSpPr>
            <p:spPr bwMode="auto">
              <a:xfrm>
                <a:off x="864" y="3199"/>
                <a:ext cx="96" cy="16"/>
              </a:xfrm>
              <a:custGeom>
                <a:avLst/>
                <a:gdLst>
                  <a:gd name="T0" fmla="*/ 8 w 96"/>
                  <a:gd name="T1" fmla="*/ 4 h 16"/>
                  <a:gd name="T2" fmla="*/ 0 w 96"/>
                  <a:gd name="T3" fmla="*/ 9 h 16"/>
                  <a:gd name="T4" fmla="*/ 57 w 96"/>
                  <a:gd name="T5" fmla="*/ 9 h 16"/>
                  <a:gd name="T6" fmla="*/ 47 w 96"/>
                  <a:gd name="T7" fmla="*/ 16 h 16"/>
                  <a:gd name="T8" fmla="*/ 96 w 96"/>
                  <a:gd name="T9" fmla="*/ 7 h 16"/>
                  <a:gd name="T10" fmla="*/ 70 w 96"/>
                  <a:gd name="T11" fmla="*/ 0 h 16"/>
                  <a:gd name="T12" fmla="*/ 66 w 96"/>
                  <a:gd name="T13" fmla="*/ 4 h 16"/>
                  <a:gd name="T14" fmla="*/ 8 w 96"/>
                  <a:gd name="T15" fmla="*/ 4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6"/>
                  <a:gd name="T26" fmla="*/ 96 w 96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6">
                    <a:moveTo>
                      <a:pt x="8" y="4"/>
                    </a:moveTo>
                    <a:lnTo>
                      <a:pt x="0" y="9"/>
                    </a:lnTo>
                    <a:lnTo>
                      <a:pt x="57" y="9"/>
                    </a:lnTo>
                    <a:lnTo>
                      <a:pt x="47" y="16"/>
                    </a:lnTo>
                    <a:lnTo>
                      <a:pt x="96" y="7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0" name="Freeform 53"/>
              <p:cNvSpPr>
                <a:spLocks/>
              </p:cNvSpPr>
              <p:nvPr/>
            </p:nvSpPr>
            <p:spPr bwMode="auto">
              <a:xfrm>
                <a:off x="735" y="3222"/>
                <a:ext cx="96" cy="14"/>
              </a:xfrm>
              <a:custGeom>
                <a:avLst/>
                <a:gdLst>
                  <a:gd name="T0" fmla="*/ 88 w 96"/>
                  <a:gd name="T1" fmla="*/ 12 h 14"/>
                  <a:gd name="T2" fmla="*/ 96 w 96"/>
                  <a:gd name="T3" fmla="*/ 7 h 14"/>
                  <a:gd name="T4" fmla="*/ 37 w 96"/>
                  <a:gd name="T5" fmla="*/ 7 h 14"/>
                  <a:gd name="T6" fmla="*/ 47 w 96"/>
                  <a:gd name="T7" fmla="*/ 0 h 14"/>
                  <a:gd name="T8" fmla="*/ 0 w 96"/>
                  <a:gd name="T9" fmla="*/ 8 h 14"/>
                  <a:gd name="T10" fmla="*/ 24 w 96"/>
                  <a:gd name="T11" fmla="*/ 14 h 14"/>
                  <a:gd name="T12" fmla="*/ 28 w 96"/>
                  <a:gd name="T13" fmla="*/ 12 h 14"/>
                  <a:gd name="T14" fmla="*/ 88 w 96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8" y="12"/>
                    </a:moveTo>
                    <a:lnTo>
                      <a:pt x="96" y="7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0" y="8"/>
                    </a:lnTo>
                    <a:lnTo>
                      <a:pt x="24" y="14"/>
                    </a:lnTo>
                    <a:lnTo>
                      <a:pt x="28" y="12"/>
                    </a:lnTo>
                    <a:lnTo>
                      <a:pt x="8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1" name="Freeform 54"/>
              <p:cNvSpPr>
                <a:spLocks/>
              </p:cNvSpPr>
              <p:nvPr/>
            </p:nvSpPr>
            <p:spPr bwMode="auto">
              <a:xfrm>
                <a:off x="735" y="3222"/>
                <a:ext cx="96" cy="14"/>
              </a:xfrm>
              <a:custGeom>
                <a:avLst/>
                <a:gdLst>
                  <a:gd name="T0" fmla="*/ 88 w 96"/>
                  <a:gd name="T1" fmla="*/ 12 h 14"/>
                  <a:gd name="T2" fmla="*/ 96 w 96"/>
                  <a:gd name="T3" fmla="*/ 7 h 14"/>
                  <a:gd name="T4" fmla="*/ 37 w 96"/>
                  <a:gd name="T5" fmla="*/ 7 h 14"/>
                  <a:gd name="T6" fmla="*/ 47 w 96"/>
                  <a:gd name="T7" fmla="*/ 0 h 14"/>
                  <a:gd name="T8" fmla="*/ 0 w 96"/>
                  <a:gd name="T9" fmla="*/ 8 h 14"/>
                  <a:gd name="T10" fmla="*/ 24 w 96"/>
                  <a:gd name="T11" fmla="*/ 14 h 14"/>
                  <a:gd name="T12" fmla="*/ 28 w 96"/>
                  <a:gd name="T13" fmla="*/ 12 h 14"/>
                  <a:gd name="T14" fmla="*/ 88 w 96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8" y="12"/>
                    </a:moveTo>
                    <a:lnTo>
                      <a:pt x="96" y="7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0" y="8"/>
                    </a:lnTo>
                    <a:lnTo>
                      <a:pt x="24" y="14"/>
                    </a:lnTo>
                    <a:lnTo>
                      <a:pt x="28" y="12"/>
                    </a:lnTo>
                    <a:lnTo>
                      <a:pt x="8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2" name="Freeform 55"/>
              <p:cNvSpPr>
                <a:spLocks/>
              </p:cNvSpPr>
              <p:nvPr/>
            </p:nvSpPr>
            <p:spPr bwMode="auto">
              <a:xfrm>
                <a:off x="761" y="3205"/>
                <a:ext cx="97" cy="15"/>
              </a:xfrm>
              <a:custGeom>
                <a:avLst/>
                <a:gdLst>
                  <a:gd name="T0" fmla="*/ 89 w 97"/>
                  <a:gd name="T1" fmla="*/ 11 h 15"/>
                  <a:gd name="T2" fmla="*/ 97 w 97"/>
                  <a:gd name="T3" fmla="*/ 6 h 15"/>
                  <a:gd name="T4" fmla="*/ 39 w 97"/>
                  <a:gd name="T5" fmla="*/ 6 h 15"/>
                  <a:gd name="T6" fmla="*/ 50 w 97"/>
                  <a:gd name="T7" fmla="*/ 0 h 15"/>
                  <a:gd name="T8" fmla="*/ 0 w 97"/>
                  <a:gd name="T9" fmla="*/ 8 h 15"/>
                  <a:gd name="T10" fmla="*/ 27 w 97"/>
                  <a:gd name="T11" fmla="*/ 15 h 15"/>
                  <a:gd name="T12" fmla="*/ 31 w 97"/>
                  <a:gd name="T13" fmla="*/ 11 h 15"/>
                  <a:gd name="T14" fmla="*/ 89 w 97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5"/>
                  <a:gd name="T26" fmla="*/ 97 w 97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5">
                    <a:moveTo>
                      <a:pt x="89" y="11"/>
                    </a:moveTo>
                    <a:lnTo>
                      <a:pt x="97" y="6"/>
                    </a:lnTo>
                    <a:lnTo>
                      <a:pt x="39" y="6"/>
                    </a:lnTo>
                    <a:lnTo>
                      <a:pt x="50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3" name="Freeform 56"/>
              <p:cNvSpPr>
                <a:spLocks/>
              </p:cNvSpPr>
              <p:nvPr/>
            </p:nvSpPr>
            <p:spPr bwMode="auto">
              <a:xfrm>
                <a:off x="761" y="3205"/>
                <a:ext cx="97" cy="15"/>
              </a:xfrm>
              <a:custGeom>
                <a:avLst/>
                <a:gdLst>
                  <a:gd name="T0" fmla="*/ 89 w 97"/>
                  <a:gd name="T1" fmla="*/ 11 h 15"/>
                  <a:gd name="T2" fmla="*/ 97 w 97"/>
                  <a:gd name="T3" fmla="*/ 6 h 15"/>
                  <a:gd name="T4" fmla="*/ 39 w 97"/>
                  <a:gd name="T5" fmla="*/ 6 h 15"/>
                  <a:gd name="T6" fmla="*/ 50 w 97"/>
                  <a:gd name="T7" fmla="*/ 0 h 15"/>
                  <a:gd name="T8" fmla="*/ 0 w 97"/>
                  <a:gd name="T9" fmla="*/ 8 h 15"/>
                  <a:gd name="T10" fmla="*/ 27 w 97"/>
                  <a:gd name="T11" fmla="*/ 15 h 15"/>
                  <a:gd name="T12" fmla="*/ 31 w 97"/>
                  <a:gd name="T13" fmla="*/ 11 h 15"/>
                  <a:gd name="T14" fmla="*/ 89 w 97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5"/>
                  <a:gd name="T26" fmla="*/ 97 w 97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5">
                    <a:moveTo>
                      <a:pt x="89" y="11"/>
                    </a:moveTo>
                    <a:lnTo>
                      <a:pt x="97" y="6"/>
                    </a:lnTo>
                    <a:lnTo>
                      <a:pt x="39" y="6"/>
                    </a:lnTo>
                    <a:lnTo>
                      <a:pt x="50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4" name="Freeform 57"/>
              <p:cNvSpPr>
                <a:spLocks/>
              </p:cNvSpPr>
              <p:nvPr/>
            </p:nvSpPr>
            <p:spPr bwMode="auto">
              <a:xfrm>
                <a:off x="837" y="3218"/>
                <a:ext cx="97" cy="14"/>
              </a:xfrm>
              <a:custGeom>
                <a:avLst/>
                <a:gdLst>
                  <a:gd name="T0" fmla="*/ 8 w 97"/>
                  <a:gd name="T1" fmla="*/ 3 h 14"/>
                  <a:gd name="T2" fmla="*/ 0 w 97"/>
                  <a:gd name="T3" fmla="*/ 8 h 14"/>
                  <a:gd name="T4" fmla="*/ 58 w 97"/>
                  <a:gd name="T5" fmla="*/ 8 h 14"/>
                  <a:gd name="T6" fmla="*/ 50 w 97"/>
                  <a:gd name="T7" fmla="*/ 14 h 14"/>
                  <a:gd name="T8" fmla="*/ 97 w 97"/>
                  <a:gd name="T9" fmla="*/ 7 h 14"/>
                  <a:gd name="T10" fmla="*/ 72 w 97"/>
                  <a:gd name="T11" fmla="*/ 0 h 14"/>
                  <a:gd name="T12" fmla="*/ 66 w 97"/>
                  <a:gd name="T13" fmla="*/ 3 h 14"/>
                  <a:gd name="T14" fmla="*/ 8 w 97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" y="3"/>
                    </a:moveTo>
                    <a:lnTo>
                      <a:pt x="0" y="8"/>
                    </a:lnTo>
                    <a:lnTo>
                      <a:pt x="58" y="8"/>
                    </a:lnTo>
                    <a:lnTo>
                      <a:pt x="50" y="14"/>
                    </a:lnTo>
                    <a:lnTo>
                      <a:pt x="97" y="7"/>
                    </a:lnTo>
                    <a:lnTo>
                      <a:pt x="72" y="0"/>
                    </a:lnTo>
                    <a:lnTo>
                      <a:pt x="66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5" name="Freeform 58"/>
              <p:cNvSpPr>
                <a:spLocks/>
              </p:cNvSpPr>
              <p:nvPr/>
            </p:nvSpPr>
            <p:spPr bwMode="auto">
              <a:xfrm>
                <a:off x="837" y="3218"/>
                <a:ext cx="97" cy="14"/>
              </a:xfrm>
              <a:custGeom>
                <a:avLst/>
                <a:gdLst>
                  <a:gd name="T0" fmla="*/ 8 w 97"/>
                  <a:gd name="T1" fmla="*/ 3 h 14"/>
                  <a:gd name="T2" fmla="*/ 0 w 97"/>
                  <a:gd name="T3" fmla="*/ 8 h 14"/>
                  <a:gd name="T4" fmla="*/ 58 w 97"/>
                  <a:gd name="T5" fmla="*/ 8 h 14"/>
                  <a:gd name="T6" fmla="*/ 50 w 97"/>
                  <a:gd name="T7" fmla="*/ 14 h 14"/>
                  <a:gd name="T8" fmla="*/ 97 w 97"/>
                  <a:gd name="T9" fmla="*/ 7 h 14"/>
                  <a:gd name="T10" fmla="*/ 72 w 97"/>
                  <a:gd name="T11" fmla="*/ 0 h 14"/>
                  <a:gd name="T12" fmla="*/ 66 w 97"/>
                  <a:gd name="T13" fmla="*/ 3 h 14"/>
                  <a:gd name="T14" fmla="*/ 8 w 97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" y="3"/>
                    </a:moveTo>
                    <a:lnTo>
                      <a:pt x="0" y="8"/>
                    </a:lnTo>
                    <a:lnTo>
                      <a:pt x="58" y="8"/>
                    </a:lnTo>
                    <a:lnTo>
                      <a:pt x="50" y="14"/>
                    </a:lnTo>
                    <a:lnTo>
                      <a:pt x="97" y="7"/>
                    </a:lnTo>
                    <a:lnTo>
                      <a:pt x="72" y="0"/>
                    </a:lnTo>
                    <a:lnTo>
                      <a:pt x="66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6" name="Freeform 59"/>
              <p:cNvSpPr>
                <a:spLocks/>
              </p:cNvSpPr>
              <p:nvPr/>
            </p:nvSpPr>
            <p:spPr bwMode="auto">
              <a:xfrm>
                <a:off x="866" y="3201"/>
                <a:ext cx="96" cy="15"/>
              </a:xfrm>
              <a:custGeom>
                <a:avLst/>
                <a:gdLst>
                  <a:gd name="T0" fmla="*/ 8 w 96"/>
                  <a:gd name="T1" fmla="*/ 4 h 15"/>
                  <a:gd name="T2" fmla="*/ 0 w 96"/>
                  <a:gd name="T3" fmla="*/ 9 h 15"/>
                  <a:gd name="T4" fmla="*/ 57 w 96"/>
                  <a:gd name="T5" fmla="*/ 9 h 15"/>
                  <a:gd name="T6" fmla="*/ 47 w 96"/>
                  <a:gd name="T7" fmla="*/ 15 h 15"/>
                  <a:gd name="T8" fmla="*/ 96 w 96"/>
                  <a:gd name="T9" fmla="*/ 6 h 15"/>
                  <a:gd name="T10" fmla="*/ 70 w 96"/>
                  <a:gd name="T11" fmla="*/ 0 h 15"/>
                  <a:gd name="T12" fmla="*/ 66 w 96"/>
                  <a:gd name="T13" fmla="*/ 4 h 15"/>
                  <a:gd name="T14" fmla="*/ 8 w 96"/>
                  <a:gd name="T15" fmla="*/ 4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" y="4"/>
                    </a:moveTo>
                    <a:lnTo>
                      <a:pt x="0" y="9"/>
                    </a:lnTo>
                    <a:lnTo>
                      <a:pt x="57" y="9"/>
                    </a:lnTo>
                    <a:lnTo>
                      <a:pt x="47" y="15"/>
                    </a:lnTo>
                    <a:lnTo>
                      <a:pt x="96" y="6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7" name="Freeform 60"/>
              <p:cNvSpPr>
                <a:spLocks/>
              </p:cNvSpPr>
              <p:nvPr/>
            </p:nvSpPr>
            <p:spPr bwMode="auto">
              <a:xfrm>
                <a:off x="866" y="3201"/>
                <a:ext cx="96" cy="15"/>
              </a:xfrm>
              <a:custGeom>
                <a:avLst/>
                <a:gdLst>
                  <a:gd name="T0" fmla="*/ 8 w 96"/>
                  <a:gd name="T1" fmla="*/ 4 h 15"/>
                  <a:gd name="T2" fmla="*/ 0 w 96"/>
                  <a:gd name="T3" fmla="*/ 9 h 15"/>
                  <a:gd name="T4" fmla="*/ 57 w 96"/>
                  <a:gd name="T5" fmla="*/ 9 h 15"/>
                  <a:gd name="T6" fmla="*/ 47 w 96"/>
                  <a:gd name="T7" fmla="*/ 15 h 15"/>
                  <a:gd name="T8" fmla="*/ 96 w 96"/>
                  <a:gd name="T9" fmla="*/ 6 h 15"/>
                  <a:gd name="T10" fmla="*/ 70 w 96"/>
                  <a:gd name="T11" fmla="*/ 0 h 15"/>
                  <a:gd name="T12" fmla="*/ 66 w 96"/>
                  <a:gd name="T13" fmla="*/ 4 h 15"/>
                  <a:gd name="T14" fmla="*/ 8 w 96"/>
                  <a:gd name="T15" fmla="*/ 4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" y="4"/>
                    </a:moveTo>
                    <a:lnTo>
                      <a:pt x="0" y="9"/>
                    </a:lnTo>
                    <a:lnTo>
                      <a:pt x="57" y="9"/>
                    </a:lnTo>
                    <a:lnTo>
                      <a:pt x="47" y="15"/>
                    </a:lnTo>
                    <a:lnTo>
                      <a:pt x="96" y="6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8" name="Freeform 61"/>
              <p:cNvSpPr>
                <a:spLocks/>
              </p:cNvSpPr>
              <p:nvPr/>
            </p:nvSpPr>
            <p:spPr bwMode="auto">
              <a:xfrm>
                <a:off x="737" y="3224"/>
                <a:ext cx="96" cy="13"/>
              </a:xfrm>
              <a:custGeom>
                <a:avLst/>
                <a:gdLst>
                  <a:gd name="T0" fmla="*/ 88 w 96"/>
                  <a:gd name="T1" fmla="*/ 11 h 13"/>
                  <a:gd name="T2" fmla="*/ 96 w 96"/>
                  <a:gd name="T3" fmla="*/ 6 h 13"/>
                  <a:gd name="T4" fmla="*/ 37 w 96"/>
                  <a:gd name="T5" fmla="*/ 6 h 13"/>
                  <a:gd name="T6" fmla="*/ 47 w 96"/>
                  <a:gd name="T7" fmla="*/ 0 h 13"/>
                  <a:gd name="T8" fmla="*/ 0 w 96"/>
                  <a:gd name="T9" fmla="*/ 7 h 13"/>
                  <a:gd name="T10" fmla="*/ 24 w 96"/>
                  <a:gd name="T11" fmla="*/ 13 h 13"/>
                  <a:gd name="T12" fmla="*/ 28 w 96"/>
                  <a:gd name="T13" fmla="*/ 11 h 13"/>
                  <a:gd name="T14" fmla="*/ 88 w 96"/>
                  <a:gd name="T15" fmla="*/ 1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3"/>
                  <a:gd name="T26" fmla="*/ 96 w 9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3">
                    <a:moveTo>
                      <a:pt x="88" y="11"/>
                    </a:moveTo>
                    <a:lnTo>
                      <a:pt x="96" y="6"/>
                    </a:lnTo>
                    <a:lnTo>
                      <a:pt x="37" y="6"/>
                    </a:lnTo>
                    <a:lnTo>
                      <a:pt x="47" y="0"/>
                    </a:lnTo>
                    <a:lnTo>
                      <a:pt x="0" y="7"/>
                    </a:lnTo>
                    <a:lnTo>
                      <a:pt x="24" y="13"/>
                    </a:lnTo>
                    <a:lnTo>
                      <a:pt x="28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9" name="Freeform 62"/>
              <p:cNvSpPr>
                <a:spLocks/>
              </p:cNvSpPr>
              <p:nvPr/>
            </p:nvSpPr>
            <p:spPr bwMode="auto">
              <a:xfrm>
                <a:off x="737" y="3224"/>
                <a:ext cx="96" cy="13"/>
              </a:xfrm>
              <a:custGeom>
                <a:avLst/>
                <a:gdLst>
                  <a:gd name="T0" fmla="*/ 88 w 96"/>
                  <a:gd name="T1" fmla="*/ 11 h 13"/>
                  <a:gd name="T2" fmla="*/ 96 w 96"/>
                  <a:gd name="T3" fmla="*/ 6 h 13"/>
                  <a:gd name="T4" fmla="*/ 37 w 96"/>
                  <a:gd name="T5" fmla="*/ 6 h 13"/>
                  <a:gd name="T6" fmla="*/ 47 w 96"/>
                  <a:gd name="T7" fmla="*/ 0 h 13"/>
                  <a:gd name="T8" fmla="*/ 0 w 96"/>
                  <a:gd name="T9" fmla="*/ 7 h 13"/>
                  <a:gd name="T10" fmla="*/ 24 w 96"/>
                  <a:gd name="T11" fmla="*/ 13 h 13"/>
                  <a:gd name="T12" fmla="*/ 28 w 96"/>
                  <a:gd name="T13" fmla="*/ 11 h 13"/>
                  <a:gd name="T14" fmla="*/ 88 w 96"/>
                  <a:gd name="T15" fmla="*/ 1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3"/>
                  <a:gd name="T26" fmla="*/ 96 w 9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3">
                    <a:moveTo>
                      <a:pt x="88" y="11"/>
                    </a:moveTo>
                    <a:lnTo>
                      <a:pt x="96" y="6"/>
                    </a:lnTo>
                    <a:lnTo>
                      <a:pt x="37" y="6"/>
                    </a:lnTo>
                    <a:lnTo>
                      <a:pt x="47" y="0"/>
                    </a:lnTo>
                    <a:lnTo>
                      <a:pt x="0" y="7"/>
                    </a:lnTo>
                    <a:lnTo>
                      <a:pt x="24" y="13"/>
                    </a:lnTo>
                    <a:lnTo>
                      <a:pt x="28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0" name="Freeform 63"/>
              <p:cNvSpPr>
                <a:spLocks/>
              </p:cNvSpPr>
              <p:nvPr/>
            </p:nvSpPr>
            <p:spPr bwMode="auto">
              <a:xfrm>
                <a:off x="763" y="3206"/>
                <a:ext cx="97" cy="15"/>
              </a:xfrm>
              <a:custGeom>
                <a:avLst/>
                <a:gdLst>
                  <a:gd name="T0" fmla="*/ 89 w 97"/>
                  <a:gd name="T1" fmla="*/ 11 h 15"/>
                  <a:gd name="T2" fmla="*/ 97 w 97"/>
                  <a:gd name="T3" fmla="*/ 6 h 15"/>
                  <a:gd name="T4" fmla="*/ 39 w 97"/>
                  <a:gd name="T5" fmla="*/ 6 h 15"/>
                  <a:gd name="T6" fmla="*/ 50 w 97"/>
                  <a:gd name="T7" fmla="*/ 0 h 15"/>
                  <a:gd name="T8" fmla="*/ 0 w 97"/>
                  <a:gd name="T9" fmla="*/ 9 h 15"/>
                  <a:gd name="T10" fmla="*/ 27 w 97"/>
                  <a:gd name="T11" fmla="*/ 15 h 15"/>
                  <a:gd name="T12" fmla="*/ 31 w 97"/>
                  <a:gd name="T13" fmla="*/ 11 h 15"/>
                  <a:gd name="T14" fmla="*/ 89 w 97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5"/>
                  <a:gd name="T26" fmla="*/ 97 w 97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5">
                    <a:moveTo>
                      <a:pt x="89" y="11"/>
                    </a:moveTo>
                    <a:lnTo>
                      <a:pt x="97" y="6"/>
                    </a:lnTo>
                    <a:lnTo>
                      <a:pt x="39" y="6"/>
                    </a:lnTo>
                    <a:lnTo>
                      <a:pt x="50" y="0"/>
                    </a:lnTo>
                    <a:lnTo>
                      <a:pt x="0" y="9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1" name="Freeform 64"/>
              <p:cNvSpPr>
                <a:spLocks/>
              </p:cNvSpPr>
              <p:nvPr/>
            </p:nvSpPr>
            <p:spPr bwMode="auto">
              <a:xfrm>
                <a:off x="763" y="3206"/>
                <a:ext cx="97" cy="15"/>
              </a:xfrm>
              <a:custGeom>
                <a:avLst/>
                <a:gdLst>
                  <a:gd name="T0" fmla="*/ 89 w 97"/>
                  <a:gd name="T1" fmla="*/ 11 h 15"/>
                  <a:gd name="T2" fmla="*/ 97 w 97"/>
                  <a:gd name="T3" fmla="*/ 6 h 15"/>
                  <a:gd name="T4" fmla="*/ 39 w 97"/>
                  <a:gd name="T5" fmla="*/ 6 h 15"/>
                  <a:gd name="T6" fmla="*/ 50 w 97"/>
                  <a:gd name="T7" fmla="*/ 0 h 15"/>
                  <a:gd name="T8" fmla="*/ 0 w 97"/>
                  <a:gd name="T9" fmla="*/ 9 h 15"/>
                  <a:gd name="T10" fmla="*/ 27 w 97"/>
                  <a:gd name="T11" fmla="*/ 15 h 15"/>
                  <a:gd name="T12" fmla="*/ 31 w 97"/>
                  <a:gd name="T13" fmla="*/ 11 h 15"/>
                  <a:gd name="T14" fmla="*/ 89 w 97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5"/>
                  <a:gd name="T26" fmla="*/ 97 w 97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5">
                    <a:moveTo>
                      <a:pt x="89" y="11"/>
                    </a:moveTo>
                    <a:lnTo>
                      <a:pt x="97" y="6"/>
                    </a:lnTo>
                    <a:lnTo>
                      <a:pt x="39" y="6"/>
                    </a:lnTo>
                    <a:lnTo>
                      <a:pt x="50" y="0"/>
                    </a:lnTo>
                    <a:lnTo>
                      <a:pt x="0" y="9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30" name="Freeform 65"/>
            <p:cNvSpPr>
              <a:spLocks noEditPoints="1"/>
            </p:cNvSpPr>
            <p:nvPr/>
          </p:nvSpPr>
          <p:spPr bwMode="auto">
            <a:xfrm>
              <a:off x="1243" y="2588"/>
              <a:ext cx="123" cy="154"/>
            </a:xfrm>
            <a:custGeom>
              <a:avLst/>
              <a:gdLst>
                <a:gd name="T0" fmla="*/ 2147483647 w 103"/>
                <a:gd name="T1" fmla="*/ 0 h 100"/>
                <a:gd name="T2" fmla="*/ 2147483647 w 103"/>
                <a:gd name="T3" fmla="*/ 2147483647 h 100"/>
                <a:gd name="T4" fmla="*/ 2147483647 w 103"/>
                <a:gd name="T5" fmla="*/ 2147483647 h 100"/>
                <a:gd name="T6" fmla="*/ 2147483647 w 103"/>
                <a:gd name="T7" fmla="*/ 2147483647 h 100"/>
                <a:gd name="T8" fmla="*/ 2147483647 w 103"/>
                <a:gd name="T9" fmla="*/ 0 h 100"/>
                <a:gd name="T10" fmla="*/ 2147483647 w 103"/>
                <a:gd name="T11" fmla="*/ 2147483647 h 100"/>
                <a:gd name="T12" fmla="*/ 2147483647 w 103"/>
                <a:gd name="T13" fmla="*/ 2147483647 h 100"/>
                <a:gd name="T14" fmla="*/ 2147483647 w 103"/>
                <a:gd name="T15" fmla="*/ 2147483647 h 100"/>
                <a:gd name="T16" fmla="*/ 0 w 103"/>
                <a:gd name="T17" fmla="*/ 2147483647 h 100"/>
                <a:gd name="T18" fmla="*/ 2147483647 w 103"/>
                <a:gd name="T19" fmla="*/ 2147483647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00"/>
                <a:gd name="T32" fmla="*/ 103 w 103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00">
                  <a:moveTo>
                    <a:pt x="18" y="0"/>
                  </a:moveTo>
                  <a:lnTo>
                    <a:pt x="103" y="85"/>
                  </a:lnTo>
                  <a:lnTo>
                    <a:pt x="97" y="90"/>
                  </a:lnTo>
                  <a:lnTo>
                    <a:pt x="12" y="5"/>
                  </a:lnTo>
                  <a:lnTo>
                    <a:pt x="18" y="0"/>
                  </a:lnTo>
                  <a:close/>
                  <a:moveTo>
                    <a:pt x="6" y="10"/>
                  </a:moveTo>
                  <a:lnTo>
                    <a:pt x="91" y="95"/>
                  </a:lnTo>
                  <a:lnTo>
                    <a:pt x="85" y="100"/>
                  </a:lnTo>
                  <a:lnTo>
                    <a:pt x="0" y="15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531" name="Freeform 66"/>
            <p:cNvSpPr>
              <a:spLocks noEditPoints="1"/>
            </p:cNvSpPr>
            <p:nvPr/>
          </p:nvSpPr>
          <p:spPr bwMode="auto">
            <a:xfrm>
              <a:off x="1590" y="2588"/>
              <a:ext cx="150" cy="161"/>
            </a:xfrm>
            <a:custGeom>
              <a:avLst/>
              <a:gdLst>
                <a:gd name="T0" fmla="*/ 2147483647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2147483647 h 105"/>
                <a:gd name="T14" fmla="*/ 0 w 126"/>
                <a:gd name="T15" fmla="*/ 2147483647 h 105"/>
                <a:gd name="T16" fmla="*/ 2147483647 w 126"/>
                <a:gd name="T17" fmla="*/ 0 h 105"/>
                <a:gd name="T18" fmla="*/ 2147483647 w 126"/>
                <a:gd name="T19" fmla="*/ 2147483647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105"/>
                <a:gd name="T32" fmla="*/ 126 w 126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105">
                  <a:moveTo>
                    <a:pt x="126" y="16"/>
                  </a:moveTo>
                  <a:lnTo>
                    <a:pt x="16" y="105"/>
                  </a:lnTo>
                  <a:lnTo>
                    <a:pt x="11" y="100"/>
                  </a:lnTo>
                  <a:lnTo>
                    <a:pt x="121" y="11"/>
                  </a:lnTo>
                  <a:lnTo>
                    <a:pt x="126" y="16"/>
                  </a:lnTo>
                  <a:close/>
                  <a:moveTo>
                    <a:pt x="116" y="5"/>
                  </a:moveTo>
                  <a:lnTo>
                    <a:pt x="6" y="94"/>
                  </a:lnTo>
                  <a:lnTo>
                    <a:pt x="0" y="89"/>
                  </a:lnTo>
                  <a:lnTo>
                    <a:pt x="110" y="0"/>
                  </a:lnTo>
                  <a:lnTo>
                    <a:pt x="116" y="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532" name="Group 67"/>
            <p:cNvGrpSpPr>
              <a:grpSpLocks/>
            </p:cNvGrpSpPr>
            <p:nvPr/>
          </p:nvGrpSpPr>
          <p:grpSpPr bwMode="auto">
            <a:xfrm>
              <a:off x="1601" y="2297"/>
              <a:ext cx="387" cy="135"/>
              <a:chOff x="1174" y="3081"/>
              <a:chExt cx="325" cy="88"/>
            </a:xfrm>
          </p:grpSpPr>
          <p:sp>
            <p:nvSpPr>
              <p:cNvPr id="26794" name="Freeform 68"/>
              <p:cNvSpPr>
                <a:spLocks/>
              </p:cNvSpPr>
              <p:nvPr/>
            </p:nvSpPr>
            <p:spPr bwMode="auto">
              <a:xfrm>
                <a:off x="1440" y="3081"/>
                <a:ext cx="57" cy="87"/>
              </a:xfrm>
              <a:custGeom>
                <a:avLst/>
                <a:gdLst>
                  <a:gd name="T0" fmla="*/ 0 w 57"/>
                  <a:gd name="T1" fmla="*/ 87 h 87"/>
                  <a:gd name="T2" fmla="*/ 57 w 57"/>
                  <a:gd name="T3" fmla="*/ 50 h 87"/>
                  <a:gd name="T4" fmla="*/ 57 w 57"/>
                  <a:gd name="T5" fmla="*/ 0 h 87"/>
                  <a:gd name="T6" fmla="*/ 0 w 57"/>
                  <a:gd name="T7" fmla="*/ 37 h 87"/>
                  <a:gd name="T8" fmla="*/ 0 w 57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87"/>
                  <a:gd name="T17" fmla="*/ 57 w 5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87">
                    <a:moveTo>
                      <a:pt x="0" y="87"/>
                    </a:moveTo>
                    <a:lnTo>
                      <a:pt x="57" y="50"/>
                    </a:lnTo>
                    <a:lnTo>
                      <a:pt x="57" y="0"/>
                    </a:lnTo>
                    <a:lnTo>
                      <a:pt x="0" y="3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5" name="Freeform 69"/>
              <p:cNvSpPr>
                <a:spLocks/>
              </p:cNvSpPr>
              <p:nvPr/>
            </p:nvSpPr>
            <p:spPr bwMode="auto">
              <a:xfrm>
                <a:off x="1441" y="3082"/>
                <a:ext cx="58" cy="87"/>
              </a:xfrm>
              <a:custGeom>
                <a:avLst/>
                <a:gdLst>
                  <a:gd name="T0" fmla="*/ 0 w 58"/>
                  <a:gd name="T1" fmla="*/ 87 h 87"/>
                  <a:gd name="T2" fmla="*/ 58 w 58"/>
                  <a:gd name="T3" fmla="*/ 50 h 87"/>
                  <a:gd name="T4" fmla="*/ 58 w 58"/>
                  <a:gd name="T5" fmla="*/ 0 h 87"/>
                  <a:gd name="T6" fmla="*/ 0 w 58"/>
                  <a:gd name="T7" fmla="*/ 37 h 87"/>
                  <a:gd name="T8" fmla="*/ 0 w 58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7"/>
                  <a:gd name="T17" fmla="*/ 58 w 58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7">
                    <a:moveTo>
                      <a:pt x="0" y="87"/>
                    </a:moveTo>
                    <a:lnTo>
                      <a:pt x="58" y="50"/>
                    </a:lnTo>
                    <a:lnTo>
                      <a:pt x="58" y="0"/>
                    </a:lnTo>
                    <a:lnTo>
                      <a:pt x="0" y="3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770000"/>
              </a:solidFill>
              <a:ln w="6350">
                <a:solidFill>
                  <a:srgbClr val="8E8E8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6" name="Line 70"/>
              <p:cNvSpPr>
                <a:spLocks noChangeShapeType="1"/>
              </p:cNvSpPr>
              <p:nvPr/>
            </p:nvSpPr>
            <p:spPr bwMode="auto">
              <a:xfrm>
                <a:off x="1459" y="3105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7" name="Line 71"/>
              <p:cNvSpPr>
                <a:spLocks noChangeShapeType="1"/>
              </p:cNvSpPr>
              <p:nvPr/>
            </p:nvSpPr>
            <p:spPr bwMode="auto">
              <a:xfrm flipV="1">
                <a:off x="1441" y="3117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8" name="Line 72"/>
              <p:cNvSpPr>
                <a:spLocks noChangeShapeType="1"/>
              </p:cNvSpPr>
              <p:nvPr/>
            </p:nvSpPr>
            <p:spPr bwMode="auto">
              <a:xfrm flipV="1">
                <a:off x="1475" y="3130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9" name="Rectangle 73"/>
              <p:cNvSpPr>
                <a:spLocks noChangeArrowheads="1"/>
              </p:cNvSpPr>
              <p:nvPr/>
            </p:nvSpPr>
            <p:spPr bwMode="auto">
              <a:xfrm>
                <a:off x="1397" y="3117"/>
                <a:ext cx="43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0" name="Rectangle 74"/>
              <p:cNvSpPr>
                <a:spLocks noChangeArrowheads="1"/>
              </p:cNvSpPr>
              <p:nvPr/>
            </p:nvSpPr>
            <p:spPr bwMode="auto">
              <a:xfrm>
                <a:off x="1400" y="3120"/>
                <a:ext cx="39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1" name="Rectangle 75"/>
              <p:cNvSpPr>
                <a:spLocks noChangeArrowheads="1"/>
              </p:cNvSpPr>
              <p:nvPr/>
            </p:nvSpPr>
            <p:spPr bwMode="auto">
              <a:xfrm>
                <a:off x="1352" y="3117"/>
                <a:ext cx="45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2" name="Rectangle 76"/>
              <p:cNvSpPr>
                <a:spLocks noChangeArrowheads="1"/>
              </p:cNvSpPr>
              <p:nvPr/>
            </p:nvSpPr>
            <p:spPr bwMode="auto">
              <a:xfrm>
                <a:off x="1355" y="3120"/>
                <a:ext cx="41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3" name="Rectangle 77"/>
              <p:cNvSpPr>
                <a:spLocks noChangeArrowheads="1"/>
              </p:cNvSpPr>
              <p:nvPr/>
            </p:nvSpPr>
            <p:spPr bwMode="auto">
              <a:xfrm>
                <a:off x="1308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4" name="Rectangle 78"/>
              <p:cNvSpPr>
                <a:spLocks noChangeArrowheads="1"/>
              </p:cNvSpPr>
              <p:nvPr/>
            </p:nvSpPr>
            <p:spPr bwMode="auto">
              <a:xfrm>
                <a:off x="1311" y="3120"/>
                <a:ext cx="40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5" name="Rectangle 79"/>
              <p:cNvSpPr>
                <a:spLocks noChangeArrowheads="1"/>
              </p:cNvSpPr>
              <p:nvPr/>
            </p:nvSpPr>
            <p:spPr bwMode="auto">
              <a:xfrm>
                <a:off x="1264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6" name="Rectangle 80"/>
              <p:cNvSpPr>
                <a:spLocks noChangeArrowheads="1"/>
              </p:cNvSpPr>
              <p:nvPr/>
            </p:nvSpPr>
            <p:spPr bwMode="auto">
              <a:xfrm>
                <a:off x="1267" y="3120"/>
                <a:ext cx="40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7" name="Rectangle 81"/>
              <p:cNvSpPr>
                <a:spLocks noChangeArrowheads="1"/>
              </p:cNvSpPr>
              <p:nvPr/>
            </p:nvSpPr>
            <p:spPr bwMode="auto">
              <a:xfrm>
                <a:off x="1220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8" name="Rectangle 82"/>
              <p:cNvSpPr>
                <a:spLocks noChangeArrowheads="1"/>
              </p:cNvSpPr>
              <p:nvPr/>
            </p:nvSpPr>
            <p:spPr bwMode="auto">
              <a:xfrm>
                <a:off x="1223" y="3120"/>
                <a:ext cx="40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9" name="Rectangle 83"/>
              <p:cNvSpPr>
                <a:spLocks noChangeArrowheads="1"/>
              </p:cNvSpPr>
              <p:nvPr/>
            </p:nvSpPr>
            <p:spPr bwMode="auto">
              <a:xfrm>
                <a:off x="1174" y="3117"/>
                <a:ext cx="46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0" name="Rectangle 84"/>
              <p:cNvSpPr>
                <a:spLocks noChangeArrowheads="1"/>
              </p:cNvSpPr>
              <p:nvPr/>
            </p:nvSpPr>
            <p:spPr bwMode="auto">
              <a:xfrm>
                <a:off x="1178" y="3120"/>
                <a:ext cx="41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1" name="Line 85"/>
              <p:cNvSpPr>
                <a:spLocks noChangeShapeType="1"/>
              </p:cNvSpPr>
              <p:nvPr/>
            </p:nvSpPr>
            <p:spPr bwMode="auto">
              <a:xfrm flipH="1">
                <a:off x="1398" y="3152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2" name="Line 86"/>
              <p:cNvSpPr>
                <a:spLocks noChangeShapeType="1"/>
              </p:cNvSpPr>
              <p:nvPr/>
            </p:nvSpPr>
            <p:spPr bwMode="auto">
              <a:xfrm flipH="1">
                <a:off x="1354" y="3135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3" name="Line 87"/>
              <p:cNvSpPr>
                <a:spLocks noChangeShapeType="1"/>
              </p:cNvSpPr>
              <p:nvPr/>
            </p:nvSpPr>
            <p:spPr bwMode="auto">
              <a:xfrm flipH="1">
                <a:off x="1309" y="3152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4" name="Line 88"/>
              <p:cNvSpPr>
                <a:spLocks noChangeShapeType="1"/>
              </p:cNvSpPr>
              <p:nvPr/>
            </p:nvSpPr>
            <p:spPr bwMode="auto">
              <a:xfrm flipH="1">
                <a:off x="1266" y="3135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5" name="Line 89"/>
              <p:cNvSpPr>
                <a:spLocks noChangeShapeType="1"/>
              </p:cNvSpPr>
              <p:nvPr/>
            </p:nvSpPr>
            <p:spPr bwMode="auto">
              <a:xfrm flipH="1">
                <a:off x="1221" y="3152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6" name="Line 90"/>
              <p:cNvSpPr>
                <a:spLocks noChangeShapeType="1"/>
              </p:cNvSpPr>
              <p:nvPr/>
            </p:nvSpPr>
            <p:spPr bwMode="auto">
              <a:xfrm flipH="1">
                <a:off x="1177" y="3135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7" name="Freeform 91"/>
              <p:cNvSpPr>
                <a:spLocks/>
              </p:cNvSpPr>
              <p:nvPr/>
            </p:nvSpPr>
            <p:spPr bwMode="auto">
              <a:xfrm>
                <a:off x="1174" y="3081"/>
                <a:ext cx="322" cy="36"/>
              </a:xfrm>
              <a:custGeom>
                <a:avLst/>
                <a:gdLst>
                  <a:gd name="T0" fmla="*/ 266 w 322"/>
                  <a:gd name="T1" fmla="*/ 36 h 36"/>
                  <a:gd name="T2" fmla="*/ 322 w 322"/>
                  <a:gd name="T3" fmla="*/ 0 h 36"/>
                  <a:gd name="T4" fmla="*/ 57 w 322"/>
                  <a:gd name="T5" fmla="*/ 0 h 36"/>
                  <a:gd name="T6" fmla="*/ 0 w 322"/>
                  <a:gd name="T7" fmla="*/ 36 h 36"/>
                  <a:gd name="T8" fmla="*/ 266 w 322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2"/>
                  <a:gd name="T16" fmla="*/ 0 h 36"/>
                  <a:gd name="T17" fmla="*/ 322 w 3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2" h="36">
                    <a:moveTo>
                      <a:pt x="266" y="36"/>
                    </a:moveTo>
                    <a:lnTo>
                      <a:pt x="322" y="0"/>
                    </a:lnTo>
                    <a:lnTo>
                      <a:pt x="57" y="0"/>
                    </a:lnTo>
                    <a:lnTo>
                      <a:pt x="0" y="36"/>
                    </a:lnTo>
                    <a:lnTo>
                      <a:pt x="266" y="36"/>
                    </a:lnTo>
                    <a:close/>
                  </a:path>
                </a:pathLst>
              </a:custGeom>
              <a:solidFill>
                <a:srgbClr val="FF5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8" name="Freeform 92"/>
              <p:cNvSpPr>
                <a:spLocks/>
              </p:cNvSpPr>
              <p:nvPr/>
            </p:nvSpPr>
            <p:spPr bwMode="auto">
              <a:xfrm>
                <a:off x="1176" y="3082"/>
                <a:ext cx="321" cy="36"/>
              </a:xfrm>
              <a:custGeom>
                <a:avLst/>
                <a:gdLst>
                  <a:gd name="T0" fmla="*/ 265 w 321"/>
                  <a:gd name="T1" fmla="*/ 36 h 36"/>
                  <a:gd name="T2" fmla="*/ 321 w 321"/>
                  <a:gd name="T3" fmla="*/ 0 h 36"/>
                  <a:gd name="T4" fmla="*/ 56 w 321"/>
                  <a:gd name="T5" fmla="*/ 0 h 36"/>
                  <a:gd name="T6" fmla="*/ 0 w 321"/>
                  <a:gd name="T7" fmla="*/ 36 h 36"/>
                  <a:gd name="T8" fmla="*/ 265 w 321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1"/>
                  <a:gd name="T16" fmla="*/ 0 h 36"/>
                  <a:gd name="T17" fmla="*/ 321 w 321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1" h="36">
                    <a:moveTo>
                      <a:pt x="265" y="36"/>
                    </a:moveTo>
                    <a:lnTo>
                      <a:pt x="321" y="0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265" y="36"/>
                    </a:lnTo>
                    <a:close/>
                  </a:path>
                </a:pathLst>
              </a:custGeom>
              <a:solidFill>
                <a:srgbClr val="FF555D"/>
              </a:solidFill>
              <a:ln w="6350">
                <a:solidFill>
                  <a:srgbClr val="E7E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9" name="Line 93"/>
              <p:cNvSpPr>
                <a:spLocks noChangeShapeType="1"/>
              </p:cNvSpPr>
              <p:nvPr/>
            </p:nvSpPr>
            <p:spPr bwMode="auto">
              <a:xfrm flipV="1">
                <a:off x="1397" y="3082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0" name="Line 94"/>
              <p:cNvSpPr>
                <a:spLocks noChangeShapeType="1"/>
              </p:cNvSpPr>
              <p:nvPr/>
            </p:nvSpPr>
            <p:spPr bwMode="auto">
              <a:xfrm flipV="1">
                <a:off x="1354" y="3082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1" name="Line 95"/>
              <p:cNvSpPr>
                <a:spLocks noChangeShapeType="1"/>
              </p:cNvSpPr>
              <p:nvPr/>
            </p:nvSpPr>
            <p:spPr bwMode="auto">
              <a:xfrm flipV="1">
                <a:off x="1311" y="3081"/>
                <a:ext cx="59" cy="38"/>
              </a:xfrm>
              <a:prstGeom prst="line">
                <a:avLst/>
              </a:prstGeom>
              <a:noFill/>
              <a:ln w="9525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2" name="Line 96"/>
              <p:cNvSpPr>
                <a:spLocks noChangeShapeType="1"/>
              </p:cNvSpPr>
              <p:nvPr/>
            </p:nvSpPr>
            <p:spPr bwMode="auto">
              <a:xfrm flipV="1">
                <a:off x="1269" y="3082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3" name="Line 97"/>
              <p:cNvSpPr>
                <a:spLocks noChangeShapeType="1"/>
              </p:cNvSpPr>
              <p:nvPr/>
            </p:nvSpPr>
            <p:spPr bwMode="auto">
              <a:xfrm flipV="1">
                <a:off x="1221" y="3082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4" name="Line 98"/>
              <p:cNvSpPr>
                <a:spLocks noChangeShapeType="1"/>
              </p:cNvSpPr>
              <p:nvPr/>
            </p:nvSpPr>
            <p:spPr bwMode="auto">
              <a:xfrm flipH="1">
                <a:off x="1415" y="3106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5" name="Line 99"/>
              <p:cNvSpPr>
                <a:spLocks noChangeShapeType="1"/>
              </p:cNvSpPr>
              <p:nvPr/>
            </p:nvSpPr>
            <p:spPr bwMode="auto">
              <a:xfrm flipH="1">
                <a:off x="1387" y="3096"/>
                <a:ext cx="46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6" name="Line 100"/>
              <p:cNvSpPr>
                <a:spLocks noChangeShapeType="1"/>
              </p:cNvSpPr>
              <p:nvPr/>
            </p:nvSpPr>
            <p:spPr bwMode="auto">
              <a:xfrm flipH="1">
                <a:off x="1332" y="3105"/>
                <a:ext cx="42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7" name="Line 101"/>
              <p:cNvSpPr>
                <a:spLocks noChangeShapeType="1"/>
              </p:cNvSpPr>
              <p:nvPr/>
            </p:nvSpPr>
            <p:spPr bwMode="auto">
              <a:xfrm flipH="1">
                <a:off x="1305" y="3095"/>
                <a:ext cx="40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8" name="Line 102"/>
              <p:cNvSpPr>
                <a:spLocks noChangeShapeType="1"/>
              </p:cNvSpPr>
              <p:nvPr/>
            </p:nvSpPr>
            <p:spPr bwMode="auto">
              <a:xfrm flipH="1">
                <a:off x="1243" y="3104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9" name="Line 103"/>
              <p:cNvSpPr>
                <a:spLocks noChangeShapeType="1"/>
              </p:cNvSpPr>
              <p:nvPr/>
            </p:nvSpPr>
            <p:spPr bwMode="auto">
              <a:xfrm flipH="1">
                <a:off x="1214" y="3094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33" name="Group 104"/>
            <p:cNvGrpSpPr>
              <a:grpSpLocks/>
            </p:cNvGrpSpPr>
            <p:nvPr/>
          </p:nvGrpSpPr>
          <p:grpSpPr bwMode="auto">
            <a:xfrm>
              <a:off x="996" y="2297"/>
              <a:ext cx="384" cy="135"/>
              <a:chOff x="666" y="3081"/>
              <a:chExt cx="323" cy="88"/>
            </a:xfrm>
          </p:grpSpPr>
          <p:sp>
            <p:nvSpPr>
              <p:cNvPr id="26758" name="Freeform 105"/>
              <p:cNvSpPr>
                <a:spLocks/>
              </p:cNvSpPr>
              <p:nvPr/>
            </p:nvSpPr>
            <p:spPr bwMode="auto">
              <a:xfrm>
                <a:off x="930" y="3081"/>
                <a:ext cx="58" cy="87"/>
              </a:xfrm>
              <a:custGeom>
                <a:avLst/>
                <a:gdLst>
                  <a:gd name="T0" fmla="*/ 0 w 58"/>
                  <a:gd name="T1" fmla="*/ 87 h 87"/>
                  <a:gd name="T2" fmla="*/ 58 w 58"/>
                  <a:gd name="T3" fmla="*/ 50 h 87"/>
                  <a:gd name="T4" fmla="*/ 58 w 58"/>
                  <a:gd name="T5" fmla="*/ 0 h 87"/>
                  <a:gd name="T6" fmla="*/ 0 w 58"/>
                  <a:gd name="T7" fmla="*/ 37 h 87"/>
                  <a:gd name="T8" fmla="*/ 0 w 58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7"/>
                  <a:gd name="T17" fmla="*/ 58 w 58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7">
                    <a:moveTo>
                      <a:pt x="0" y="87"/>
                    </a:moveTo>
                    <a:lnTo>
                      <a:pt x="58" y="50"/>
                    </a:lnTo>
                    <a:lnTo>
                      <a:pt x="58" y="0"/>
                    </a:lnTo>
                    <a:lnTo>
                      <a:pt x="0" y="3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9" name="Freeform 106"/>
              <p:cNvSpPr>
                <a:spLocks/>
              </p:cNvSpPr>
              <p:nvPr/>
            </p:nvSpPr>
            <p:spPr bwMode="auto">
              <a:xfrm>
                <a:off x="932" y="3082"/>
                <a:ext cx="57" cy="87"/>
              </a:xfrm>
              <a:custGeom>
                <a:avLst/>
                <a:gdLst>
                  <a:gd name="T0" fmla="*/ 0 w 57"/>
                  <a:gd name="T1" fmla="*/ 87 h 87"/>
                  <a:gd name="T2" fmla="*/ 57 w 57"/>
                  <a:gd name="T3" fmla="*/ 50 h 87"/>
                  <a:gd name="T4" fmla="*/ 57 w 57"/>
                  <a:gd name="T5" fmla="*/ 0 h 87"/>
                  <a:gd name="T6" fmla="*/ 0 w 57"/>
                  <a:gd name="T7" fmla="*/ 37 h 87"/>
                  <a:gd name="T8" fmla="*/ 0 w 57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87"/>
                  <a:gd name="T17" fmla="*/ 57 w 5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87">
                    <a:moveTo>
                      <a:pt x="0" y="87"/>
                    </a:moveTo>
                    <a:lnTo>
                      <a:pt x="57" y="50"/>
                    </a:lnTo>
                    <a:lnTo>
                      <a:pt x="57" y="0"/>
                    </a:lnTo>
                    <a:lnTo>
                      <a:pt x="0" y="3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770000"/>
              </a:solidFill>
              <a:ln w="6350">
                <a:solidFill>
                  <a:srgbClr val="8E8E8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0" name="Line 107"/>
              <p:cNvSpPr>
                <a:spLocks noChangeShapeType="1"/>
              </p:cNvSpPr>
              <p:nvPr/>
            </p:nvSpPr>
            <p:spPr bwMode="auto">
              <a:xfrm>
                <a:off x="949" y="3105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1" name="Line 108"/>
              <p:cNvSpPr>
                <a:spLocks noChangeShapeType="1"/>
              </p:cNvSpPr>
              <p:nvPr/>
            </p:nvSpPr>
            <p:spPr bwMode="auto">
              <a:xfrm flipV="1">
                <a:off x="931" y="3117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2" name="Line 109"/>
              <p:cNvSpPr>
                <a:spLocks noChangeShapeType="1"/>
              </p:cNvSpPr>
              <p:nvPr/>
            </p:nvSpPr>
            <p:spPr bwMode="auto">
              <a:xfrm flipV="1">
                <a:off x="966" y="3130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3" name="Rectangle 110"/>
              <p:cNvSpPr>
                <a:spLocks noChangeArrowheads="1"/>
              </p:cNvSpPr>
              <p:nvPr/>
            </p:nvSpPr>
            <p:spPr bwMode="auto">
              <a:xfrm>
                <a:off x="888" y="3117"/>
                <a:ext cx="42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4" name="Rectangle 111"/>
              <p:cNvSpPr>
                <a:spLocks noChangeArrowheads="1"/>
              </p:cNvSpPr>
              <p:nvPr/>
            </p:nvSpPr>
            <p:spPr bwMode="auto">
              <a:xfrm>
                <a:off x="891" y="3120"/>
                <a:ext cx="39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5" name="Rectangle 112"/>
              <p:cNvSpPr>
                <a:spLocks noChangeArrowheads="1"/>
              </p:cNvSpPr>
              <p:nvPr/>
            </p:nvSpPr>
            <p:spPr bwMode="auto">
              <a:xfrm>
                <a:off x="843" y="3117"/>
                <a:ext cx="45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6" name="Rectangle 113"/>
              <p:cNvSpPr>
                <a:spLocks noChangeArrowheads="1"/>
              </p:cNvSpPr>
              <p:nvPr/>
            </p:nvSpPr>
            <p:spPr bwMode="auto">
              <a:xfrm>
                <a:off x="846" y="3120"/>
                <a:ext cx="41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7" name="Rectangle 114"/>
              <p:cNvSpPr>
                <a:spLocks noChangeArrowheads="1"/>
              </p:cNvSpPr>
              <p:nvPr/>
            </p:nvSpPr>
            <p:spPr bwMode="auto">
              <a:xfrm>
                <a:off x="799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8" name="Rectangle 115"/>
              <p:cNvSpPr>
                <a:spLocks noChangeArrowheads="1"/>
              </p:cNvSpPr>
              <p:nvPr/>
            </p:nvSpPr>
            <p:spPr bwMode="auto">
              <a:xfrm>
                <a:off x="802" y="3120"/>
                <a:ext cx="40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9" name="Rectangle 116"/>
              <p:cNvSpPr>
                <a:spLocks noChangeArrowheads="1"/>
              </p:cNvSpPr>
              <p:nvPr/>
            </p:nvSpPr>
            <p:spPr bwMode="auto">
              <a:xfrm>
                <a:off x="755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0" name="Rectangle 117"/>
              <p:cNvSpPr>
                <a:spLocks noChangeArrowheads="1"/>
              </p:cNvSpPr>
              <p:nvPr/>
            </p:nvSpPr>
            <p:spPr bwMode="auto">
              <a:xfrm>
                <a:off x="758" y="3120"/>
                <a:ext cx="40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1" name="Rectangle 118"/>
              <p:cNvSpPr>
                <a:spLocks noChangeArrowheads="1"/>
              </p:cNvSpPr>
              <p:nvPr/>
            </p:nvSpPr>
            <p:spPr bwMode="auto">
              <a:xfrm>
                <a:off x="711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2" name="Rectangle 119"/>
              <p:cNvSpPr>
                <a:spLocks noChangeArrowheads="1"/>
              </p:cNvSpPr>
              <p:nvPr/>
            </p:nvSpPr>
            <p:spPr bwMode="auto">
              <a:xfrm>
                <a:off x="715" y="3120"/>
                <a:ext cx="39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3" name="Rectangle 120"/>
              <p:cNvSpPr>
                <a:spLocks noChangeArrowheads="1"/>
              </p:cNvSpPr>
              <p:nvPr/>
            </p:nvSpPr>
            <p:spPr bwMode="auto">
              <a:xfrm>
                <a:off x="666" y="3117"/>
                <a:ext cx="45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4" name="Rectangle 121"/>
              <p:cNvSpPr>
                <a:spLocks noChangeArrowheads="1"/>
              </p:cNvSpPr>
              <p:nvPr/>
            </p:nvSpPr>
            <p:spPr bwMode="auto">
              <a:xfrm>
                <a:off x="670" y="3120"/>
                <a:ext cx="41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5" name="Line 122"/>
              <p:cNvSpPr>
                <a:spLocks noChangeShapeType="1"/>
              </p:cNvSpPr>
              <p:nvPr/>
            </p:nvSpPr>
            <p:spPr bwMode="auto">
              <a:xfrm flipH="1">
                <a:off x="889" y="3152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6" name="Line 123"/>
              <p:cNvSpPr>
                <a:spLocks noChangeShapeType="1"/>
              </p:cNvSpPr>
              <p:nvPr/>
            </p:nvSpPr>
            <p:spPr bwMode="auto">
              <a:xfrm flipH="1">
                <a:off x="845" y="3135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7" name="Line 124"/>
              <p:cNvSpPr>
                <a:spLocks noChangeShapeType="1"/>
              </p:cNvSpPr>
              <p:nvPr/>
            </p:nvSpPr>
            <p:spPr bwMode="auto">
              <a:xfrm flipH="1">
                <a:off x="800" y="3152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8" name="Line 125"/>
              <p:cNvSpPr>
                <a:spLocks noChangeShapeType="1"/>
              </p:cNvSpPr>
              <p:nvPr/>
            </p:nvSpPr>
            <p:spPr bwMode="auto">
              <a:xfrm flipH="1">
                <a:off x="758" y="3135"/>
                <a:ext cx="42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9" name="Line 126"/>
              <p:cNvSpPr>
                <a:spLocks noChangeShapeType="1"/>
              </p:cNvSpPr>
              <p:nvPr/>
            </p:nvSpPr>
            <p:spPr bwMode="auto">
              <a:xfrm flipH="1">
                <a:off x="713" y="3152"/>
                <a:ext cx="42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0" name="Line 127"/>
              <p:cNvSpPr>
                <a:spLocks noChangeShapeType="1"/>
              </p:cNvSpPr>
              <p:nvPr/>
            </p:nvSpPr>
            <p:spPr bwMode="auto">
              <a:xfrm flipH="1">
                <a:off x="669" y="3135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1" name="Freeform 128"/>
              <p:cNvSpPr>
                <a:spLocks/>
              </p:cNvSpPr>
              <p:nvPr/>
            </p:nvSpPr>
            <p:spPr bwMode="auto">
              <a:xfrm>
                <a:off x="666" y="3081"/>
                <a:ext cx="320" cy="36"/>
              </a:xfrm>
              <a:custGeom>
                <a:avLst/>
                <a:gdLst>
                  <a:gd name="T0" fmla="*/ 264 w 320"/>
                  <a:gd name="T1" fmla="*/ 36 h 36"/>
                  <a:gd name="T2" fmla="*/ 320 w 320"/>
                  <a:gd name="T3" fmla="*/ 0 h 36"/>
                  <a:gd name="T4" fmla="*/ 56 w 320"/>
                  <a:gd name="T5" fmla="*/ 0 h 36"/>
                  <a:gd name="T6" fmla="*/ 0 w 320"/>
                  <a:gd name="T7" fmla="*/ 36 h 36"/>
                  <a:gd name="T8" fmla="*/ 264 w 320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36"/>
                  <a:gd name="T17" fmla="*/ 320 w 320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36">
                    <a:moveTo>
                      <a:pt x="264" y="36"/>
                    </a:moveTo>
                    <a:lnTo>
                      <a:pt x="320" y="0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264" y="36"/>
                    </a:lnTo>
                    <a:close/>
                  </a:path>
                </a:pathLst>
              </a:custGeom>
              <a:solidFill>
                <a:srgbClr val="FF5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2" name="Freeform 129"/>
              <p:cNvSpPr>
                <a:spLocks/>
              </p:cNvSpPr>
              <p:nvPr/>
            </p:nvSpPr>
            <p:spPr bwMode="auto">
              <a:xfrm>
                <a:off x="668" y="3082"/>
                <a:ext cx="320" cy="36"/>
              </a:xfrm>
              <a:custGeom>
                <a:avLst/>
                <a:gdLst>
                  <a:gd name="T0" fmla="*/ 264 w 320"/>
                  <a:gd name="T1" fmla="*/ 36 h 36"/>
                  <a:gd name="T2" fmla="*/ 320 w 320"/>
                  <a:gd name="T3" fmla="*/ 0 h 36"/>
                  <a:gd name="T4" fmla="*/ 56 w 320"/>
                  <a:gd name="T5" fmla="*/ 0 h 36"/>
                  <a:gd name="T6" fmla="*/ 0 w 320"/>
                  <a:gd name="T7" fmla="*/ 36 h 36"/>
                  <a:gd name="T8" fmla="*/ 264 w 320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36"/>
                  <a:gd name="T17" fmla="*/ 320 w 320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36">
                    <a:moveTo>
                      <a:pt x="264" y="36"/>
                    </a:moveTo>
                    <a:lnTo>
                      <a:pt x="320" y="0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264" y="36"/>
                    </a:lnTo>
                    <a:close/>
                  </a:path>
                </a:pathLst>
              </a:custGeom>
              <a:solidFill>
                <a:srgbClr val="FF555D"/>
              </a:solidFill>
              <a:ln w="6350">
                <a:solidFill>
                  <a:srgbClr val="E7E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3" name="Line 130"/>
              <p:cNvSpPr>
                <a:spLocks noChangeShapeType="1"/>
              </p:cNvSpPr>
              <p:nvPr/>
            </p:nvSpPr>
            <p:spPr bwMode="auto">
              <a:xfrm flipV="1">
                <a:off x="887" y="3082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4" name="Line 131"/>
              <p:cNvSpPr>
                <a:spLocks noChangeShapeType="1"/>
              </p:cNvSpPr>
              <p:nvPr/>
            </p:nvSpPr>
            <p:spPr bwMode="auto">
              <a:xfrm flipV="1">
                <a:off x="845" y="3082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5" name="Line 132"/>
              <p:cNvSpPr>
                <a:spLocks noChangeShapeType="1"/>
              </p:cNvSpPr>
              <p:nvPr/>
            </p:nvSpPr>
            <p:spPr bwMode="auto">
              <a:xfrm flipV="1">
                <a:off x="802" y="3082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6" name="Line 133"/>
              <p:cNvSpPr>
                <a:spLocks noChangeShapeType="1"/>
              </p:cNvSpPr>
              <p:nvPr/>
            </p:nvSpPr>
            <p:spPr bwMode="auto">
              <a:xfrm flipV="1">
                <a:off x="760" y="3082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7" name="Line 134"/>
              <p:cNvSpPr>
                <a:spLocks noChangeShapeType="1"/>
              </p:cNvSpPr>
              <p:nvPr/>
            </p:nvSpPr>
            <p:spPr bwMode="auto">
              <a:xfrm flipV="1">
                <a:off x="712" y="3082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8" name="Line 135"/>
              <p:cNvSpPr>
                <a:spLocks noChangeShapeType="1"/>
              </p:cNvSpPr>
              <p:nvPr/>
            </p:nvSpPr>
            <p:spPr bwMode="auto">
              <a:xfrm flipH="1">
                <a:off x="906" y="3106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9" name="Line 136"/>
              <p:cNvSpPr>
                <a:spLocks noChangeShapeType="1"/>
              </p:cNvSpPr>
              <p:nvPr/>
            </p:nvSpPr>
            <p:spPr bwMode="auto">
              <a:xfrm flipH="1">
                <a:off x="878" y="3096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0" name="Line 137"/>
              <p:cNvSpPr>
                <a:spLocks noChangeShapeType="1"/>
              </p:cNvSpPr>
              <p:nvPr/>
            </p:nvSpPr>
            <p:spPr bwMode="auto">
              <a:xfrm flipH="1">
                <a:off x="824" y="3105"/>
                <a:ext cx="41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1" name="Line 138"/>
              <p:cNvSpPr>
                <a:spLocks noChangeShapeType="1"/>
              </p:cNvSpPr>
              <p:nvPr/>
            </p:nvSpPr>
            <p:spPr bwMode="auto">
              <a:xfrm flipH="1">
                <a:off x="796" y="3095"/>
                <a:ext cx="40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2" name="Line 139"/>
              <p:cNvSpPr>
                <a:spLocks noChangeShapeType="1"/>
              </p:cNvSpPr>
              <p:nvPr/>
            </p:nvSpPr>
            <p:spPr bwMode="auto">
              <a:xfrm flipH="1">
                <a:off x="735" y="3104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3" name="Line 140"/>
              <p:cNvSpPr>
                <a:spLocks noChangeShapeType="1"/>
              </p:cNvSpPr>
              <p:nvPr/>
            </p:nvSpPr>
            <p:spPr bwMode="auto">
              <a:xfrm flipH="1">
                <a:off x="706" y="3094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34" name="Group 141"/>
            <p:cNvGrpSpPr>
              <a:grpSpLocks/>
            </p:cNvGrpSpPr>
            <p:nvPr/>
          </p:nvGrpSpPr>
          <p:grpSpPr bwMode="auto">
            <a:xfrm>
              <a:off x="1068" y="1686"/>
              <a:ext cx="303" cy="134"/>
              <a:chOff x="727" y="2688"/>
              <a:chExt cx="254" cy="87"/>
            </a:xfrm>
          </p:grpSpPr>
          <p:sp>
            <p:nvSpPr>
              <p:cNvPr id="26736" name="Oval 142"/>
              <p:cNvSpPr>
                <a:spLocks noChangeArrowheads="1"/>
              </p:cNvSpPr>
              <p:nvPr/>
            </p:nvSpPr>
            <p:spPr bwMode="auto">
              <a:xfrm>
                <a:off x="728" y="2725"/>
                <a:ext cx="251" cy="50"/>
              </a:xfrm>
              <a:prstGeom prst="ellipse">
                <a:avLst/>
              </a:prstGeom>
              <a:solidFill>
                <a:srgbClr val="0078AA"/>
              </a:solidFill>
              <a:ln w="3175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7" name="Rectangle 143"/>
              <p:cNvSpPr>
                <a:spLocks noChangeArrowheads="1"/>
              </p:cNvSpPr>
              <p:nvPr/>
            </p:nvSpPr>
            <p:spPr bwMode="auto">
              <a:xfrm>
                <a:off x="727" y="2714"/>
                <a:ext cx="253" cy="37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8" name="Rectangle 144"/>
              <p:cNvSpPr>
                <a:spLocks noChangeArrowheads="1"/>
              </p:cNvSpPr>
              <p:nvPr/>
            </p:nvSpPr>
            <p:spPr bwMode="auto">
              <a:xfrm>
                <a:off x="727" y="2714"/>
                <a:ext cx="253" cy="37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9" name="Oval 145"/>
              <p:cNvSpPr>
                <a:spLocks noChangeArrowheads="1"/>
              </p:cNvSpPr>
              <p:nvPr/>
            </p:nvSpPr>
            <p:spPr bwMode="auto">
              <a:xfrm>
                <a:off x="728" y="2688"/>
                <a:ext cx="251" cy="50"/>
              </a:xfrm>
              <a:prstGeom prst="ellipse">
                <a:avLst/>
              </a:prstGeom>
              <a:solidFill>
                <a:srgbClr val="00B4FF"/>
              </a:solidFill>
              <a:ln w="3175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0" name="Freeform 146"/>
              <p:cNvSpPr>
                <a:spLocks/>
              </p:cNvSpPr>
              <p:nvPr/>
            </p:nvSpPr>
            <p:spPr bwMode="auto">
              <a:xfrm>
                <a:off x="856" y="2694"/>
                <a:ext cx="84" cy="17"/>
              </a:xfrm>
              <a:custGeom>
                <a:avLst/>
                <a:gdLst>
                  <a:gd name="T0" fmla="*/ 0 w 84"/>
                  <a:gd name="T1" fmla="*/ 13 h 17"/>
                  <a:gd name="T2" fmla="*/ 19 w 84"/>
                  <a:gd name="T3" fmla="*/ 17 h 17"/>
                  <a:gd name="T4" fmla="*/ 63 w 84"/>
                  <a:gd name="T5" fmla="*/ 6 h 17"/>
                  <a:gd name="T6" fmla="*/ 84 w 84"/>
                  <a:gd name="T7" fmla="*/ 10 h 17"/>
                  <a:gd name="T8" fmla="*/ 73 w 84"/>
                  <a:gd name="T9" fmla="*/ 0 h 17"/>
                  <a:gd name="T10" fmla="*/ 20 w 84"/>
                  <a:gd name="T11" fmla="*/ 0 h 17"/>
                  <a:gd name="T12" fmla="*/ 42 w 84"/>
                  <a:gd name="T13" fmla="*/ 3 h 17"/>
                  <a:gd name="T14" fmla="*/ 0 w 84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13"/>
                    </a:moveTo>
                    <a:lnTo>
                      <a:pt x="19" y="17"/>
                    </a:lnTo>
                    <a:lnTo>
                      <a:pt x="63" y="6"/>
                    </a:lnTo>
                    <a:lnTo>
                      <a:pt x="84" y="10"/>
                    </a:lnTo>
                    <a:lnTo>
                      <a:pt x="73" y="0"/>
                    </a:lnTo>
                    <a:lnTo>
                      <a:pt x="20" y="0"/>
                    </a:lnTo>
                    <a:lnTo>
                      <a:pt x="4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1" name="Freeform 147"/>
              <p:cNvSpPr>
                <a:spLocks/>
              </p:cNvSpPr>
              <p:nvPr/>
            </p:nvSpPr>
            <p:spPr bwMode="auto">
              <a:xfrm>
                <a:off x="856" y="2694"/>
                <a:ext cx="84" cy="17"/>
              </a:xfrm>
              <a:custGeom>
                <a:avLst/>
                <a:gdLst>
                  <a:gd name="T0" fmla="*/ 0 w 84"/>
                  <a:gd name="T1" fmla="*/ 13 h 17"/>
                  <a:gd name="T2" fmla="*/ 19 w 84"/>
                  <a:gd name="T3" fmla="*/ 17 h 17"/>
                  <a:gd name="T4" fmla="*/ 63 w 84"/>
                  <a:gd name="T5" fmla="*/ 6 h 17"/>
                  <a:gd name="T6" fmla="*/ 84 w 84"/>
                  <a:gd name="T7" fmla="*/ 10 h 17"/>
                  <a:gd name="T8" fmla="*/ 73 w 84"/>
                  <a:gd name="T9" fmla="*/ 0 h 17"/>
                  <a:gd name="T10" fmla="*/ 20 w 84"/>
                  <a:gd name="T11" fmla="*/ 0 h 17"/>
                  <a:gd name="T12" fmla="*/ 42 w 84"/>
                  <a:gd name="T13" fmla="*/ 3 h 17"/>
                  <a:gd name="T14" fmla="*/ 0 w 84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13"/>
                    </a:moveTo>
                    <a:lnTo>
                      <a:pt x="19" y="17"/>
                    </a:lnTo>
                    <a:lnTo>
                      <a:pt x="63" y="6"/>
                    </a:lnTo>
                    <a:lnTo>
                      <a:pt x="84" y="10"/>
                    </a:lnTo>
                    <a:lnTo>
                      <a:pt x="73" y="0"/>
                    </a:lnTo>
                    <a:lnTo>
                      <a:pt x="20" y="0"/>
                    </a:lnTo>
                    <a:lnTo>
                      <a:pt x="4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2" name="Freeform 148"/>
              <p:cNvSpPr>
                <a:spLocks/>
              </p:cNvSpPr>
              <p:nvPr/>
            </p:nvSpPr>
            <p:spPr bwMode="auto">
              <a:xfrm>
                <a:off x="765" y="2714"/>
                <a:ext cx="84" cy="17"/>
              </a:xfrm>
              <a:custGeom>
                <a:avLst/>
                <a:gdLst>
                  <a:gd name="T0" fmla="*/ 84 w 84"/>
                  <a:gd name="T1" fmla="*/ 4 h 17"/>
                  <a:gd name="T2" fmla="*/ 65 w 84"/>
                  <a:gd name="T3" fmla="*/ 0 h 17"/>
                  <a:gd name="T4" fmla="*/ 22 w 84"/>
                  <a:gd name="T5" fmla="*/ 11 h 17"/>
                  <a:gd name="T6" fmla="*/ 0 w 84"/>
                  <a:gd name="T7" fmla="*/ 7 h 17"/>
                  <a:gd name="T8" fmla="*/ 11 w 84"/>
                  <a:gd name="T9" fmla="*/ 17 h 17"/>
                  <a:gd name="T10" fmla="*/ 65 w 84"/>
                  <a:gd name="T11" fmla="*/ 17 h 17"/>
                  <a:gd name="T12" fmla="*/ 42 w 84"/>
                  <a:gd name="T13" fmla="*/ 14 h 17"/>
                  <a:gd name="T14" fmla="*/ 84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84" y="4"/>
                    </a:moveTo>
                    <a:lnTo>
                      <a:pt x="65" y="0"/>
                    </a:lnTo>
                    <a:lnTo>
                      <a:pt x="22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2" y="14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3" name="Freeform 149"/>
              <p:cNvSpPr>
                <a:spLocks/>
              </p:cNvSpPr>
              <p:nvPr/>
            </p:nvSpPr>
            <p:spPr bwMode="auto">
              <a:xfrm>
                <a:off x="765" y="2714"/>
                <a:ext cx="84" cy="17"/>
              </a:xfrm>
              <a:custGeom>
                <a:avLst/>
                <a:gdLst>
                  <a:gd name="T0" fmla="*/ 84 w 84"/>
                  <a:gd name="T1" fmla="*/ 4 h 17"/>
                  <a:gd name="T2" fmla="*/ 65 w 84"/>
                  <a:gd name="T3" fmla="*/ 0 h 17"/>
                  <a:gd name="T4" fmla="*/ 22 w 84"/>
                  <a:gd name="T5" fmla="*/ 11 h 17"/>
                  <a:gd name="T6" fmla="*/ 0 w 84"/>
                  <a:gd name="T7" fmla="*/ 7 h 17"/>
                  <a:gd name="T8" fmla="*/ 11 w 84"/>
                  <a:gd name="T9" fmla="*/ 17 h 17"/>
                  <a:gd name="T10" fmla="*/ 65 w 84"/>
                  <a:gd name="T11" fmla="*/ 17 h 17"/>
                  <a:gd name="T12" fmla="*/ 42 w 84"/>
                  <a:gd name="T13" fmla="*/ 14 h 17"/>
                  <a:gd name="T14" fmla="*/ 84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84" y="4"/>
                    </a:moveTo>
                    <a:lnTo>
                      <a:pt x="65" y="0"/>
                    </a:lnTo>
                    <a:lnTo>
                      <a:pt x="22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2" y="14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4" name="Freeform 150"/>
              <p:cNvSpPr>
                <a:spLocks/>
              </p:cNvSpPr>
              <p:nvPr/>
            </p:nvSpPr>
            <p:spPr bwMode="auto">
              <a:xfrm>
                <a:off x="770" y="2693"/>
                <a:ext cx="83" cy="17"/>
              </a:xfrm>
              <a:custGeom>
                <a:avLst/>
                <a:gdLst>
                  <a:gd name="T0" fmla="*/ 0 w 83"/>
                  <a:gd name="T1" fmla="*/ 4 h 17"/>
                  <a:gd name="T2" fmla="*/ 18 w 83"/>
                  <a:gd name="T3" fmla="*/ 0 h 17"/>
                  <a:gd name="T4" fmla="*/ 63 w 83"/>
                  <a:gd name="T5" fmla="*/ 11 h 17"/>
                  <a:gd name="T6" fmla="*/ 83 w 83"/>
                  <a:gd name="T7" fmla="*/ 8 h 17"/>
                  <a:gd name="T8" fmla="*/ 72 w 83"/>
                  <a:gd name="T9" fmla="*/ 17 h 17"/>
                  <a:gd name="T10" fmla="*/ 20 w 83"/>
                  <a:gd name="T11" fmla="*/ 17 h 17"/>
                  <a:gd name="T12" fmla="*/ 42 w 83"/>
                  <a:gd name="T13" fmla="*/ 14 h 17"/>
                  <a:gd name="T14" fmla="*/ 0 w 83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4"/>
                    </a:moveTo>
                    <a:lnTo>
                      <a:pt x="18" y="0"/>
                    </a:lnTo>
                    <a:lnTo>
                      <a:pt x="63" y="11"/>
                    </a:lnTo>
                    <a:lnTo>
                      <a:pt x="83" y="8"/>
                    </a:lnTo>
                    <a:lnTo>
                      <a:pt x="72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5" name="Freeform 151"/>
              <p:cNvSpPr>
                <a:spLocks/>
              </p:cNvSpPr>
              <p:nvPr/>
            </p:nvSpPr>
            <p:spPr bwMode="auto">
              <a:xfrm>
                <a:off x="770" y="2693"/>
                <a:ext cx="83" cy="17"/>
              </a:xfrm>
              <a:custGeom>
                <a:avLst/>
                <a:gdLst>
                  <a:gd name="T0" fmla="*/ 0 w 83"/>
                  <a:gd name="T1" fmla="*/ 4 h 17"/>
                  <a:gd name="T2" fmla="*/ 18 w 83"/>
                  <a:gd name="T3" fmla="*/ 0 h 17"/>
                  <a:gd name="T4" fmla="*/ 63 w 83"/>
                  <a:gd name="T5" fmla="*/ 11 h 17"/>
                  <a:gd name="T6" fmla="*/ 83 w 83"/>
                  <a:gd name="T7" fmla="*/ 8 h 17"/>
                  <a:gd name="T8" fmla="*/ 72 w 83"/>
                  <a:gd name="T9" fmla="*/ 17 h 17"/>
                  <a:gd name="T10" fmla="*/ 20 w 83"/>
                  <a:gd name="T11" fmla="*/ 17 h 17"/>
                  <a:gd name="T12" fmla="*/ 42 w 83"/>
                  <a:gd name="T13" fmla="*/ 14 h 17"/>
                  <a:gd name="T14" fmla="*/ 0 w 83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4"/>
                    </a:moveTo>
                    <a:lnTo>
                      <a:pt x="18" y="0"/>
                    </a:lnTo>
                    <a:lnTo>
                      <a:pt x="63" y="11"/>
                    </a:lnTo>
                    <a:lnTo>
                      <a:pt x="83" y="8"/>
                    </a:lnTo>
                    <a:lnTo>
                      <a:pt x="72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6" name="Freeform 152"/>
              <p:cNvSpPr>
                <a:spLocks/>
              </p:cNvSpPr>
              <p:nvPr/>
            </p:nvSpPr>
            <p:spPr bwMode="auto">
              <a:xfrm>
                <a:off x="853" y="2716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5 w 83"/>
                  <a:gd name="T3" fmla="*/ 16 h 16"/>
                  <a:gd name="T4" fmla="*/ 22 w 83"/>
                  <a:gd name="T5" fmla="*/ 5 h 16"/>
                  <a:gd name="T6" fmla="*/ 0 w 83"/>
                  <a:gd name="T7" fmla="*/ 9 h 16"/>
                  <a:gd name="T8" fmla="*/ 11 w 83"/>
                  <a:gd name="T9" fmla="*/ 0 h 16"/>
                  <a:gd name="T10" fmla="*/ 65 w 83"/>
                  <a:gd name="T11" fmla="*/ 0 h 16"/>
                  <a:gd name="T12" fmla="*/ 42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5" y="16"/>
                    </a:lnTo>
                    <a:lnTo>
                      <a:pt x="22" y="5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65" y="0"/>
                    </a:lnTo>
                    <a:lnTo>
                      <a:pt x="42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7" name="Freeform 153"/>
              <p:cNvSpPr>
                <a:spLocks/>
              </p:cNvSpPr>
              <p:nvPr/>
            </p:nvSpPr>
            <p:spPr bwMode="auto">
              <a:xfrm>
                <a:off x="853" y="2716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5 w 83"/>
                  <a:gd name="T3" fmla="*/ 16 h 16"/>
                  <a:gd name="T4" fmla="*/ 22 w 83"/>
                  <a:gd name="T5" fmla="*/ 5 h 16"/>
                  <a:gd name="T6" fmla="*/ 0 w 83"/>
                  <a:gd name="T7" fmla="*/ 9 h 16"/>
                  <a:gd name="T8" fmla="*/ 11 w 83"/>
                  <a:gd name="T9" fmla="*/ 0 h 16"/>
                  <a:gd name="T10" fmla="*/ 65 w 83"/>
                  <a:gd name="T11" fmla="*/ 0 h 16"/>
                  <a:gd name="T12" fmla="*/ 42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5" y="16"/>
                    </a:lnTo>
                    <a:lnTo>
                      <a:pt x="22" y="5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65" y="0"/>
                    </a:lnTo>
                    <a:lnTo>
                      <a:pt x="42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8" name="Freeform 154"/>
              <p:cNvSpPr>
                <a:spLocks/>
              </p:cNvSpPr>
              <p:nvPr/>
            </p:nvSpPr>
            <p:spPr bwMode="auto">
              <a:xfrm>
                <a:off x="858" y="2695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8 w 83"/>
                  <a:gd name="T3" fmla="*/ 17 h 17"/>
                  <a:gd name="T4" fmla="*/ 63 w 83"/>
                  <a:gd name="T5" fmla="*/ 6 h 17"/>
                  <a:gd name="T6" fmla="*/ 83 w 83"/>
                  <a:gd name="T7" fmla="*/ 10 h 17"/>
                  <a:gd name="T8" fmla="*/ 72 w 83"/>
                  <a:gd name="T9" fmla="*/ 0 h 17"/>
                  <a:gd name="T10" fmla="*/ 20 w 83"/>
                  <a:gd name="T11" fmla="*/ 0 h 17"/>
                  <a:gd name="T12" fmla="*/ 41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8" y="17"/>
                    </a:lnTo>
                    <a:lnTo>
                      <a:pt x="63" y="6"/>
                    </a:lnTo>
                    <a:lnTo>
                      <a:pt x="83" y="10"/>
                    </a:lnTo>
                    <a:lnTo>
                      <a:pt x="72" y="0"/>
                    </a:lnTo>
                    <a:lnTo>
                      <a:pt x="20" y="0"/>
                    </a:lnTo>
                    <a:lnTo>
                      <a:pt x="41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9" name="Freeform 155"/>
              <p:cNvSpPr>
                <a:spLocks/>
              </p:cNvSpPr>
              <p:nvPr/>
            </p:nvSpPr>
            <p:spPr bwMode="auto">
              <a:xfrm>
                <a:off x="858" y="2695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8 w 83"/>
                  <a:gd name="T3" fmla="*/ 17 h 17"/>
                  <a:gd name="T4" fmla="*/ 63 w 83"/>
                  <a:gd name="T5" fmla="*/ 6 h 17"/>
                  <a:gd name="T6" fmla="*/ 83 w 83"/>
                  <a:gd name="T7" fmla="*/ 10 h 17"/>
                  <a:gd name="T8" fmla="*/ 72 w 83"/>
                  <a:gd name="T9" fmla="*/ 0 h 17"/>
                  <a:gd name="T10" fmla="*/ 20 w 83"/>
                  <a:gd name="T11" fmla="*/ 0 h 17"/>
                  <a:gd name="T12" fmla="*/ 41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8" y="17"/>
                    </a:lnTo>
                    <a:lnTo>
                      <a:pt x="63" y="6"/>
                    </a:lnTo>
                    <a:lnTo>
                      <a:pt x="83" y="10"/>
                    </a:lnTo>
                    <a:lnTo>
                      <a:pt x="72" y="0"/>
                    </a:lnTo>
                    <a:lnTo>
                      <a:pt x="20" y="0"/>
                    </a:lnTo>
                    <a:lnTo>
                      <a:pt x="41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0" name="Freeform 156"/>
              <p:cNvSpPr>
                <a:spLocks/>
              </p:cNvSpPr>
              <p:nvPr/>
            </p:nvSpPr>
            <p:spPr bwMode="auto">
              <a:xfrm>
                <a:off x="767" y="2715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5 w 83"/>
                  <a:gd name="T3" fmla="*/ 0 h 17"/>
                  <a:gd name="T4" fmla="*/ 21 w 83"/>
                  <a:gd name="T5" fmla="*/ 11 h 17"/>
                  <a:gd name="T6" fmla="*/ 0 w 83"/>
                  <a:gd name="T7" fmla="*/ 7 h 17"/>
                  <a:gd name="T8" fmla="*/ 11 w 83"/>
                  <a:gd name="T9" fmla="*/ 17 h 17"/>
                  <a:gd name="T10" fmla="*/ 65 w 83"/>
                  <a:gd name="T11" fmla="*/ 17 h 17"/>
                  <a:gd name="T12" fmla="*/ 41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5" y="0"/>
                    </a:lnTo>
                    <a:lnTo>
                      <a:pt x="21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1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1" name="Freeform 157"/>
              <p:cNvSpPr>
                <a:spLocks/>
              </p:cNvSpPr>
              <p:nvPr/>
            </p:nvSpPr>
            <p:spPr bwMode="auto">
              <a:xfrm>
                <a:off x="767" y="2715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5 w 83"/>
                  <a:gd name="T3" fmla="*/ 0 h 17"/>
                  <a:gd name="T4" fmla="*/ 21 w 83"/>
                  <a:gd name="T5" fmla="*/ 11 h 17"/>
                  <a:gd name="T6" fmla="*/ 0 w 83"/>
                  <a:gd name="T7" fmla="*/ 7 h 17"/>
                  <a:gd name="T8" fmla="*/ 11 w 83"/>
                  <a:gd name="T9" fmla="*/ 17 h 17"/>
                  <a:gd name="T10" fmla="*/ 65 w 83"/>
                  <a:gd name="T11" fmla="*/ 17 h 17"/>
                  <a:gd name="T12" fmla="*/ 41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5" y="0"/>
                    </a:lnTo>
                    <a:lnTo>
                      <a:pt x="21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1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2" name="Freeform 158"/>
              <p:cNvSpPr>
                <a:spLocks/>
              </p:cNvSpPr>
              <p:nvPr/>
            </p:nvSpPr>
            <p:spPr bwMode="auto">
              <a:xfrm>
                <a:off x="771" y="2694"/>
                <a:ext cx="84" cy="17"/>
              </a:xfrm>
              <a:custGeom>
                <a:avLst/>
                <a:gdLst>
                  <a:gd name="T0" fmla="*/ 0 w 84"/>
                  <a:gd name="T1" fmla="*/ 4 h 17"/>
                  <a:gd name="T2" fmla="*/ 19 w 84"/>
                  <a:gd name="T3" fmla="*/ 0 h 17"/>
                  <a:gd name="T4" fmla="*/ 64 w 84"/>
                  <a:gd name="T5" fmla="*/ 11 h 17"/>
                  <a:gd name="T6" fmla="*/ 84 w 84"/>
                  <a:gd name="T7" fmla="*/ 8 h 17"/>
                  <a:gd name="T8" fmla="*/ 73 w 84"/>
                  <a:gd name="T9" fmla="*/ 17 h 17"/>
                  <a:gd name="T10" fmla="*/ 20 w 84"/>
                  <a:gd name="T11" fmla="*/ 17 h 17"/>
                  <a:gd name="T12" fmla="*/ 42 w 84"/>
                  <a:gd name="T13" fmla="*/ 14 h 17"/>
                  <a:gd name="T14" fmla="*/ 0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4"/>
                    </a:moveTo>
                    <a:lnTo>
                      <a:pt x="19" y="0"/>
                    </a:lnTo>
                    <a:lnTo>
                      <a:pt x="64" y="11"/>
                    </a:lnTo>
                    <a:lnTo>
                      <a:pt x="84" y="8"/>
                    </a:lnTo>
                    <a:lnTo>
                      <a:pt x="73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3" name="Freeform 159"/>
              <p:cNvSpPr>
                <a:spLocks/>
              </p:cNvSpPr>
              <p:nvPr/>
            </p:nvSpPr>
            <p:spPr bwMode="auto">
              <a:xfrm>
                <a:off x="771" y="2694"/>
                <a:ext cx="84" cy="17"/>
              </a:xfrm>
              <a:custGeom>
                <a:avLst/>
                <a:gdLst>
                  <a:gd name="T0" fmla="*/ 0 w 84"/>
                  <a:gd name="T1" fmla="*/ 4 h 17"/>
                  <a:gd name="T2" fmla="*/ 19 w 84"/>
                  <a:gd name="T3" fmla="*/ 0 h 17"/>
                  <a:gd name="T4" fmla="*/ 64 w 84"/>
                  <a:gd name="T5" fmla="*/ 11 h 17"/>
                  <a:gd name="T6" fmla="*/ 84 w 84"/>
                  <a:gd name="T7" fmla="*/ 8 h 17"/>
                  <a:gd name="T8" fmla="*/ 73 w 84"/>
                  <a:gd name="T9" fmla="*/ 17 h 17"/>
                  <a:gd name="T10" fmla="*/ 20 w 84"/>
                  <a:gd name="T11" fmla="*/ 17 h 17"/>
                  <a:gd name="T12" fmla="*/ 42 w 84"/>
                  <a:gd name="T13" fmla="*/ 14 h 17"/>
                  <a:gd name="T14" fmla="*/ 0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4"/>
                    </a:moveTo>
                    <a:lnTo>
                      <a:pt x="19" y="0"/>
                    </a:lnTo>
                    <a:lnTo>
                      <a:pt x="64" y="11"/>
                    </a:lnTo>
                    <a:lnTo>
                      <a:pt x="84" y="8"/>
                    </a:lnTo>
                    <a:lnTo>
                      <a:pt x="73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4" name="Freeform 160"/>
              <p:cNvSpPr>
                <a:spLocks/>
              </p:cNvSpPr>
              <p:nvPr/>
            </p:nvSpPr>
            <p:spPr bwMode="auto">
              <a:xfrm>
                <a:off x="855" y="2717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4 w 83"/>
                  <a:gd name="T3" fmla="*/ 16 h 16"/>
                  <a:gd name="T4" fmla="*/ 21 w 83"/>
                  <a:gd name="T5" fmla="*/ 5 h 16"/>
                  <a:gd name="T6" fmla="*/ 0 w 83"/>
                  <a:gd name="T7" fmla="*/ 9 h 16"/>
                  <a:gd name="T8" fmla="*/ 10 w 83"/>
                  <a:gd name="T9" fmla="*/ 0 h 16"/>
                  <a:gd name="T10" fmla="*/ 64 w 83"/>
                  <a:gd name="T11" fmla="*/ 0 h 16"/>
                  <a:gd name="T12" fmla="*/ 41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4" y="16"/>
                    </a:lnTo>
                    <a:lnTo>
                      <a:pt x="21" y="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64" y="0"/>
                    </a:lnTo>
                    <a:lnTo>
                      <a:pt x="41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5" name="Freeform 161"/>
              <p:cNvSpPr>
                <a:spLocks/>
              </p:cNvSpPr>
              <p:nvPr/>
            </p:nvSpPr>
            <p:spPr bwMode="auto">
              <a:xfrm>
                <a:off x="855" y="2717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4 w 83"/>
                  <a:gd name="T3" fmla="*/ 16 h 16"/>
                  <a:gd name="T4" fmla="*/ 21 w 83"/>
                  <a:gd name="T5" fmla="*/ 5 h 16"/>
                  <a:gd name="T6" fmla="*/ 0 w 83"/>
                  <a:gd name="T7" fmla="*/ 9 h 16"/>
                  <a:gd name="T8" fmla="*/ 10 w 83"/>
                  <a:gd name="T9" fmla="*/ 0 h 16"/>
                  <a:gd name="T10" fmla="*/ 64 w 83"/>
                  <a:gd name="T11" fmla="*/ 0 h 16"/>
                  <a:gd name="T12" fmla="*/ 41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4" y="16"/>
                    </a:lnTo>
                    <a:lnTo>
                      <a:pt x="21" y="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64" y="0"/>
                    </a:lnTo>
                    <a:lnTo>
                      <a:pt x="41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6" name="Line 162"/>
              <p:cNvSpPr>
                <a:spLocks noChangeShapeType="1"/>
              </p:cNvSpPr>
              <p:nvPr/>
            </p:nvSpPr>
            <p:spPr bwMode="auto">
              <a:xfrm>
                <a:off x="727" y="2713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7" name="Line 163"/>
              <p:cNvSpPr>
                <a:spLocks noChangeShapeType="1"/>
              </p:cNvSpPr>
              <p:nvPr/>
            </p:nvSpPr>
            <p:spPr bwMode="auto">
              <a:xfrm>
                <a:off x="980" y="2713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35" name="Line 187"/>
            <p:cNvSpPr>
              <a:spLocks noChangeShapeType="1"/>
            </p:cNvSpPr>
            <p:nvPr/>
          </p:nvSpPr>
          <p:spPr bwMode="auto">
            <a:xfrm>
              <a:off x="1341" y="2365"/>
              <a:ext cx="30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536" name="Group 188"/>
            <p:cNvGrpSpPr>
              <a:grpSpLocks/>
            </p:cNvGrpSpPr>
            <p:nvPr/>
          </p:nvGrpSpPr>
          <p:grpSpPr bwMode="auto">
            <a:xfrm>
              <a:off x="1632" y="2105"/>
              <a:ext cx="396" cy="133"/>
              <a:chOff x="1200" y="2942"/>
              <a:chExt cx="333" cy="87"/>
            </a:xfrm>
          </p:grpSpPr>
          <p:sp>
            <p:nvSpPr>
              <p:cNvPr id="26714" name="Rectangle 189"/>
              <p:cNvSpPr>
                <a:spLocks noChangeArrowheads="1"/>
              </p:cNvSpPr>
              <p:nvPr/>
            </p:nvSpPr>
            <p:spPr bwMode="auto">
              <a:xfrm>
                <a:off x="1200" y="2989"/>
                <a:ext cx="254" cy="40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5" name="Rectangle 190"/>
              <p:cNvSpPr>
                <a:spLocks noChangeArrowheads="1"/>
              </p:cNvSpPr>
              <p:nvPr/>
            </p:nvSpPr>
            <p:spPr bwMode="auto">
              <a:xfrm>
                <a:off x="1201" y="2990"/>
                <a:ext cx="252" cy="38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6" name="Freeform 191"/>
              <p:cNvSpPr>
                <a:spLocks/>
              </p:cNvSpPr>
              <p:nvPr/>
            </p:nvSpPr>
            <p:spPr bwMode="auto">
              <a:xfrm>
                <a:off x="1454" y="2942"/>
                <a:ext cx="79" cy="87"/>
              </a:xfrm>
              <a:custGeom>
                <a:avLst/>
                <a:gdLst>
                  <a:gd name="T0" fmla="*/ 0 w 79"/>
                  <a:gd name="T1" fmla="*/ 47 h 87"/>
                  <a:gd name="T2" fmla="*/ 79 w 79"/>
                  <a:gd name="T3" fmla="*/ 0 h 87"/>
                  <a:gd name="T4" fmla="*/ 79 w 79"/>
                  <a:gd name="T5" fmla="*/ 40 h 87"/>
                  <a:gd name="T6" fmla="*/ 0 w 79"/>
                  <a:gd name="T7" fmla="*/ 87 h 87"/>
                  <a:gd name="T8" fmla="*/ 0 w 79"/>
                  <a:gd name="T9" fmla="*/ 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7"/>
                  <a:gd name="T17" fmla="*/ 79 w 7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7">
                    <a:moveTo>
                      <a:pt x="0" y="47"/>
                    </a:moveTo>
                    <a:lnTo>
                      <a:pt x="79" y="0"/>
                    </a:lnTo>
                    <a:lnTo>
                      <a:pt x="79" y="40"/>
                    </a:lnTo>
                    <a:lnTo>
                      <a:pt x="0" y="8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7" name="Freeform 192"/>
              <p:cNvSpPr>
                <a:spLocks/>
              </p:cNvSpPr>
              <p:nvPr/>
            </p:nvSpPr>
            <p:spPr bwMode="auto">
              <a:xfrm>
                <a:off x="1454" y="2942"/>
                <a:ext cx="79" cy="87"/>
              </a:xfrm>
              <a:custGeom>
                <a:avLst/>
                <a:gdLst>
                  <a:gd name="T0" fmla="*/ 0 w 79"/>
                  <a:gd name="T1" fmla="*/ 47 h 87"/>
                  <a:gd name="T2" fmla="*/ 79 w 79"/>
                  <a:gd name="T3" fmla="*/ 0 h 87"/>
                  <a:gd name="T4" fmla="*/ 79 w 79"/>
                  <a:gd name="T5" fmla="*/ 40 h 87"/>
                  <a:gd name="T6" fmla="*/ 0 w 79"/>
                  <a:gd name="T7" fmla="*/ 87 h 87"/>
                  <a:gd name="T8" fmla="*/ 0 w 79"/>
                  <a:gd name="T9" fmla="*/ 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7"/>
                  <a:gd name="T17" fmla="*/ 79 w 7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7">
                    <a:moveTo>
                      <a:pt x="0" y="47"/>
                    </a:moveTo>
                    <a:lnTo>
                      <a:pt x="79" y="0"/>
                    </a:lnTo>
                    <a:lnTo>
                      <a:pt x="79" y="40"/>
                    </a:lnTo>
                    <a:lnTo>
                      <a:pt x="0" y="8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8" name="Freeform 193"/>
              <p:cNvSpPr>
                <a:spLocks/>
              </p:cNvSpPr>
              <p:nvPr/>
            </p:nvSpPr>
            <p:spPr bwMode="auto">
              <a:xfrm>
                <a:off x="1200" y="2942"/>
                <a:ext cx="333" cy="47"/>
              </a:xfrm>
              <a:custGeom>
                <a:avLst/>
                <a:gdLst>
                  <a:gd name="T0" fmla="*/ 254 w 333"/>
                  <a:gd name="T1" fmla="*/ 47 h 47"/>
                  <a:gd name="T2" fmla="*/ 333 w 333"/>
                  <a:gd name="T3" fmla="*/ 0 h 47"/>
                  <a:gd name="T4" fmla="*/ 79 w 333"/>
                  <a:gd name="T5" fmla="*/ 0 h 47"/>
                  <a:gd name="T6" fmla="*/ 0 w 333"/>
                  <a:gd name="T7" fmla="*/ 47 h 47"/>
                  <a:gd name="T8" fmla="*/ 254 w 333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3"/>
                  <a:gd name="T16" fmla="*/ 0 h 47"/>
                  <a:gd name="T17" fmla="*/ 333 w 333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3" h="47">
                    <a:moveTo>
                      <a:pt x="254" y="47"/>
                    </a:moveTo>
                    <a:lnTo>
                      <a:pt x="333" y="0"/>
                    </a:lnTo>
                    <a:lnTo>
                      <a:pt x="79" y="0"/>
                    </a:lnTo>
                    <a:lnTo>
                      <a:pt x="0" y="47"/>
                    </a:lnTo>
                    <a:lnTo>
                      <a:pt x="254" y="47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9" name="Freeform 194"/>
              <p:cNvSpPr>
                <a:spLocks/>
              </p:cNvSpPr>
              <p:nvPr/>
            </p:nvSpPr>
            <p:spPr bwMode="auto">
              <a:xfrm>
                <a:off x="1200" y="2942"/>
                <a:ext cx="333" cy="47"/>
              </a:xfrm>
              <a:custGeom>
                <a:avLst/>
                <a:gdLst>
                  <a:gd name="T0" fmla="*/ 254 w 333"/>
                  <a:gd name="T1" fmla="*/ 47 h 47"/>
                  <a:gd name="T2" fmla="*/ 333 w 333"/>
                  <a:gd name="T3" fmla="*/ 0 h 47"/>
                  <a:gd name="T4" fmla="*/ 79 w 333"/>
                  <a:gd name="T5" fmla="*/ 0 h 47"/>
                  <a:gd name="T6" fmla="*/ 0 w 333"/>
                  <a:gd name="T7" fmla="*/ 47 h 47"/>
                  <a:gd name="T8" fmla="*/ 254 w 333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3"/>
                  <a:gd name="T16" fmla="*/ 0 h 47"/>
                  <a:gd name="T17" fmla="*/ 333 w 333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3" h="47">
                    <a:moveTo>
                      <a:pt x="254" y="47"/>
                    </a:moveTo>
                    <a:lnTo>
                      <a:pt x="333" y="0"/>
                    </a:lnTo>
                    <a:lnTo>
                      <a:pt x="79" y="0"/>
                    </a:lnTo>
                    <a:lnTo>
                      <a:pt x="0" y="47"/>
                    </a:lnTo>
                    <a:lnTo>
                      <a:pt x="254" y="47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0" name="Freeform 195"/>
              <p:cNvSpPr>
                <a:spLocks/>
              </p:cNvSpPr>
              <p:nvPr/>
            </p:nvSpPr>
            <p:spPr bwMode="auto">
              <a:xfrm>
                <a:off x="1350" y="2963"/>
                <a:ext cx="109" cy="16"/>
              </a:xfrm>
              <a:custGeom>
                <a:avLst/>
                <a:gdLst>
                  <a:gd name="T0" fmla="*/ 10 w 109"/>
                  <a:gd name="T1" fmla="*/ 3 h 16"/>
                  <a:gd name="T2" fmla="*/ 0 w 109"/>
                  <a:gd name="T3" fmla="*/ 9 h 16"/>
                  <a:gd name="T4" fmla="*/ 65 w 109"/>
                  <a:gd name="T5" fmla="*/ 9 h 16"/>
                  <a:gd name="T6" fmla="*/ 56 w 109"/>
                  <a:gd name="T7" fmla="*/ 16 h 16"/>
                  <a:gd name="T8" fmla="*/ 109 w 109"/>
                  <a:gd name="T9" fmla="*/ 8 h 16"/>
                  <a:gd name="T10" fmla="*/ 81 w 109"/>
                  <a:gd name="T11" fmla="*/ 0 h 16"/>
                  <a:gd name="T12" fmla="*/ 74 w 109"/>
                  <a:gd name="T13" fmla="*/ 3 h 16"/>
                  <a:gd name="T14" fmla="*/ 10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10" y="3"/>
                    </a:moveTo>
                    <a:lnTo>
                      <a:pt x="0" y="9"/>
                    </a:lnTo>
                    <a:lnTo>
                      <a:pt x="65" y="9"/>
                    </a:lnTo>
                    <a:lnTo>
                      <a:pt x="56" y="16"/>
                    </a:lnTo>
                    <a:lnTo>
                      <a:pt x="109" y="8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1" name="Freeform 196"/>
              <p:cNvSpPr>
                <a:spLocks/>
              </p:cNvSpPr>
              <p:nvPr/>
            </p:nvSpPr>
            <p:spPr bwMode="auto">
              <a:xfrm>
                <a:off x="1350" y="2963"/>
                <a:ext cx="109" cy="16"/>
              </a:xfrm>
              <a:custGeom>
                <a:avLst/>
                <a:gdLst>
                  <a:gd name="T0" fmla="*/ 10 w 109"/>
                  <a:gd name="T1" fmla="*/ 3 h 16"/>
                  <a:gd name="T2" fmla="*/ 0 w 109"/>
                  <a:gd name="T3" fmla="*/ 9 h 16"/>
                  <a:gd name="T4" fmla="*/ 65 w 109"/>
                  <a:gd name="T5" fmla="*/ 9 h 16"/>
                  <a:gd name="T6" fmla="*/ 56 w 109"/>
                  <a:gd name="T7" fmla="*/ 16 h 16"/>
                  <a:gd name="T8" fmla="*/ 109 w 109"/>
                  <a:gd name="T9" fmla="*/ 8 h 16"/>
                  <a:gd name="T10" fmla="*/ 81 w 109"/>
                  <a:gd name="T11" fmla="*/ 0 h 16"/>
                  <a:gd name="T12" fmla="*/ 74 w 109"/>
                  <a:gd name="T13" fmla="*/ 3 h 16"/>
                  <a:gd name="T14" fmla="*/ 10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10" y="3"/>
                    </a:moveTo>
                    <a:lnTo>
                      <a:pt x="0" y="9"/>
                    </a:lnTo>
                    <a:lnTo>
                      <a:pt x="65" y="9"/>
                    </a:lnTo>
                    <a:lnTo>
                      <a:pt x="56" y="16"/>
                    </a:lnTo>
                    <a:lnTo>
                      <a:pt x="109" y="8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2" name="Freeform 197"/>
              <p:cNvSpPr>
                <a:spLocks/>
              </p:cNvSpPr>
              <p:nvPr/>
            </p:nvSpPr>
            <p:spPr bwMode="auto">
              <a:xfrm>
                <a:off x="1383" y="2944"/>
                <a:ext cx="108" cy="17"/>
              </a:xfrm>
              <a:custGeom>
                <a:avLst/>
                <a:gdLst>
                  <a:gd name="T0" fmla="*/ 9 w 108"/>
                  <a:gd name="T1" fmla="*/ 4 h 17"/>
                  <a:gd name="T2" fmla="*/ 0 w 108"/>
                  <a:gd name="T3" fmla="*/ 10 h 17"/>
                  <a:gd name="T4" fmla="*/ 64 w 108"/>
                  <a:gd name="T5" fmla="*/ 10 h 17"/>
                  <a:gd name="T6" fmla="*/ 53 w 108"/>
                  <a:gd name="T7" fmla="*/ 17 h 17"/>
                  <a:gd name="T8" fmla="*/ 108 w 108"/>
                  <a:gd name="T9" fmla="*/ 7 h 17"/>
                  <a:gd name="T10" fmla="*/ 78 w 108"/>
                  <a:gd name="T11" fmla="*/ 0 h 17"/>
                  <a:gd name="T12" fmla="*/ 74 w 108"/>
                  <a:gd name="T13" fmla="*/ 4 h 17"/>
                  <a:gd name="T14" fmla="*/ 9 w 108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17"/>
                  <a:gd name="T26" fmla="*/ 108 w 108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17">
                    <a:moveTo>
                      <a:pt x="9" y="4"/>
                    </a:moveTo>
                    <a:lnTo>
                      <a:pt x="0" y="10"/>
                    </a:lnTo>
                    <a:lnTo>
                      <a:pt x="64" y="10"/>
                    </a:lnTo>
                    <a:lnTo>
                      <a:pt x="53" y="17"/>
                    </a:lnTo>
                    <a:lnTo>
                      <a:pt x="108" y="7"/>
                    </a:lnTo>
                    <a:lnTo>
                      <a:pt x="78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3" name="Freeform 198"/>
              <p:cNvSpPr>
                <a:spLocks/>
              </p:cNvSpPr>
              <p:nvPr/>
            </p:nvSpPr>
            <p:spPr bwMode="auto">
              <a:xfrm>
                <a:off x="1383" y="2944"/>
                <a:ext cx="108" cy="17"/>
              </a:xfrm>
              <a:custGeom>
                <a:avLst/>
                <a:gdLst>
                  <a:gd name="T0" fmla="*/ 9 w 108"/>
                  <a:gd name="T1" fmla="*/ 4 h 17"/>
                  <a:gd name="T2" fmla="*/ 0 w 108"/>
                  <a:gd name="T3" fmla="*/ 10 h 17"/>
                  <a:gd name="T4" fmla="*/ 64 w 108"/>
                  <a:gd name="T5" fmla="*/ 10 h 17"/>
                  <a:gd name="T6" fmla="*/ 53 w 108"/>
                  <a:gd name="T7" fmla="*/ 17 h 17"/>
                  <a:gd name="T8" fmla="*/ 108 w 108"/>
                  <a:gd name="T9" fmla="*/ 7 h 17"/>
                  <a:gd name="T10" fmla="*/ 78 w 108"/>
                  <a:gd name="T11" fmla="*/ 0 h 17"/>
                  <a:gd name="T12" fmla="*/ 74 w 108"/>
                  <a:gd name="T13" fmla="*/ 4 h 17"/>
                  <a:gd name="T14" fmla="*/ 9 w 108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17"/>
                  <a:gd name="T26" fmla="*/ 108 w 108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17">
                    <a:moveTo>
                      <a:pt x="9" y="4"/>
                    </a:moveTo>
                    <a:lnTo>
                      <a:pt x="0" y="10"/>
                    </a:lnTo>
                    <a:lnTo>
                      <a:pt x="64" y="10"/>
                    </a:lnTo>
                    <a:lnTo>
                      <a:pt x="53" y="17"/>
                    </a:lnTo>
                    <a:lnTo>
                      <a:pt x="108" y="7"/>
                    </a:lnTo>
                    <a:lnTo>
                      <a:pt x="78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4" name="Freeform 199"/>
              <p:cNvSpPr>
                <a:spLocks/>
              </p:cNvSpPr>
              <p:nvPr/>
            </p:nvSpPr>
            <p:spPr bwMode="auto">
              <a:xfrm>
                <a:off x="1237" y="2969"/>
                <a:ext cx="109" cy="16"/>
              </a:xfrm>
              <a:custGeom>
                <a:avLst/>
                <a:gdLst>
                  <a:gd name="T0" fmla="*/ 99 w 109"/>
                  <a:gd name="T1" fmla="*/ 13 h 16"/>
                  <a:gd name="T2" fmla="*/ 109 w 109"/>
                  <a:gd name="T3" fmla="*/ 7 h 16"/>
                  <a:gd name="T4" fmla="*/ 42 w 109"/>
                  <a:gd name="T5" fmla="*/ 7 h 16"/>
                  <a:gd name="T6" fmla="*/ 53 w 109"/>
                  <a:gd name="T7" fmla="*/ 0 h 16"/>
                  <a:gd name="T8" fmla="*/ 0 w 109"/>
                  <a:gd name="T9" fmla="*/ 9 h 16"/>
                  <a:gd name="T10" fmla="*/ 28 w 109"/>
                  <a:gd name="T11" fmla="*/ 16 h 16"/>
                  <a:gd name="T12" fmla="*/ 32 w 109"/>
                  <a:gd name="T13" fmla="*/ 13 h 16"/>
                  <a:gd name="T14" fmla="*/ 99 w 109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9" y="13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3" y="0"/>
                    </a:lnTo>
                    <a:lnTo>
                      <a:pt x="0" y="9"/>
                    </a:lnTo>
                    <a:lnTo>
                      <a:pt x="28" y="16"/>
                    </a:lnTo>
                    <a:lnTo>
                      <a:pt x="32" y="13"/>
                    </a:lnTo>
                    <a:lnTo>
                      <a:pt x="9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5" name="Freeform 200"/>
              <p:cNvSpPr>
                <a:spLocks/>
              </p:cNvSpPr>
              <p:nvPr/>
            </p:nvSpPr>
            <p:spPr bwMode="auto">
              <a:xfrm>
                <a:off x="1237" y="2969"/>
                <a:ext cx="109" cy="16"/>
              </a:xfrm>
              <a:custGeom>
                <a:avLst/>
                <a:gdLst>
                  <a:gd name="T0" fmla="*/ 99 w 109"/>
                  <a:gd name="T1" fmla="*/ 13 h 16"/>
                  <a:gd name="T2" fmla="*/ 109 w 109"/>
                  <a:gd name="T3" fmla="*/ 7 h 16"/>
                  <a:gd name="T4" fmla="*/ 42 w 109"/>
                  <a:gd name="T5" fmla="*/ 7 h 16"/>
                  <a:gd name="T6" fmla="*/ 53 w 109"/>
                  <a:gd name="T7" fmla="*/ 0 h 16"/>
                  <a:gd name="T8" fmla="*/ 0 w 109"/>
                  <a:gd name="T9" fmla="*/ 9 h 16"/>
                  <a:gd name="T10" fmla="*/ 28 w 109"/>
                  <a:gd name="T11" fmla="*/ 16 h 16"/>
                  <a:gd name="T12" fmla="*/ 32 w 109"/>
                  <a:gd name="T13" fmla="*/ 13 h 16"/>
                  <a:gd name="T14" fmla="*/ 99 w 109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9" y="13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3" y="0"/>
                    </a:lnTo>
                    <a:lnTo>
                      <a:pt x="0" y="9"/>
                    </a:lnTo>
                    <a:lnTo>
                      <a:pt x="28" y="16"/>
                    </a:lnTo>
                    <a:lnTo>
                      <a:pt x="32" y="13"/>
                    </a:lnTo>
                    <a:lnTo>
                      <a:pt x="9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6" name="Freeform 201"/>
              <p:cNvSpPr>
                <a:spLocks/>
              </p:cNvSpPr>
              <p:nvPr/>
            </p:nvSpPr>
            <p:spPr bwMode="auto">
              <a:xfrm>
                <a:off x="1267" y="2949"/>
                <a:ext cx="109" cy="17"/>
              </a:xfrm>
              <a:custGeom>
                <a:avLst/>
                <a:gdLst>
                  <a:gd name="T0" fmla="*/ 99 w 109"/>
                  <a:gd name="T1" fmla="*/ 13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3 h 17"/>
                  <a:gd name="T14" fmla="*/ 99 w 109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9" y="13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3"/>
                    </a:lnTo>
                    <a:lnTo>
                      <a:pt x="9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7" name="Freeform 202"/>
              <p:cNvSpPr>
                <a:spLocks/>
              </p:cNvSpPr>
              <p:nvPr/>
            </p:nvSpPr>
            <p:spPr bwMode="auto">
              <a:xfrm>
                <a:off x="1267" y="2949"/>
                <a:ext cx="109" cy="17"/>
              </a:xfrm>
              <a:custGeom>
                <a:avLst/>
                <a:gdLst>
                  <a:gd name="T0" fmla="*/ 99 w 109"/>
                  <a:gd name="T1" fmla="*/ 13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3 h 17"/>
                  <a:gd name="T14" fmla="*/ 99 w 109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9" y="13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3"/>
                    </a:lnTo>
                    <a:lnTo>
                      <a:pt x="9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8" name="Freeform 203"/>
              <p:cNvSpPr>
                <a:spLocks/>
              </p:cNvSpPr>
              <p:nvPr/>
            </p:nvSpPr>
            <p:spPr bwMode="auto">
              <a:xfrm>
                <a:off x="1353" y="2965"/>
                <a:ext cx="108" cy="16"/>
              </a:xfrm>
              <a:custGeom>
                <a:avLst/>
                <a:gdLst>
                  <a:gd name="T0" fmla="*/ 9 w 108"/>
                  <a:gd name="T1" fmla="*/ 3 h 16"/>
                  <a:gd name="T2" fmla="*/ 0 w 108"/>
                  <a:gd name="T3" fmla="*/ 8 h 16"/>
                  <a:gd name="T4" fmla="*/ 64 w 108"/>
                  <a:gd name="T5" fmla="*/ 8 h 16"/>
                  <a:gd name="T6" fmla="*/ 55 w 108"/>
                  <a:gd name="T7" fmla="*/ 16 h 16"/>
                  <a:gd name="T8" fmla="*/ 108 w 108"/>
                  <a:gd name="T9" fmla="*/ 7 h 16"/>
                  <a:gd name="T10" fmla="*/ 80 w 108"/>
                  <a:gd name="T11" fmla="*/ 0 h 16"/>
                  <a:gd name="T12" fmla="*/ 74 w 108"/>
                  <a:gd name="T13" fmla="*/ 3 h 16"/>
                  <a:gd name="T14" fmla="*/ 9 w 108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16"/>
                  <a:gd name="T26" fmla="*/ 108 w 108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16">
                    <a:moveTo>
                      <a:pt x="9" y="3"/>
                    </a:moveTo>
                    <a:lnTo>
                      <a:pt x="0" y="8"/>
                    </a:lnTo>
                    <a:lnTo>
                      <a:pt x="64" y="8"/>
                    </a:lnTo>
                    <a:lnTo>
                      <a:pt x="55" y="16"/>
                    </a:lnTo>
                    <a:lnTo>
                      <a:pt x="108" y="7"/>
                    </a:lnTo>
                    <a:lnTo>
                      <a:pt x="80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9" name="Freeform 204"/>
              <p:cNvSpPr>
                <a:spLocks/>
              </p:cNvSpPr>
              <p:nvPr/>
            </p:nvSpPr>
            <p:spPr bwMode="auto">
              <a:xfrm>
                <a:off x="1353" y="2965"/>
                <a:ext cx="108" cy="16"/>
              </a:xfrm>
              <a:custGeom>
                <a:avLst/>
                <a:gdLst>
                  <a:gd name="T0" fmla="*/ 9 w 108"/>
                  <a:gd name="T1" fmla="*/ 3 h 16"/>
                  <a:gd name="T2" fmla="*/ 0 w 108"/>
                  <a:gd name="T3" fmla="*/ 8 h 16"/>
                  <a:gd name="T4" fmla="*/ 64 w 108"/>
                  <a:gd name="T5" fmla="*/ 8 h 16"/>
                  <a:gd name="T6" fmla="*/ 55 w 108"/>
                  <a:gd name="T7" fmla="*/ 16 h 16"/>
                  <a:gd name="T8" fmla="*/ 108 w 108"/>
                  <a:gd name="T9" fmla="*/ 7 h 16"/>
                  <a:gd name="T10" fmla="*/ 80 w 108"/>
                  <a:gd name="T11" fmla="*/ 0 h 16"/>
                  <a:gd name="T12" fmla="*/ 74 w 108"/>
                  <a:gd name="T13" fmla="*/ 3 h 16"/>
                  <a:gd name="T14" fmla="*/ 9 w 108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16"/>
                  <a:gd name="T26" fmla="*/ 108 w 108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16">
                    <a:moveTo>
                      <a:pt x="9" y="3"/>
                    </a:moveTo>
                    <a:lnTo>
                      <a:pt x="0" y="8"/>
                    </a:lnTo>
                    <a:lnTo>
                      <a:pt x="64" y="8"/>
                    </a:lnTo>
                    <a:lnTo>
                      <a:pt x="55" y="16"/>
                    </a:lnTo>
                    <a:lnTo>
                      <a:pt x="108" y="7"/>
                    </a:lnTo>
                    <a:lnTo>
                      <a:pt x="80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0" name="Freeform 205"/>
              <p:cNvSpPr>
                <a:spLocks/>
              </p:cNvSpPr>
              <p:nvPr/>
            </p:nvSpPr>
            <p:spPr bwMode="auto">
              <a:xfrm>
                <a:off x="1385" y="2945"/>
                <a:ext cx="109" cy="17"/>
              </a:xfrm>
              <a:custGeom>
                <a:avLst/>
                <a:gdLst>
                  <a:gd name="T0" fmla="*/ 9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3 w 109"/>
                  <a:gd name="T7" fmla="*/ 17 h 17"/>
                  <a:gd name="T8" fmla="*/ 109 w 109"/>
                  <a:gd name="T9" fmla="*/ 7 h 17"/>
                  <a:gd name="T10" fmla="*/ 79 w 109"/>
                  <a:gd name="T11" fmla="*/ 0 h 17"/>
                  <a:gd name="T12" fmla="*/ 74 w 109"/>
                  <a:gd name="T13" fmla="*/ 4 h 17"/>
                  <a:gd name="T14" fmla="*/ 9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3" y="17"/>
                    </a:lnTo>
                    <a:lnTo>
                      <a:pt x="109" y="7"/>
                    </a:lnTo>
                    <a:lnTo>
                      <a:pt x="79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1" name="Freeform 206"/>
              <p:cNvSpPr>
                <a:spLocks/>
              </p:cNvSpPr>
              <p:nvPr/>
            </p:nvSpPr>
            <p:spPr bwMode="auto">
              <a:xfrm>
                <a:off x="1385" y="2945"/>
                <a:ext cx="109" cy="17"/>
              </a:xfrm>
              <a:custGeom>
                <a:avLst/>
                <a:gdLst>
                  <a:gd name="T0" fmla="*/ 9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3 w 109"/>
                  <a:gd name="T7" fmla="*/ 17 h 17"/>
                  <a:gd name="T8" fmla="*/ 109 w 109"/>
                  <a:gd name="T9" fmla="*/ 7 h 17"/>
                  <a:gd name="T10" fmla="*/ 79 w 109"/>
                  <a:gd name="T11" fmla="*/ 0 h 17"/>
                  <a:gd name="T12" fmla="*/ 74 w 109"/>
                  <a:gd name="T13" fmla="*/ 4 h 17"/>
                  <a:gd name="T14" fmla="*/ 9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3" y="17"/>
                    </a:lnTo>
                    <a:lnTo>
                      <a:pt x="109" y="7"/>
                    </a:lnTo>
                    <a:lnTo>
                      <a:pt x="79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2" name="Freeform 207"/>
              <p:cNvSpPr>
                <a:spLocks/>
              </p:cNvSpPr>
              <p:nvPr/>
            </p:nvSpPr>
            <p:spPr bwMode="auto">
              <a:xfrm>
                <a:off x="1239" y="2971"/>
                <a:ext cx="109" cy="15"/>
              </a:xfrm>
              <a:custGeom>
                <a:avLst/>
                <a:gdLst>
                  <a:gd name="T0" fmla="*/ 100 w 109"/>
                  <a:gd name="T1" fmla="*/ 12 h 15"/>
                  <a:gd name="T2" fmla="*/ 109 w 109"/>
                  <a:gd name="T3" fmla="*/ 7 h 15"/>
                  <a:gd name="T4" fmla="*/ 42 w 109"/>
                  <a:gd name="T5" fmla="*/ 7 h 15"/>
                  <a:gd name="T6" fmla="*/ 54 w 109"/>
                  <a:gd name="T7" fmla="*/ 0 h 15"/>
                  <a:gd name="T8" fmla="*/ 0 w 109"/>
                  <a:gd name="T9" fmla="*/ 8 h 15"/>
                  <a:gd name="T10" fmla="*/ 28 w 109"/>
                  <a:gd name="T11" fmla="*/ 15 h 15"/>
                  <a:gd name="T12" fmla="*/ 33 w 109"/>
                  <a:gd name="T13" fmla="*/ 12 h 15"/>
                  <a:gd name="T14" fmla="*/ 100 w 109"/>
                  <a:gd name="T15" fmla="*/ 1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5"/>
                  <a:gd name="T26" fmla="*/ 109 w 109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5">
                    <a:moveTo>
                      <a:pt x="100" y="12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4" y="0"/>
                    </a:lnTo>
                    <a:lnTo>
                      <a:pt x="0" y="8"/>
                    </a:lnTo>
                    <a:lnTo>
                      <a:pt x="28" y="15"/>
                    </a:lnTo>
                    <a:lnTo>
                      <a:pt x="33" y="12"/>
                    </a:lnTo>
                    <a:lnTo>
                      <a:pt x="10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3" name="Freeform 208"/>
              <p:cNvSpPr>
                <a:spLocks/>
              </p:cNvSpPr>
              <p:nvPr/>
            </p:nvSpPr>
            <p:spPr bwMode="auto">
              <a:xfrm>
                <a:off x="1239" y="2971"/>
                <a:ext cx="109" cy="15"/>
              </a:xfrm>
              <a:custGeom>
                <a:avLst/>
                <a:gdLst>
                  <a:gd name="T0" fmla="*/ 100 w 109"/>
                  <a:gd name="T1" fmla="*/ 12 h 15"/>
                  <a:gd name="T2" fmla="*/ 109 w 109"/>
                  <a:gd name="T3" fmla="*/ 7 h 15"/>
                  <a:gd name="T4" fmla="*/ 42 w 109"/>
                  <a:gd name="T5" fmla="*/ 7 h 15"/>
                  <a:gd name="T6" fmla="*/ 54 w 109"/>
                  <a:gd name="T7" fmla="*/ 0 h 15"/>
                  <a:gd name="T8" fmla="*/ 0 w 109"/>
                  <a:gd name="T9" fmla="*/ 8 h 15"/>
                  <a:gd name="T10" fmla="*/ 28 w 109"/>
                  <a:gd name="T11" fmla="*/ 15 h 15"/>
                  <a:gd name="T12" fmla="*/ 33 w 109"/>
                  <a:gd name="T13" fmla="*/ 12 h 15"/>
                  <a:gd name="T14" fmla="*/ 100 w 109"/>
                  <a:gd name="T15" fmla="*/ 1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5"/>
                  <a:gd name="T26" fmla="*/ 109 w 109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5">
                    <a:moveTo>
                      <a:pt x="100" y="12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4" y="0"/>
                    </a:lnTo>
                    <a:lnTo>
                      <a:pt x="0" y="8"/>
                    </a:lnTo>
                    <a:lnTo>
                      <a:pt x="28" y="15"/>
                    </a:lnTo>
                    <a:lnTo>
                      <a:pt x="33" y="12"/>
                    </a:lnTo>
                    <a:lnTo>
                      <a:pt x="10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4" name="Freeform 209"/>
              <p:cNvSpPr>
                <a:spLocks/>
              </p:cNvSpPr>
              <p:nvPr/>
            </p:nvSpPr>
            <p:spPr bwMode="auto">
              <a:xfrm>
                <a:off x="1269" y="2951"/>
                <a:ext cx="109" cy="17"/>
              </a:xfrm>
              <a:custGeom>
                <a:avLst/>
                <a:gdLst>
                  <a:gd name="T0" fmla="*/ 100 w 109"/>
                  <a:gd name="T1" fmla="*/ 12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2 h 17"/>
                  <a:gd name="T14" fmla="*/ 100 w 109"/>
                  <a:gd name="T15" fmla="*/ 12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0" y="12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10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5" name="Freeform 210"/>
              <p:cNvSpPr>
                <a:spLocks/>
              </p:cNvSpPr>
              <p:nvPr/>
            </p:nvSpPr>
            <p:spPr bwMode="auto">
              <a:xfrm>
                <a:off x="1269" y="2951"/>
                <a:ext cx="109" cy="17"/>
              </a:xfrm>
              <a:custGeom>
                <a:avLst/>
                <a:gdLst>
                  <a:gd name="T0" fmla="*/ 100 w 109"/>
                  <a:gd name="T1" fmla="*/ 12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2 h 17"/>
                  <a:gd name="T14" fmla="*/ 100 w 109"/>
                  <a:gd name="T15" fmla="*/ 12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0" y="12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10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37" name="Group 211"/>
            <p:cNvGrpSpPr>
              <a:grpSpLocks/>
            </p:cNvGrpSpPr>
            <p:nvPr/>
          </p:nvGrpSpPr>
          <p:grpSpPr bwMode="auto">
            <a:xfrm>
              <a:off x="1024" y="2105"/>
              <a:ext cx="398" cy="133"/>
              <a:chOff x="690" y="2942"/>
              <a:chExt cx="334" cy="87"/>
            </a:xfrm>
          </p:grpSpPr>
          <p:sp>
            <p:nvSpPr>
              <p:cNvPr id="26692" name="Rectangle 212"/>
              <p:cNvSpPr>
                <a:spLocks noChangeArrowheads="1"/>
              </p:cNvSpPr>
              <p:nvPr/>
            </p:nvSpPr>
            <p:spPr bwMode="auto">
              <a:xfrm>
                <a:off x="690" y="2989"/>
                <a:ext cx="255" cy="40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Rectangle 213"/>
              <p:cNvSpPr>
                <a:spLocks noChangeArrowheads="1"/>
              </p:cNvSpPr>
              <p:nvPr/>
            </p:nvSpPr>
            <p:spPr bwMode="auto">
              <a:xfrm>
                <a:off x="691" y="2990"/>
                <a:ext cx="253" cy="38"/>
              </a:xfrm>
              <a:prstGeom prst="rect">
                <a:avLst/>
              </a:prstGeom>
              <a:solidFill>
                <a:srgbClr val="0096D5"/>
              </a:solidFill>
              <a:ln w="4763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Freeform 214"/>
              <p:cNvSpPr>
                <a:spLocks/>
              </p:cNvSpPr>
              <p:nvPr/>
            </p:nvSpPr>
            <p:spPr bwMode="auto">
              <a:xfrm>
                <a:off x="945" y="2942"/>
                <a:ext cx="79" cy="87"/>
              </a:xfrm>
              <a:custGeom>
                <a:avLst/>
                <a:gdLst>
                  <a:gd name="T0" fmla="*/ 0 w 79"/>
                  <a:gd name="T1" fmla="*/ 47 h 87"/>
                  <a:gd name="T2" fmla="*/ 79 w 79"/>
                  <a:gd name="T3" fmla="*/ 0 h 87"/>
                  <a:gd name="T4" fmla="*/ 79 w 79"/>
                  <a:gd name="T5" fmla="*/ 40 h 87"/>
                  <a:gd name="T6" fmla="*/ 0 w 79"/>
                  <a:gd name="T7" fmla="*/ 87 h 87"/>
                  <a:gd name="T8" fmla="*/ 0 w 79"/>
                  <a:gd name="T9" fmla="*/ 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7"/>
                  <a:gd name="T17" fmla="*/ 79 w 7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7">
                    <a:moveTo>
                      <a:pt x="0" y="47"/>
                    </a:moveTo>
                    <a:lnTo>
                      <a:pt x="79" y="0"/>
                    </a:lnTo>
                    <a:lnTo>
                      <a:pt x="79" y="40"/>
                    </a:lnTo>
                    <a:lnTo>
                      <a:pt x="0" y="8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5" name="Freeform 215"/>
              <p:cNvSpPr>
                <a:spLocks/>
              </p:cNvSpPr>
              <p:nvPr/>
            </p:nvSpPr>
            <p:spPr bwMode="auto">
              <a:xfrm>
                <a:off x="945" y="2942"/>
                <a:ext cx="79" cy="87"/>
              </a:xfrm>
              <a:custGeom>
                <a:avLst/>
                <a:gdLst>
                  <a:gd name="T0" fmla="*/ 0 w 79"/>
                  <a:gd name="T1" fmla="*/ 47 h 87"/>
                  <a:gd name="T2" fmla="*/ 79 w 79"/>
                  <a:gd name="T3" fmla="*/ 0 h 87"/>
                  <a:gd name="T4" fmla="*/ 79 w 79"/>
                  <a:gd name="T5" fmla="*/ 40 h 87"/>
                  <a:gd name="T6" fmla="*/ 0 w 79"/>
                  <a:gd name="T7" fmla="*/ 87 h 87"/>
                  <a:gd name="T8" fmla="*/ 0 w 79"/>
                  <a:gd name="T9" fmla="*/ 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7"/>
                  <a:gd name="T17" fmla="*/ 79 w 7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7">
                    <a:moveTo>
                      <a:pt x="0" y="47"/>
                    </a:moveTo>
                    <a:lnTo>
                      <a:pt x="79" y="0"/>
                    </a:lnTo>
                    <a:lnTo>
                      <a:pt x="79" y="40"/>
                    </a:lnTo>
                    <a:lnTo>
                      <a:pt x="0" y="8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5A80"/>
              </a:solidFill>
              <a:ln w="4763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6" name="Freeform 216"/>
              <p:cNvSpPr>
                <a:spLocks/>
              </p:cNvSpPr>
              <p:nvPr/>
            </p:nvSpPr>
            <p:spPr bwMode="auto">
              <a:xfrm>
                <a:off x="690" y="2942"/>
                <a:ext cx="334" cy="47"/>
              </a:xfrm>
              <a:custGeom>
                <a:avLst/>
                <a:gdLst>
                  <a:gd name="T0" fmla="*/ 255 w 334"/>
                  <a:gd name="T1" fmla="*/ 47 h 47"/>
                  <a:gd name="T2" fmla="*/ 334 w 334"/>
                  <a:gd name="T3" fmla="*/ 0 h 47"/>
                  <a:gd name="T4" fmla="*/ 79 w 334"/>
                  <a:gd name="T5" fmla="*/ 0 h 47"/>
                  <a:gd name="T6" fmla="*/ 0 w 334"/>
                  <a:gd name="T7" fmla="*/ 47 h 47"/>
                  <a:gd name="T8" fmla="*/ 255 w 334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4"/>
                  <a:gd name="T16" fmla="*/ 0 h 47"/>
                  <a:gd name="T17" fmla="*/ 334 w 334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4" h="47">
                    <a:moveTo>
                      <a:pt x="255" y="47"/>
                    </a:moveTo>
                    <a:lnTo>
                      <a:pt x="334" y="0"/>
                    </a:lnTo>
                    <a:lnTo>
                      <a:pt x="79" y="0"/>
                    </a:lnTo>
                    <a:lnTo>
                      <a:pt x="0" y="47"/>
                    </a:lnTo>
                    <a:lnTo>
                      <a:pt x="255" y="47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7" name="Freeform 217"/>
              <p:cNvSpPr>
                <a:spLocks/>
              </p:cNvSpPr>
              <p:nvPr/>
            </p:nvSpPr>
            <p:spPr bwMode="auto">
              <a:xfrm>
                <a:off x="690" y="2942"/>
                <a:ext cx="334" cy="47"/>
              </a:xfrm>
              <a:custGeom>
                <a:avLst/>
                <a:gdLst>
                  <a:gd name="T0" fmla="*/ 255 w 334"/>
                  <a:gd name="T1" fmla="*/ 47 h 47"/>
                  <a:gd name="T2" fmla="*/ 334 w 334"/>
                  <a:gd name="T3" fmla="*/ 0 h 47"/>
                  <a:gd name="T4" fmla="*/ 79 w 334"/>
                  <a:gd name="T5" fmla="*/ 0 h 47"/>
                  <a:gd name="T6" fmla="*/ 0 w 334"/>
                  <a:gd name="T7" fmla="*/ 47 h 47"/>
                  <a:gd name="T8" fmla="*/ 255 w 334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4"/>
                  <a:gd name="T16" fmla="*/ 0 h 47"/>
                  <a:gd name="T17" fmla="*/ 334 w 334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4" h="47">
                    <a:moveTo>
                      <a:pt x="255" y="47"/>
                    </a:moveTo>
                    <a:lnTo>
                      <a:pt x="334" y="0"/>
                    </a:lnTo>
                    <a:lnTo>
                      <a:pt x="79" y="0"/>
                    </a:lnTo>
                    <a:lnTo>
                      <a:pt x="0" y="47"/>
                    </a:lnTo>
                    <a:lnTo>
                      <a:pt x="255" y="47"/>
                    </a:lnTo>
                    <a:close/>
                  </a:path>
                </a:pathLst>
              </a:custGeom>
              <a:solidFill>
                <a:srgbClr val="00B4FF"/>
              </a:solidFill>
              <a:ln w="4763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8" name="Freeform 218"/>
              <p:cNvSpPr>
                <a:spLocks/>
              </p:cNvSpPr>
              <p:nvPr/>
            </p:nvSpPr>
            <p:spPr bwMode="auto">
              <a:xfrm>
                <a:off x="841" y="2963"/>
                <a:ext cx="109" cy="16"/>
              </a:xfrm>
              <a:custGeom>
                <a:avLst/>
                <a:gdLst>
                  <a:gd name="T0" fmla="*/ 9 w 109"/>
                  <a:gd name="T1" fmla="*/ 3 h 16"/>
                  <a:gd name="T2" fmla="*/ 0 w 109"/>
                  <a:gd name="T3" fmla="*/ 9 h 16"/>
                  <a:gd name="T4" fmla="*/ 65 w 109"/>
                  <a:gd name="T5" fmla="*/ 9 h 16"/>
                  <a:gd name="T6" fmla="*/ 56 w 109"/>
                  <a:gd name="T7" fmla="*/ 16 h 16"/>
                  <a:gd name="T8" fmla="*/ 109 w 109"/>
                  <a:gd name="T9" fmla="*/ 8 h 16"/>
                  <a:gd name="T10" fmla="*/ 81 w 109"/>
                  <a:gd name="T11" fmla="*/ 0 h 16"/>
                  <a:gd name="T12" fmla="*/ 74 w 109"/>
                  <a:gd name="T13" fmla="*/ 3 h 16"/>
                  <a:gd name="T14" fmla="*/ 9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" y="3"/>
                    </a:moveTo>
                    <a:lnTo>
                      <a:pt x="0" y="9"/>
                    </a:lnTo>
                    <a:lnTo>
                      <a:pt x="65" y="9"/>
                    </a:lnTo>
                    <a:lnTo>
                      <a:pt x="56" y="16"/>
                    </a:lnTo>
                    <a:lnTo>
                      <a:pt x="109" y="8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Freeform 219"/>
              <p:cNvSpPr>
                <a:spLocks/>
              </p:cNvSpPr>
              <p:nvPr/>
            </p:nvSpPr>
            <p:spPr bwMode="auto">
              <a:xfrm>
                <a:off x="841" y="2963"/>
                <a:ext cx="109" cy="16"/>
              </a:xfrm>
              <a:custGeom>
                <a:avLst/>
                <a:gdLst>
                  <a:gd name="T0" fmla="*/ 9 w 109"/>
                  <a:gd name="T1" fmla="*/ 3 h 16"/>
                  <a:gd name="T2" fmla="*/ 0 w 109"/>
                  <a:gd name="T3" fmla="*/ 9 h 16"/>
                  <a:gd name="T4" fmla="*/ 65 w 109"/>
                  <a:gd name="T5" fmla="*/ 9 h 16"/>
                  <a:gd name="T6" fmla="*/ 56 w 109"/>
                  <a:gd name="T7" fmla="*/ 16 h 16"/>
                  <a:gd name="T8" fmla="*/ 109 w 109"/>
                  <a:gd name="T9" fmla="*/ 8 h 16"/>
                  <a:gd name="T10" fmla="*/ 81 w 109"/>
                  <a:gd name="T11" fmla="*/ 0 h 16"/>
                  <a:gd name="T12" fmla="*/ 74 w 109"/>
                  <a:gd name="T13" fmla="*/ 3 h 16"/>
                  <a:gd name="T14" fmla="*/ 9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" y="3"/>
                    </a:moveTo>
                    <a:lnTo>
                      <a:pt x="0" y="9"/>
                    </a:lnTo>
                    <a:lnTo>
                      <a:pt x="65" y="9"/>
                    </a:lnTo>
                    <a:lnTo>
                      <a:pt x="56" y="16"/>
                    </a:lnTo>
                    <a:lnTo>
                      <a:pt x="109" y="8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Freeform 220"/>
              <p:cNvSpPr>
                <a:spLocks/>
              </p:cNvSpPr>
              <p:nvPr/>
            </p:nvSpPr>
            <p:spPr bwMode="auto">
              <a:xfrm>
                <a:off x="873" y="2944"/>
                <a:ext cx="109" cy="17"/>
              </a:xfrm>
              <a:custGeom>
                <a:avLst/>
                <a:gdLst>
                  <a:gd name="T0" fmla="*/ 10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4 w 109"/>
                  <a:gd name="T7" fmla="*/ 17 h 17"/>
                  <a:gd name="T8" fmla="*/ 109 w 109"/>
                  <a:gd name="T9" fmla="*/ 7 h 17"/>
                  <a:gd name="T10" fmla="*/ 79 w 109"/>
                  <a:gd name="T11" fmla="*/ 0 h 17"/>
                  <a:gd name="T12" fmla="*/ 75 w 109"/>
                  <a:gd name="T13" fmla="*/ 4 h 17"/>
                  <a:gd name="T14" fmla="*/ 10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4" y="17"/>
                    </a:lnTo>
                    <a:lnTo>
                      <a:pt x="109" y="7"/>
                    </a:lnTo>
                    <a:lnTo>
                      <a:pt x="79" y="0"/>
                    </a:lnTo>
                    <a:lnTo>
                      <a:pt x="75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1" name="Freeform 221"/>
              <p:cNvSpPr>
                <a:spLocks/>
              </p:cNvSpPr>
              <p:nvPr/>
            </p:nvSpPr>
            <p:spPr bwMode="auto">
              <a:xfrm>
                <a:off x="873" y="2944"/>
                <a:ext cx="109" cy="17"/>
              </a:xfrm>
              <a:custGeom>
                <a:avLst/>
                <a:gdLst>
                  <a:gd name="T0" fmla="*/ 10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4 w 109"/>
                  <a:gd name="T7" fmla="*/ 17 h 17"/>
                  <a:gd name="T8" fmla="*/ 109 w 109"/>
                  <a:gd name="T9" fmla="*/ 7 h 17"/>
                  <a:gd name="T10" fmla="*/ 79 w 109"/>
                  <a:gd name="T11" fmla="*/ 0 h 17"/>
                  <a:gd name="T12" fmla="*/ 75 w 109"/>
                  <a:gd name="T13" fmla="*/ 4 h 17"/>
                  <a:gd name="T14" fmla="*/ 10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4" y="17"/>
                    </a:lnTo>
                    <a:lnTo>
                      <a:pt x="109" y="7"/>
                    </a:lnTo>
                    <a:lnTo>
                      <a:pt x="79" y="0"/>
                    </a:lnTo>
                    <a:lnTo>
                      <a:pt x="75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2" name="Freeform 222"/>
              <p:cNvSpPr>
                <a:spLocks/>
              </p:cNvSpPr>
              <p:nvPr/>
            </p:nvSpPr>
            <p:spPr bwMode="auto">
              <a:xfrm>
                <a:off x="727" y="2969"/>
                <a:ext cx="109" cy="16"/>
              </a:xfrm>
              <a:custGeom>
                <a:avLst/>
                <a:gdLst>
                  <a:gd name="T0" fmla="*/ 100 w 109"/>
                  <a:gd name="T1" fmla="*/ 13 h 16"/>
                  <a:gd name="T2" fmla="*/ 109 w 109"/>
                  <a:gd name="T3" fmla="*/ 7 h 16"/>
                  <a:gd name="T4" fmla="*/ 42 w 109"/>
                  <a:gd name="T5" fmla="*/ 7 h 16"/>
                  <a:gd name="T6" fmla="*/ 54 w 109"/>
                  <a:gd name="T7" fmla="*/ 0 h 16"/>
                  <a:gd name="T8" fmla="*/ 0 w 109"/>
                  <a:gd name="T9" fmla="*/ 9 h 16"/>
                  <a:gd name="T10" fmla="*/ 28 w 109"/>
                  <a:gd name="T11" fmla="*/ 16 h 16"/>
                  <a:gd name="T12" fmla="*/ 33 w 109"/>
                  <a:gd name="T13" fmla="*/ 13 h 16"/>
                  <a:gd name="T14" fmla="*/ 100 w 109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100" y="13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4" y="0"/>
                    </a:lnTo>
                    <a:lnTo>
                      <a:pt x="0" y="9"/>
                    </a:lnTo>
                    <a:lnTo>
                      <a:pt x="28" y="16"/>
                    </a:lnTo>
                    <a:lnTo>
                      <a:pt x="33" y="13"/>
                    </a:lnTo>
                    <a:lnTo>
                      <a:pt x="1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3" name="Freeform 223"/>
              <p:cNvSpPr>
                <a:spLocks/>
              </p:cNvSpPr>
              <p:nvPr/>
            </p:nvSpPr>
            <p:spPr bwMode="auto">
              <a:xfrm>
                <a:off x="727" y="2969"/>
                <a:ext cx="109" cy="16"/>
              </a:xfrm>
              <a:custGeom>
                <a:avLst/>
                <a:gdLst>
                  <a:gd name="T0" fmla="*/ 100 w 109"/>
                  <a:gd name="T1" fmla="*/ 13 h 16"/>
                  <a:gd name="T2" fmla="*/ 109 w 109"/>
                  <a:gd name="T3" fmla="*/ 7 h 16"/>
                  <a:gd name="T4" fmla="*/ 42 w 109"/>
                  <a:gd name="T5" fmla="*/ 7 h 16"/>
                  <a:gd name="T6" fmla="*/ 54 w 109"/>
                  <a:gd name="T7" fmla="*/ 0 h 16"/>
                  <a:gd name="T8" fmla="*/ 0 w 109"/>
                  <a:gd name="T9" fmla="*/ 9 h 16"/>
                  <a:gd name="T10" fmla="*/ 28 w 109"/>
                  <a:gd name="T11" fmla="*/ 16 h 16"/>
                  <a:gd name="T12" fmla="*/ 33 w 109"/>
                  <a:gd name="T13" fmla="*/ 13 h 16"/>
                  <a:gd name="T14" fmla="*/ 100 w 109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100" y="13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4" y="0"/>
                    </a:lnTo>
                    <a:lnTo>
                      <a:pt x="0" y="9"/>
                    </a:lnTo>
                    <a:lnTo>
                      <a:pt x="28" y="16"/>
                    </a:lnTo>
                    <a:lnTo>
                      <a:pt x="33" y="13"/>
                    </a:lnTo>
                    <a:lnTo>
                      <a:pt x="1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4" name="Freeform 224"/>
              <p:cNvSpPr>
                <a:spLocks/>
              </p:cNvSpPr>
              <p:nvPr/>
            </p:nvSpPr>
            <p:spPr bwMode="auto">
              <a:xfrm>
                <a:off x="757" y="2949"/>
                <a:ext cx="109" cy="17"/>
              </a:xfrm>
              <a:custGeom>
                <a:avLst/>
                <a:gdLst>
                  <a:gd name="T0" fmla="*/ 100 w 109"/>
                  <a:gd name="T1" fmla="*/ 13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1 w 109"/>
                  <a:gd name="T11" fmla="*/ 17 h 17"/>
                  <a:gd name="T12" fmla="*/ 35 w 109"/>
                  <a:gd name="T13" fmla="*/ 13 h 17"/>
                  <a:gd name="T14" fmla="*/ 100 w 109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0" y="13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1" y="17"/>
                    </a:lnTo>
                    <a:lnTo>
                      <a:pt x="35" y="13"/>
                    </a:lnTo>
                    <a:lnTo>
                      <a:pt x="1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5" name="Freeform 225"/>
              <p:cNvSpPr>
                <a:spLocks/>
              </p:cNvSpPr>
              <p:nvPr/>
            </p:nvSpPr>
            <p:spPr bwMode="auto">
              <a:xfrm>
                <a:off x="757" y="2949"/>
                <a:ext cx="109" cy="17"/>
              </a:xfrm>
              <a:custGeom>
                <a:avLst/>
                <a:gdLst>
                  <a:gd name="T0" fmla="*/ 100 w 109"/>
                  <a:gd name="T1" fmla="*/ 13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1 w 109"/>
                  <a:gd name="T11" fmla="*/ 17 h 17"/>
                  <a:gd name="T12" fmla="*/ 35 w 109"/>
                  <a:gd name="T13" fmla="*/ 13 h 17"/>
                  <a:gd name="T14" fmla="*/ 100 w 109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0" y="13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1" y="17"/>
                    </a:lnTo>
                    <a:lnTo>
                      <a:pt x="35" y="13"/>
                    </a:lnTo>
                    <a:lnTo>
                      <a:pt x="1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6" name="Freeform 226"/>
              <p:cNvSpPr>
                <a:spLocks/>
              </p:cNvSpPr>
              <p:nvPr/>
            </p:nvSpPr>
            <p:spPr bwMode="auto">
              <a:xfrm>
                <a:off x="843" y="2965"/>
                <a:ext cx="109" cy="16"/>
              </a:xfrm>
              <a:custGeom>
                <a:avLst/>
                <a:gdLst>
                  <a:gd name="T0" fmla="*/ 9 w 109"/>
                  <a:gd name="T1" fmla="*/ 3 h 16"/>
                  <a:gd name="T2" fmla="*/ 0 w 109"/>
                  <a:gd name="T3" fmla="*/ 8 h 16"/>
                  <a:gd name="T4" fmla="*/ 65 w 109"/>
                  <a:gd name="T5" fmla="*/ 8 h 16"/>
                  <a:gd name="T6" fmla="*/ 56 w 109"/>
                  <a:gd name="T7" fmla="*/ 16 h 16"/>
                  <a:gd name="T8" fmla="*/ 109 w 109"/>
                  <a:gd name="T9" fmla="*/ 7 h 16"/>
                  <a:gd name="T10" fmla="*/ 81 w 109"/>
                  <a:gd name="T11" fmla="*/ 0 h 16"/>
                  <a:gd name="T12" fmla="*/ 74 w 109"/>
                  <a:gd name="T13" fmla="*/ 3 h 16"/>
                  <a:gd name="T14" fmla="*/ 9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" y="3"/>
                    </a:moveTo>
                    <a:lnTo>
                      <a:pt x="0" y="8"/>
                    </a:lnTo>
                    <a:lnTo>
                      <a:pt x="65" y="8"/>
                    </a:lnTo>
                    <a:lnTo>
                      <a:pt x="56" y="16"/>
                    </a:lnTo>
                    <a:lnTo>
                      <a:pt x="109" y="7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7" name="Freeform 227"/>
              <p:cNvSpPr>
                <a:spLocks/>
              </p:cNvSpPr>
              <p:nvPr/>
            </p:nvSpPr>
            <p:spPr bwMode="auto">
              <a:xfrm>
                <a:off x="843" y="2965"/>
                <a:ext cx="109" cy="16"/>
              </a:xfrm>
              <a:custGeom>
                <a:avLst/>
                <a:gdLst>
                  <a:gd name="T0" fmla="*/ 9 w 109"/>
                  <a:gd name="T1" fmla="*/ 3 h 16"/>
                  <a:gd name="T2" fmla="*/ 0 w 109"/>
                  <a:gd name="T3" fmla="*/ 8 h 16"/>
                  <a:gd name="T4" fmla="*/ 65 w 109"/>
                  <a:gd name="T5" fmla="*/ 8 h 16"/>
                  <a:gd name="T6" fmla="*/ 56 w 109"/>
                  <a:gd name="T7" fmla="*/ 16 h 16"/>
                  <a:gd name="T8" fmla="*/ 109 w 109"/>
                  <a:gd name="T9" fmla="*/ 7 h 16"/>
                  <a:gd name="T10" fmla="*/ 81 w 109"/>
                  <a:gd name="T11" fmla="*/ 0 h 16"/>
                  <a:gd name="T12" fmla="*/ 74 w 109"/>
                  <a:gd name="T13" fmla="*/ 3 h 16"/>
                  <a:gd name="T14" fmla="*/ 9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" y="3"/>
                    </a:moveTo>
                    <a:lnTo>
                      <a:pt x="0" y="8"/>
                    </a:lnTo>
                    <a:lnTo>
                      <a:pt x="65" y="8"/>
                    </a:lnTo>
                    <a:lnTo>
                      <a:pt x="56" y="16"/>
                    </a:lnTo>
                    <a:lnTo>
                      <a:pt x="109" y="7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8" name="Freeform 228"/>
              <p:cNvSpPr>
                <a:spLocks/>
              </p:cNvSpPr>
              <p:nvPr/>
            </p:nvSpPr>
            <p:spPr bwMode="auto">
              <a:xfrm>
                <a:off x="876" y="2945"/>
                <a:ext cx="109" cy="17"/>
              </a:xfrm>
              <a:custGeom>
                <a:avLst/>
                <a:gdLst>
                  <a:gd name="T0" fmla="*/ 9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3 w 109"/>
                  <a:gd name="T7" fmla="*/ 17 h 17"/>
                  <a:gd name="T8" fmla="*/ 109 w 109"/>
                  <a:gd name="T9" fmla="*/ 7 h 17"/>
                  <a:gd name="T10" fmla="*/ 78 w 109"/>
                  <a:gd name="T11" fmla="*/ 0 h 17"/>
                  <a:gd name="T12" fmla="*/ 74 w 109"/>
                  <a:gd name="T13" fmla="*/ 4 h 17"/>
                  <a:gd name="T14" fmla="*/ 9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3" y="17"/>
                    </a:lnTo>
                    <a:lnTo>
                      <a:pt x="109" y="7"/>
                    </a:lnTo>
                    <a:lnTo>
                      <a:pt x="78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9" name="Freeform 229"/>
              <p:cNvSpPr>
                <a:spLocks/>
              </p:cNvSpPr>
              <p:nvPr/>
            </p:nvSpPr>
            <p:spPr bwMode="auto">
              <a:xfrm>
                <a:off x="876" y="2945"/>
                <a:ext cx="109" cy="17"/>
              </a:xfrm>
              <a:custGeom>
                <a:avLst/>
                <a:gdLst>
                  <a:gd name="T0" fmla="*/ 9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3 w 109"/>
                  <a:gd name="T7" fmla="*/ 17 h 17"/>
                  <a:gd name="T8" fmla="*/ 109 w 109"/>
                  <a:gd name="T9" fmla="*/ 7 h 17"/>
                  <a:gd name="T10" fmla="*/ 78 w 109"/>
                  <a:gd name="T11" fmla="*/ 0 h 17"/>
                  <a:gd name="T12" fmla="*/ 74 w 109"/>
                  <a:gd name="T13" fmla="*/ 4 h 17"/>
                  <a:gd name="T14" fmla="*/ 9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3" y="17"/>
                    </a:lnTo>
                    <a:lnTo>
                      <a:pt x="109" y="7"/>
                    </a:lnTo>
                    <a:lnTo>
                      <a:pt x="78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0" name="Freeform 230"/>
              <p:cNvSpPr>
                <a:spLocks/>
              </p:cNvSpPr>
              <p:nvPr/>
            </p:nvSpPr>
            <p:spPr bwMode="auto">
              <a:xfrm>
                <a:off x="730" y="2971"/>
                <a:ext cx="109" cy="15"/>
              </a:xfrm>
              <a:custGeom>
                <a:avLst/>
                <a:gdLst>
                  <a:gd name="T0" fmla="*/ 99 w 109"/>
                  <a:gd name="T1" fmla="*/ 12 h 15"/>
                  <a:gd name="T2" fmla="*/ 109 w 109"/>
                  <a:gd name="T3" fmla="*/ 7 h 15"/>
                  <a:gd name="T4" fmla="*/ 41 w 109"/>
                  <a:gd name="T5" fmla="*/ 7 h 15"/>
                  <a:gd name="T6" fmla="*/ 53 w 109"/>
                  <a:gd name="T7" fmla="*/ 0 h 15"/>
                  <a:gd name="T8" fmla="*/ 0 w 109"/>
                  <a:gd name="T9" fmla="*/ 8 h 15"/>
                  <a:gd name="T10" fmla="*/ 27 w 109"/>
                  <a:gd name="T11" fmla="*/ 15 h 15"/>
                  <a:gd name="T12" fmla="*/ 32 w 109"/>
                  <a:gd name="T13" fmla="*/ 12 h 15"/>
                  <a:gd name="T14" fmla="*/ 99 w 109"/>
                  <a:gd name="T15" fmla="*/ 1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5"/>
                  <a:gd name="T26" fmla="*/ 109 w 109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5">
                    <a:moveTo>
                      <a:pt x="99" y="12"/>
                    </a:moveTo>
                    <a:lnTo>
                      <a:pt x="109" y="7"/>
                    </a:lnTo>
                    <a:lnTo>
                      <a:pt x="41" y="7"/>
                    </a:lnTo>
                    <a:lnTo>
                      <a:pt x="53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2" y="12"/>
                    </a:lnTo>
                    <a:lnTo>
                      <a:pt x="9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1" name="Freeform 231"/>
              <p:cNvSpPr>
                <a:spLocks/>
              </p:cNvSpPr>
              <p:nvPr/>
            </p:nvSpPr>
            <p:spPr bwMode="auto">
              <a:xfrm>
                <a:off x="730" y="2971"/>
                <a:ext cx="109" cy="15"/>
              </a:xfrm>
              <a:custGeom>
                <a:avLst/>
                <a:gdLst>
                  <a:gd name="T0" fmla="*/ 99 w 109"/>
                  <a:gd name="T1" fmla="*/ 12 h 15"/>
                  <a:gd name="T2" fmla="*/ 109 w 109"/>
                  <a:gd name="T3" fmla="*/ 7 h 15"/>
                  <a:gd name="T4" fmla="*/ 41 w 109"/>
                  <a:gd name="T5" fmla="*/ 7 h 15"/>
                  <a:gd name="T6" fmla="*/ 53 w 109"/>
                  <a:gd name="T7" fmla="*/ 0 h 15"/>
                  <a:gd name="T8" fmla="*/ 0 w 109"/>
                  <a:gd name="T9" fmla="*/ 8 h 15"/>
                  <a:gd name="T10" fmla="*/ 27 w 109"/>
                  <a:gd name="T11" fmla="*/ 15 h 15"/>
                  <a:gd name="T12" fmla="*/ 32 w 109"/>
                  <a:gd name="T13" fmla="*/ 12 h 15"/>
                  <a:gd name="T14" fmla="*/ 99 w 109"/>
                  <a:gd name="T15" fmla="*/ 1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5"/>
                  <a:gd name="T26" fmla="*/ 109 w 109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5">
                    <a:moveTo>
                      <a:pt x="99" y="12"/>
                    </a:moveTo>
                    <a:lnTo>
                      <a:pt x="109" y="7"/>
                    </a:lnTo>
                    <a:lnTo>
                      <a:pt x="41" y="7"/>
                    </a:lnTo>
                    <a:lnTo>
                      <a:pt x="53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2" y="12"/>
                    </a:lnTo>
                    <a:lnTo>
                      <a:pt x="9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2" name="Freeform 232"/>
              <p:cNvSpPr>
                <a:spLocks/>
              </p:cNvSpPr>
              <p:nvPr/>
            </p:nvSpPr>
            <p:spPr bwMode="auto">
              <a:xfrm>
                <a:off x="760" y="2951"/>
                <a:ext cx="109" cy="17"/>
              </a:xfrm>
              <a:custGeom>
                <a:avLst/>
                <a:gdLst>
                  <a:gd name="T0" fmla="*/ 99 w 109"/>
                  <a:gd name="T1" fmla="*/ 12 h 17"/>
                  <a:gd name="T2" fmla="*/ 109 w 109"/>
                  <a:gd name="T3" fmla="*/ 7 h 17"/>
                  <a:gd name="T4" fmla="*/ 44 w 109"/>
                  <a:gd name="T5" fmla="*/ 7 h 17"/>
                  <a:gd name="T6" fmla="*/ 55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2 h 17"/>
                  <a:gd name="T14" fmla="*/ 99 w 109"/>
                  <a:gd name="T15" fmla="*/ 12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9" y="12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5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9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3" name="Freeform 233"/>
              <p:cNvSpPr>
                <a:spLocks/>
              </p:cNvSpPr>
              <p:nvPr/>
            </p:nvSpPr>
            <p:spPr bwMode="auto">
              <a:xfrm>
                <a:off x="760" y="2951"/>
                <a:ext cx="109" cy="17"/>
              </a:xfrm>
              <a:custGeom>
                <a:avLst/>
                <a:gdLst>
                  <a:gd name="T0" fmla="*/ 99 w 109"/>
                  <a:gd name="T1" fmla="*/ 12 h 17"/>
                  <a:gd name="T2" fmla="*/ 109 w 109"/>
                  <a:gd name="T3" fmla="*/ 7 h 17"/>
                  <a:gd name="T4" fmla="*/ 44 w 109"/>
                  <a:gd name="T5" fmla="*/ 7 h 17"/>
                  <a:gd name="T6" fmla="*/ 55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2 h 17"/>
                  <a:gd name="T14" fmla="*/ 99 w 109"/>
                  <a:gd name="T15" fmla="*/ 12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9" y="12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5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9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38" name="Line 234"/>
            <p:cNvSpPr>
              <a:spLocks noChangeShapeType="1"/>
            </p:cNvSpPr>
            <p:nvPr/>
          </p:nvSpPr>
          <p:spPr bwMode="auto">
            <a:xfrm>
              <a:off x="1370" y="2205"/>
              <a:ext cx="2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539" name="Group 258"/>
            <p:cNvGrpSpPr>
              <a:grpSpLocks/>
            </p:cNvGrpSpPr>
            <p:nvPr/>
          </p:nvGrpSpPr>
          <p:grpSpPr bwMode="auto">
            <a:xfrm>
              <a:off x="1763" y="2703"/>
              <a:ext cx="290" cy="135"/>
              <a:chOff x="1310" y="3332"/>
              <a:chExt cx="244" cy="88"/>
            </a:xfrm>
          </p:grpSpPr>
          <p:sp>
            <p:nvSpPr>
              <p:cNvPr id="26670" name="Rectangle 259"/>
              <p:cNvSpPr>
                <a:spLocks noChangeArrowheads="1"/>
              </p:cNvSpPr>
              <p:nvPr/>
            </p:nvSpPr>
            <p:spPr bwMode="auto">
              <a:xfrm>
                <a:off x="1310" y="3346"/>
                <a:ext cx="220" cy="74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1" name="Rectangle 260"/>
              <p:cNvSpPr>
                <a:spLocks noChangeArrowheads="1"/>
              </p:cNvSpPr>
              <p:nvPr/>
            </p:nvSpPr>
            <p:spPr bwMode="auto">
              <a:xfrm>
                <a:off x="1311" y="3347"/>
                <a:ext cx="218" cy="72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2" name="Freeform 261"/>
              <p:cNvSpPr>
                <a:spLocks/>
              </p:cNvSpPr>
              <p:nvPr/>
            </p:nvSpPr>
            <p:spPr bwMode="auto">
              <a:xfrm>
                <a:off x="1530" y="3332"/>
                <a:ext cx="24" cy="88"/>
              </a:xfrm>
              <a:custGeom>
                <a:avLst/>
                <a:gdLst>
                  <a:gd name="T0" fmla="*/ 0 w 24"/>
                  <a:gd name="T1" fmla="*/ 88 h 88"/>
                  <a:gd name="T2" fmla="*/ 24 w 24"/>
                  <a:gd name="T3" fmla="*/ 76 h 88"/>
                  <a:gd name="T4" fmla="*/ 24 w 24"/>
                  <a:gd name="T5" fmla="*/ 0 h 88"/>
                  <a:gd name="T6" fmla="*/ 0 w 24"/>
                  <a:gd name="T7" fmla="*/ 14 h 88"/>
                  <a:gd name="T8" fmla="*/ 0 w 2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8"/>
                  <a:gd name="T17" fmla="*/ 24 w 2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8">
                    <a:moveTo>
                      <a:pt x="0" y="88"/>
                    </a:moveTo>
                    <a:lnTo>
                      <a:pt x="24" y="76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3" name="Freeform 262"/>
              <p:cNvSpPr>
                <a:spLocks/>
              </p:cNvSpPr>
              <p:nvPr/>
            </p:nvSpPr>
            <p:spPr bwMode="auto">
              <a:xfrm>
                <a:off x="1530" y="3332"/>
                <a:ext cx="24" cy="88"/>
              </a:xfrm>
              <a:custGeom>
                <a:avLst/>
                <a:gdLst>
                  <a:gd name="T0" fmla="*/ 0 w 24"/>
                  <a:gd name="T1" fmla="*/ 88 h 88"/>
                  <a:gd name="T2" fmla="*/ 24 w 24"/>
                  <a:gd name="T3" fmla="*/ 76 h 88"/>
                  <a:gd name="T4" fmla="*/ 24 w 24"/>
                  <a:gd name="T5" fmla="*/ 0 h 88"/>
                  <a:gd name="T6" fmla="*/ 0 w 24"/>
                  <a:gd name="T7" fmla="*/ 14 h 88"/>
                  <a:gd name="T8" fmla="*/ 0 w 2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8"/>
                  <a:gd name="T17" fmla="*/ 24 w 2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8">
                    <a:moveTo>
                      <a:pt x="0" y="88"/>
                    </a:moveTo>
                    <a:lnTo>
                      <a:pt x="24" y="76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4" name="Freeform 263"/>
              <p:cNvSpPr>
                <a:spLocks/>
              </p:cNvSpPr>
              <p:nvPr/>
            </p:nvSpPr>
            <p:spPr bwMode="auto">
              <a:xfrm>
                <a:off x="1310" y="3332"/>
                <a:ext cx="244" cy="14"/>
              </a:xfrm>
              <a:custGeom>
                <a:avLst/>
                <a:gdLst>
                  <a:gd name="T0" fmla="*/ 220 w 244"/>
                  <a:gd name="T1" fmla="*/ 14 h 14"/>
                  <a:gd name="T2" fmla="*/ 244 w 244"/>
                  <a:gd name="T3" fmla="*/ 0 h 14"/>
                  <a:gd name="T4" fmla="*/ 24 w 244"/>
                  <a:gd name="T5" fmla="*/ 0 h 14"/>
                  <a:gd name="T6" fmla="*/ 0 w 244"/>
                  <a:gd name="T7" fmla="*/ 14 h 14"/>
                  <a:gd name="T8" fmla="*/ 220 w 24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14"/>
                  <a:gd name="T17" fmla="*/ 244 w 24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14">
                    <a:moveTo>
                      <a:pt x="220" y="14"/>
                    </a:moveTo>
                    <a:lnTo>
                      <a:pt x="244" y="0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220" y="14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5" name="Freeform 264"/>
              <p:cNvSpPr>
                <a:spLocks/>
              </p:cNvSpPr>
              <p:nvPr/>
            </p:nvSpPr>
            <p:spPr bwMode="auto">
              <a:xfrm>
                <a:off x="1310" y="3332"/>
                <a:ext cx="244" cy="14"/>
              </a:xfrm>
              <a:custGeom>
                <a:avLst/>
                <a:gdLst>
                  <a:gd name="T0" fmla="*/ 220 w 244"/>
                  <a:gd name="T1" fmla="*/ 14 h 14"/>
                  <a:gd name="T2" fmla="*/ 244 w 244"/>
                  <a:gd name="T3" fmla="*/ 0 h 14"/>
                  <a:gd name="T4" fmla="*/ 24 w 244"/>
                  <a:gd name="T5" fmla="*/ 0 h 14"/>
                  <a:gd name="T6" fmla="*/ 0 w 244"/>
                  <a:gd name="T7" fmla="*/ 14 h 14"/>
                  <a:gd name="T8" fmla="*/ 220 w 24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14"/>
                  <a:gd name="T17" fmla="*/ 244 w 24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14">
                    <a:moveTo>
                      <a:pt x="220" y="14"/>
                    </a:moveTo>
                    <a:lnTo>
                      <a:pt x="244" y="0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220" y="14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6" name="Freeform 265"/>
              <p:cNvSpPr>
                <a:spLocks/>
              </p:cNvSpPr>
              <p:nvPr/>
            </p:nvSpPr>
            <p:spPr bwMode="auto">
              <a:xfrm>
                <a:off x="1330" y="3377"/>
                <a:ext cx="83" cy="13"/>
              </a:xfrm>
              <a:custGeom>
                <a:avLst/>
                <a:gdLst>
                  <a:gd name="T0" fmla="*/ 0 w 83"/>
                  <a:gd name="T1" fmla="*/ 3 h 13"/>
                  <a:gd name="T2" fmla="*/ 0 w 83"/>
                  <a:gd name="T3" fmla="*/ 9 h 13"/>
                  <a:gd name="T4" fmla="*/ 71 w 83"/>
                  <a:gd name="T5" fmla="*/ 9 h 13"/>
                  <a:gd name="T6" fmla="*/ 71 w 83"/>
                  <a:gd name="T7" fmla="*/ 13 h 13"/>
                  <a:gd name="T8" fmla="*/ 83 w 83"/>
                  <a:gd name="T9" fmla="*/ 6 h 13"/>
                  <a:gd name="T10" fmla="*/ 71 w 83"/>
                  <a:gd name="T11" fmla="*/ 0 h 13"/>
                  <a:gd name="T12" fmla="*/ 71 w 83"/>
                  <a:gd name="T13" fmla="*/ 3 h 13"/>
                  <a:gd name="T14" fmla="*/ 0 w 83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3"/>
                  <a:gd name="T26" fmla="*/ 83 w 83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3">
                    <a:moveTo>
                      <a:pt x="0" y="3"/>
                    </a:moveTo>
                    <a:lnTo>
                      <a:pt x="0" y="9"/>
                    </a:lnTo>
                    <a:lnTo>
                      <a:pt x="71" y="9"/>
                    </a:lnTo>
                    <a:lnTo>
                      <a:pt x="71" y="13"/>
                    </a:lnTo>
                    <a:lnTo>
                      <a:pt x="83" y="6"/>
                    </a:lnTo>
                    <a:lnTo>
                      <a:pt x="71" y="0"/>
                    </a:lnTo>
                    <a:lnTo>
                      <a:pt x="7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7" name="Freeform 266"/>
              <p:cNvSpPr>
                <a:spLocks/>
              </p:cNvSpPr>
              <p:nvPr/>
            </p:nvSpPr>
            <p:spPr bwMode="auto">
              <a:xfrm>
                <a:off x="1330" y="3377"/>
                <a:ext cx="83" cy="13"/>
              </a:xfrm>
              <a:custGeom>
                <a:avLst/>
                <a:gdLst>
                  <a:gd name="T0" fmla="*/ 0 w 83"/>
                  <a:gd name="T1" fmla="*/ 3 h 13"/>
                  <a:gd name="T2" fmla="*/ 0 w 83"/>
                  <a:gd name="T3" fmla="*/ 9 h 13"/>
                  <a:gd name="T4" fmla="*/ 71 w 83"/>
                  <a:gd name="T5" fmla="*/ 9 h 13"/>
                  <a:gd name="T6" fmla="*/ 71 w 83"/>
                  <a:gd name="T7" fmla="*/ 13 h 13"/>
                  <a:gd name="T8" fmla="*/ 83 w 83"/>
                  <a:gd name="T9" fmla="*/ 6 h 13"/>
                  <a:gd name="T10" fmla="*/ 71 w 83"/>
                  <a:gd name="T11" fmla="*/ 0 h 13"/>
                  <a:gd name="T12" fmla="*/ 71 w 83"/>
                  <a:gd name="T13" fmla="*/ 3 h 13"/>
                  <a:gd name="T14" fmla="*/ 0 w 83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3"/>
                  <a:gd name="T26" fmla="*/ 83 w 83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3">
                    <a:moveTo>
                      <a:pt x="0" y="3"/>
                    </a:moveTo>
                    <a:lnTo>
                      <a:pt x="0" y="9"/>
                    </a:lnTo>
                    <a:lnTo>
                      <a:pt x="71" y="9"/>
                    </a:lnTo>
                    <a:lnTo>
                      <a:pt x="71" y="13"/>
                    </a:lnTo>
                    <a:lnTo>
                      <a:pt x="83" y="6"/>
                    </a:lnTo>
                    <a:lnTo>
                      <a:pt x="71" y="0"/>
                    </a:lnTo>
                    <a:lnTo>
                      <a:pt x="7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8" name="Freeform 267"/>
              <p:cNvSpPr>
                <a:spLocks/>
              </p:cNvSpPr>
              <p:nvPr/>
            </p:nvSpPr>
            <p:spPr bwMode="auto">
              <a:xfrm>
                <a:off x="1426" y="3377"/>
                <a:ext cx="85" cy="13"/>
              </a:xfrm>
              <a:custGeom>
                <a:avLst/>
                <a:gdLst>
                  <a:gd name="T0" fmla="*/ 0 w 85"/>
                  <a:gd name="T1" fmla="*/ 3 h 13"/>
                  <a:gd name="T2" fmla="*/ 0 w 85"/>
                  <a:gd name="T3" fmla="*/ 9 h 13"/>
                  <a:gd name="T4" fmla="*/ 73 w 85"/>
                  <a:gd name="T5" fmla="*/ 9 h 13"/>
                  <a:gd name="T6" fmla="*/ 73 w 85"/>
                  <a:gd name="T7" fmla="*/ 13 h 13"/>
                  <a:gd name="T8" fmla="*/ 85 w 85"/>
                  <a:gd name="T9" fmla="*/ 6 h 13"/>
                  <a:gd name="T10" fmla="*/ 73 w 85"/>
                  <a:gd name="T11" fmla="*/ 0 h 13"/>
                  <a:gd name="T12" fmla="*/ 73 w 85"/>
                  <a:gd name="T13" fmla="*/ 3 h 13"/>
                  <a:gd name="T14" fmla="*/ 0 w 85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13"/>
                  <a:gd name="T26" fmla="*/ 85 w 85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13">
                    <a:moveTo>
                      <a:pt x="0" y="3"/>
                    </a:moveTo>
                    <a:lnTo>
                      <a:pt x="0" y="9"/>
                    </a:lnTo>
                    <a:lnTo>
                      <a:pt x="73" y="9"/>
                    </a:lnTo>
                    <a:lnTo>
                      <a:pt x="73" y="13"/>
                    </a:lnTo>
                    <a:lnTo>
                      <a:pt x="85" y="6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9" name="Freeform 268"/>
              <p:cNvSpPr>
                <a:spLocks/>
              </p:cNvSpPr>
              <p:nvPr/>
            </p:nvSpPr>
            <p:spPr bwMode="auto">
              <a:xfrm>
                <a:off x="1426" y="3377"/>
                <a:ext cx="85" cy="13"/>
              </a:xfrm>
              <a:custGeom>
                <a:avLst/>
                <a:gdLst>
                  <a:gd name="T0" fmla="*/ 0 w 85"/>
                  <a:gd name="T1" fmla="*/ 3 h 13"/>
                  <a:gd name="T2" fmla="*/ 0 w 85"/>
                  <a:gd name="T3" fmla="*/ 9 h 13"/>
                  <a:gd name="T4" fmla="*/ 73 w 85"/>
                  <a:gd name="T5" fmla="*/ 9 h 13"/>
                  <a:gd name="T6" fmla="*/ 73 w 85"/>
                  <a:gd name="T7" fmla="*/ 13 h 13"/>
                  <a:gd name="T8" fmla="*/ 85 w 85"/>
                  <a:gd name="T9" fmla="*/ 6 h 13"/>
                  <a:gd name="T10" fmla="*/ 73 w 85"/>
                  <a:gd name="T11" fmla="*/ 0 h 13"/>
                  <a:gd name="T12" fmla="*/ 73 w 85"/>
                  <a:gd name="T13" fmla="*/ 3 h 13"/>
                  <a:gd name="T14" fmla="*/ 0 w 85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13"/>
                  <a:gd name="T26" fmla="*/ 85 w 85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13">
                    <a:moveTo>
                      <a:pt x="0" y="3"/>
                    </a:moveTo>
                    <a:lnTo>
                      <a:pt x="0" y="9"/>
                    </a:lnTo>
                    <a:lnTo>
                      <a:pt x="73" y="9"/>
                    </a:lnTo>
                    <a:lnTo>
                      <a:pt x="73" y="13"/>
                    </a:lnTo>
                    <a:lnTo>
                      <a:pt x="85" y="6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0" name="Freeform 269"/>
              <p:cNvSpPr>
                <a:spLocks/>
              </p:cNvSpPr>
              <p:nvPr/>
            </p:nvSpPr>
            <p:spPr bwMode="auto">
              <a:xfrm>
                <a:off x="1421" y="3351"/>
                <a:ext cx="78" cy="26"/>
              </a:xfrm>
              <a:custGeom>
                <a:avLst/>
                <a:gdLst>
                  <a:gd name="T0" fmla="*/ 0 w 78"/>
                  <a:gd name="T1" fmla="*/ 20 h 26"/>
                  <a:gd name="T2" fmla="*/ 5 w 78"/>
                  <a:gd name="T3" fmla="*/ 26 h 26"/>
                  <a:gd name="T4" fmla="*/ 71 w 78"/>
                  <a:gd name="T5" fmla="*/ 9 h 26"/>
                  <a:gd name="T6" fmla="*/ 72 w 78"/>
                  <a:gd name="T7" fmla="*/ 12 h 26"/>
                  <a:gd name="T8" fmla="*/ 78 w 78"/>
                  <a:gd name="T9" fmla="*/ 4 h 26"/>
                  <a:gd name="T10" fmla="*/ 62 w 78"/>
                  <a:gd name="T11" fmla="*/ 0 h 26"/>
                  <a:gd name="T12" fmla="*/ 66 w 78"/>
                  <a:gd name="T13" fmla="*/ 4 h 26"/>
                  <a:gd name="T14" fmla="*/ 0 w 78"/>
                  <a:gd name="T15" fmla="*/ 2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6"/>
                  <a:gd name="T26" fmla="*/ 78 w 78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6">
                    <a:moveTo>
                      <a:pt x="0" y="20"/>
                    </a:moveTo>
                    <a:lnTo>
                      <a:pt x="5" y="26"/>
                    </a:lnTo>
                    <a:lnTo>
                      <a:pt x="71" y="9"/>
                    </a:lnTo>
                    <a:lnTo>
                      <a:pt x="72" y="12"/>
                    </a:lnTo>
                    <a:lnTo>
                      <a:pt x="78" y="4"/>
                    </a:lnTo>
                    <a:lnTo>
                      <a:pt x="62" y="0"/>
                    </a:lnTo>
                    <a:lnTo>
                      <a:pt x="66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1" name="Freeform 270"/>
              <p:cNvSpPr>
                <a:spLocks/>
              </p:cNvSpPr>
              <p:nvPr/>
            </p:nvSpPr>
            <p:spPr bwMode="auto">
              <a:xfrm>
                <a:off x="1421" y="3351"/>
                <a:ext cx="78" cy="26"/>
              </a:xfrm>
              <a:custGeom>
                <a:avLst/>
                <a:gdLst>
                  <a:gd name="T0" fmla="*/ 0 w 78"/>
                  <a:gd name="T1" fmla="*/ 20 h 26"/>
                  <a:gd name="T2" fmla="*/ 5 w 78"/>
                  <a:gd name="T3" fmla="*/ 26 h 26"/>
                  <a:gd name="T4" fmla="*/ 71 w 78"/>
                  <a:gd name="T5" fmla="*/ 9 h 26"/>
                  <a:gd name="T6" fmla="*/ 72 w 78"/>
                  <a:gd name="T7" fmla="*/ 12 h 26"/>
                  <a:gd name="T8" fmla="*/ 78 w 78"/>
                  <a:gd name="T9" fmla="*/ 4 h 26"/>
                  <a:gd name="T10" fmla="*/ 62 w 78"/>
                  <a:gd name="T11" fmla="*/ 0 h 26"/>
                  <a:gd name="T12" fmla="*/ 66 w 78"/>
                  <a:gd name="T13" fmla="*/ 4 h 26"/>
                  <a:gd name="T14" fmla="*/ 0 w 78"/>
                  <a:gd name="T15" fmla="*/ 2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6"/>
                  <a:gd name="T26" fmla="*/ 78 w 78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6">
                    <a:moveTo>
                      <a:pt x="0" y="20"/>
                    </a:moveTo>
                    <a:lnTo>
                      <a:pt x="5" y="26"/>
                    </a:lnTo>
                    <a:lnTo>
                      <a:pt x="71" y="9"/>
                    </a:lnTo>
                    <a:lnTo>
                      <a:pt x="72" y="12"/>
                    </a:lnTo>
                    <a:lnTo>
                      <a:pt x="78" y="4"/>
                    </a:lnTo>
                    <a:lnTo>
                      <a:pt x="62" y="0"/>
                    </a:lnTo>
                    <a:lnTo>
                      <a:pt x="66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2" name="Freeform 271"/>
              <p:cNvSpPr>
                <a:spLocks/>
              </p:cNvSpPr>
              <p:nvPr/>
            </p:nvSpPr>
            <p:spPr bwMode="auto">
              <a:xfrm>
                <a:off x="1421" y="3389"/>
                <a:ext cx="78" cy="25"/>
              </a:xfrm>
              <a:custGeom>
                <a:avLst/>
                <a:gdLst>
                  <a:gd name="T0" fmla="*/ 0 w 78"/>
                  <a:gd name="T1" fmla="*/ 5 h 25"/>
                  <a:gd name="T2" fmla="*/ 5 w 78"/>
                  <a:gd name="T3" fmla="*/ 0 h 25"/>
                  <a:gd name="T4" fmla="*/ 71 w 78"/>
                  <a:gd name="T5" fmla="*/ 17 h 25"/>
                  <a:gd name="T6" fmla="*/ 72 w 78"/>
                  <a:gd name="T7" fmla="*/ 13 h 25"/>
                  <a:gd name="T8" fmla="*/ 78 w 78"/>
                  <a:gd name="T9" fmla="*/ 21 h 25"/>
                  <a:gd name="T10" fmla="*/ 62 w 78"/>
                  <a:gd name="T11" fmla="*/ 25 h 25"/>
                  <a:gd name="T12" fmla="*/ 66 w 78"/>
                  <a:gd name="T13" fmla="*/ 21 h 25"/>
                  <a:gd name="T14" fmla="*/ 0 w 78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5"/>
                    </a:moveTo>
                    <a:lnTo>
                      <a:pt x="5" y="0"/>
                    </a:lnTo>
                    <a:lnTo>
                      <a:pt x="71" y="17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62" y="25"/>
                    </a:lnTo>
                    <a:lnTo>
                      <a:pt x="66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3" name="Freeform 272"/>
              <p:cNvSpPr>
                <a:spLocks/>
              </p:cNvSpPr>
              <p:nvPr/>
            </p:nvSpPr>
            <p:spPr bwMode="auto">
              <a:xfrm>
                <a:off x="1421" y="3389"/>
                <a:ext cx="78" cy="25"/>
              </a:xfrm>
              <a:custGeom>
                <a:avLst/>
                <a:gdLst>
                  <a:gd name="T0" fmla="*/ 0 w 78"/>
                  <a:gd name="T1" fmla="*/ 5 h 25"/>
                  <a:gd name="T2" fmla="*/ 5 w 78"/>
                  <a:gd name="T3" fmla="*/ 0 h 25"/>
                  <a:gd name="T4" fmla="*/ 71 w 78"/>
                  <a:gd name="T5" fmla="*/ 17 h 25"/>
                  <a:gd name="T6" fmla="*/ 72 w 78"/>
                  <a:gd name="T7" fmla="*/ 13 h 25"/>
                  <a:gd name="T8" fmla="*/ 78 w 78"/>
                  <a:gd name="T9" fmla="*/ 21 h 25"/>
                  <a:gd name="T10" fmla="*/ 62 w 78"/>
                  <a:gd name="T11" fmla="*/ 25 h 25"/>
                  <a:gd name="T12" fmla="*/ 66 w 78"/>
                  <a:gd name="T13" fmla="*/ 21 h 25"/>
                  <a:gd name="T14" fmla="*/ 0 w 78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5"/>
                    </a:moveTo>
                    <a:lnTo>
                      <a:pt x="5" y="0"/>
                    </a:lnTo>
                    <a:lnTo>
                      <a:pt x="71" y="17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62" y="25"/>
                    </a:lnTo>
                    <a:lnTo>
                      <a:pt x="66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4" name="Freeform 273"/>
              <p:cNvSpPr>
                <a:spLocks/>
              </p:cNvSpPr>
              <p:nvPr/>
            </p:nvSpPr>
            <p:spPr bwMode="auto">
              <a:xfrm>
                <a:off x="1332" y="3377"/>
                <a:ext cx="82" cy="14"/>
              </a:xfrm>
              <a:custGeom>
                <a:avLst/>
                <a:gdLst>
                  <a:gd name="T0" fmla="*/ 0 w 82"/>
                  <a:gd name="T1" fmla="*/ 4 h 14"/>
                  <a:gd name="T2" fmla="*/ 0 w 82"/>
                  <a:gd name="T3" fmla="*/ 10 h 14"/>
                  <a:gd name="T4" fmla="*/ 70 w 82"/>
                  <a:gd name="T5" fmla="*/ 10 h 14"/>
                  <a:gd name="T6" fmla="*/ 70 w 82"/>
                  <a:gd name="T7" fmla="*/ 14 h 14"/>
                  <a:gd name="T8" fmla="*/ 82 w 82"/>
                  <a:gd name="T9" fmla="*/ 7 h 14"/>
                  <a:gd name="T10" fmla="*/ 70 w 82"/>
                  <a:gd name="T11" fmla="*/ 0 h 14"/>
                  <a:gd name="T12" fmla="*/ 70 w 82"/>
                  <a:gd name="T13" fmla="*/ 4 h 14"/>
                  <a:gd name="T14" fmla="*/ 0 w 82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14"/>
                  <a:gd name="T26" fmla="*/ 82 w 82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14">
                    <a:moveTo>
                      <a:pt x="0" y="4"/>
                    </a:moveTo>
                    <a:lnTo>
                      <a:pt x="0" y="10"/>
                    </a:lnTo>
                    <a:lnTo>
                      <a:pt x="70" y="10"/>
                    </a:lnTo>
                    <a:lnTo>
                      <a:pt x="70" y="14"/>
                    </a:lnTo>
                    <a:lnTo>
                      <a:pt x="82" y="7"/>
                    </a:lnTo>
                    <a:lnTo>
                      <a:pt x="70" y="0"/>
                    </a:lnTo>
                    <a:lnTo>
                      <a:pt x="7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5" name="Freeform 274"/>
              <p:cNvSpPr>
                <a:spLocks/>
              </p:cNvSpPr>
              <p:nvPr/>
            </p:nvSpPr>
            <p:spPr bwMode="auto">
              <a:xfrm>
                <a:off x="1332" y="3377"/>
                <a:ext cx="82" cy="14"/>
              </a:xfrm>
              <a:custGeom>
                <a:avLst/>
                <a:gdLst>
                  <a:gd name="T0" fmla="*/ 0 w 82"/>
                  <a:gd name="T1" fmla="*/ 4 h 14"/>
                  <a:gd name="T2" fmla="*/ 0 w 82"/>
                  <a:gd name="T3" fmla="*/ 10 h 14"/>
                  <a:gd name="T4" fmla="*/ 70 w 82"/>
                  <a:gd name="T5" fmla="*/ 10 h 14"/>
                  <a:gd name="T6" fmla="*/ 70 w 82"/>
                  <a:gd name="T7" fmla="*/ 14 h 14"/>
                  <a:gd name="T8" fmla="*/ 82 w 82"/>
                  <a:gd name="T9" fmla="*/ 7 h 14"/>
                  <a:gd name="T10" fmla="*/ 70 w 82"/>
                  <a:gd name="T11" fmla="*/ 0 h 14"/>
                  <a:gd name="T12" fmla="*/ 70 w 82"/>
                  <a:gd name="T13" fmla="*/ 4 h 14"/>
                  <a:gd name="T14" fmla="*/ 0 w 82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14"/>
                  <a:gd name="T26" fmla="*/ 82 w 82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14">
                    <a:moveTo>
                      <a:pt x="0" y="4"/>
                    </a:moveTo>
                    <a:lnTo>
                      <a:pt x="0" y="10"/>
                    </a:lnTo>
                    <a:lnTo>
                      <a:pt x="70" y="10"/>
                    </a:lnTo>
                    <a:lnTo>
                      <a:pt x="70" y="14"/>
                    </a:lnTo>
                    <a:lnTo>
                      <a:pt x="82" y="7"/>
                    </a:lnTo>
                    <a:lnTo>
                      <a:pt x="70" y="0"/>
                    </a:lnTo>
                    <a:lnTo>
                      <a:pt x="7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6" name="Freeform 275"/>
              <p:cNvSpPr>
                <a:spLocks/>
              </p:cNvSpPr>
              <p:nvPr/>
            </p:nvSpPr>
            <p:spPr bwMode="auto">
              <a:xfrm>
                <a:off x="1428" y="3377"/>
                <a:ext cx="84" cy="14"/>
              </a:xfrm>
              <a:custGeom>
                <a:avLst/>
                <a:gdLst>
                  <a:gd name="T0" fmla="*/ 0 w 84"/>
                  <a:gd name="T1" fmla="*/ 4 h 14"/>
                  <a:gd name="T2" fmla="*/ 0 w 84"/>
                  <a:gd name="T3" fmla="*/ 10 h 14"/>
                  <a:gd name="T4" fmla="*/ 72 w 84"/>
                  <a:gd name="T5" fmla="*/ 10 h 14"/>
                  <a:gd name="T6" fmla="*/ 72 w 84"/>
                  <a:gd name="T7" fmla="*/ 14 h 14"/>
                  <a:gd name="T8" fmla="*/ 84 w 84"/>
                  <a:gd name="T9" fmla="*/ 7 h 14"/>
                  <a:gd name="T10" fmla="*/ 72 w 84"/>
                  <a:gd name="T11" fmla="*/ 0 h 14"/>
                  <a:gd name="T12" fmla="*/ 72 w 84"/>
                  <a:gd name="T13" fmla="*/ 4 h 14"/>
                  <a:gd name="T14" fmla="*/ 0 w 8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4"/>
                  <a:gd name="T26" fmla="*/ 84 w 8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4">
                    <a:moveTo>
                      <a:pt x="0" y="4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72" y="14"/>
                    </a:lnTo>
                    <a:lnTo>
                      <a:pt x="84" y="7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7" name="Freeform 276"/>
              <p:cNvSpPr>
                <a:spLocks/>
              </p:cNvSpPr>
              <p:nvPr/>
            </p:nvSpPr>
            <p:spPr bwMode="auto">
              <a:xfrm>
                <a:off x="1428" y="3377"/>
                <a:ext cx="84" cy="14"/>
              </a:xfrm>
              <a:custGeom>
                <a:avLst/>
                <a:gdLst>
                  <a:gd name="T0" fmla="*/ 0 w 84"/>
                  <a:gd name="T1" fmla="*/ 4 h 14"/>
                  <a:gd name="T2" fmla="*/ 0 w 84"/>
                  <a:gd name="T3" fmla="*/ 10 h 14"/>
                  <a:gd name="T4" fmla="*/ 72 w 84"/>
                  <a:gd name="T5" fmla="*/ 10 h 14"/>
                  <a:gd name="T6" fmla="*/ 72 w 84"/>
                  <a:gd name="T7" fmla="*/ 14 h 14"/>
                  <a:gd name="T8" fmla="*/ 84 w 84"/>
                  <a:gd name="T9" fmla="*/ 7 h 14"/>
                  <a:gd name="T10" fmla="*/ 72 w 84"/>
                  <a:gd name="T11" fmla="*/ 0 h 14"/>
                  <a:gd name="T12" fmla="*/ 72 w 84"/>
                  <a:gd name="T13" fmla="*/ 4 h 14"/>
                  <a:gd name="T14" fmla="*/ 0 w 8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4"/>
                  <a:gd name="T26" fmla="*/ 84 w 8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4">
                    <a:moveTo>
                      <a:pt x="0" y="4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72" y="14"/>
                    </a:lnTo>
                    <a:lnTo>
                      <a:pt x="84" y="7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8" name="Freeform 277"/>
              <p:cNvSpPr>
                <a:spLocks/>
              </p:cNvSpPr>
              <p:nvPr/>
            </p:nvSpPr>
            <p:spPr bwMode="auto">
              <a:xfrm>
                <a:off x="1423" y="3352"/>
                <a:ext cx="77" cy="25"/>
              </a:xfrm>
              <a:custGeom>
                <a:avLst/>
                <a:gdLst>
                  <a:gd name="T0" fmla="*/ 0 w 77"/>
                  <a:gd name="T1" fmla="*/ 20 h 25"/>
                  <a:gd name="T2" fmla="*/ 5 w 77"/>
                  <a:gd name="T3" fmla="*/ 25 h 25"/>
                  <a:gd name="T4" fmla="*/ 70 w 77"/>
                  <a:gd name="T5" fmla="*/ 9 h 25"/>
                  <a:gd name="T6" fmla="*/ 72 w 77"/>
                  <a:gd name="T7" fmla="*/ 12 h 25"/>
                  <a:gd name="T8" fmla="*/ 77 w 77"/>
                  <a:gd name="T9" fmla="*/ 4 h 25"/>
                  <a:gd name="T10" fmla="*/ 62 w 77"/>
                  <a:gd name="T11" fmla="*/ 0 h 25"/>
                  <a:gd name="T12" fmla="*/ 65 w 77"/>
                  <a:gd name="T13" fmla="*/ 4 h 25"/>
                  <a:gd name="T14" fmla="*/ 0 w 77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20"/>
                    </a:moveTo>
                    <a:lnTo>
                      <a:pt x="5" y="25"/>
                    </a:lnTo>
                    <a:lnTo>
                      <a:pt x="70" y="9"/>
                    </a:lnTo>
                    <a:lnTo>
                      <a:pt x="72" y="12"/>
                    </a:lnTo>
                    <a:lnTo>
                      <a:pt x="77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9" name="Freeform 278"/>
              <p:cNvSpPr>
                <a:spLocks/>
              </p:cNvSpPr>
              <p:nvPr/>
            </p:nvSpPr>
            <p:spPr bwMode="auto">
              <a:xfrm>
                <a:off x="1423" y="3352"/>
                <a:ext cx="77" cy="25"/>
              </a:xfrm>
              <a:custGeom>
                <a:avLst/>
                <a:gdLst>
                  <a:gd name="T0" fmla="*/ 0 w 77"/>
                  <a:gd name="T1" fmla="*/ 20 h 25"/>
                  <a:gd name="T2" fmla="*/ 5 w 77"/>
                  <a:gd name="T3" fmla="*/ 25 h 25"/>
                  <a:gd name="T4" fmla="*/ 70 w 77"/>
                  <a:gd name="T5" fmla="*/ 9 h 25"/>
                  <a:gd name="T6" fmla="*/ 72 w 77"/>
                  <a:gd name="T7" fmla="*/ 12 h 25"/>
                  <a:gd name="T8" fmla="*/ 77 w 77"/>
                  <a:gd name="T9" fmla="*/ 4 h 25"/>
                  <a:gd name="T10" fmla="*/ 62 w 77"/>
                  <a:gd name="T11" fmla="*/ 0 h 25"/>
                  <a:gd name="T12" fmla="*/ 65 w 77"/>
                  <a:gd name="T13" fmla="*/ 4 h 25"/>
                  <a:gd name="T14" fmla="*/ 0 w 77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20"/>
                    </a:moveTo>
                    <a:lnTo>
                      <a:pt x="5" y="25"/>
                    </a:lnTo>
                    <a:lnTo>
                      <a:pt x="70" y="9"/>
                    </a:lnTo>
                    <a:lnTo>
                      <a:pt x="72" y="12"/>
                    </a:lnTo>
                    <a:lnTo>
                      <a:pt x="77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0" name="Freeform 279"/>
              <p:cNvSpPr>
                <a:spLocks/>
              </p:cNvSpPr>
              <p:nvPr/>
            </p:nvSpPr>
            <p:spPr bwMode="auto">
              <a:xfrm>
                <a:off x="1423" y="3390"/>
                <a:ext cx="77" cy="25"/>
              </a:xfrm>
              <a:custGeom>
                <a:avLst/>
                <a:gdLst>
                  <a:gd name="T0" fmla="*/ 0 w 77"/>
                  <a:gd name="T1" fmla="*/ 5 h 25"/>
                  <a:gd name="T2" fmla="*/ 5 w 77"/>
                  <a:gd name="T3" fmla="*/ 0 h 25"/>
                  <a:gd name="T4" fmla="*/ 70 w 77"/>
                  <a:gd name="T5" fmla="*/ 17 h 25"/>
                  <a:gd name="T6" fmla="*/ 72 w 77"/>
                  <a:gd name="T7" fmla="*/ 13 h 25"/>
                  <a:gd name="T8" fmla="*/ 77 w 77"/>
                  <a:gd name="T9" fmla="*/ 21 h 25"/>
                  <a:gd name="T10" fmla="*/ 62 w 77"/>
                  <a:gd name="T11" fmla="*/ 25 h 25"/>
                  <a:gd name="T12" fmla="*/ 65 w 77"/>
                  <a:gd name="T13" fmla="*/ 21 h 25"/>
                  <a:gd name="T14" fmla="*/ 0 w 77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5"/>
                    </a:moveTo>
                    <a:lnTo>
                      <a:pt x="5" y="0"/>
                    </a:lnTo>
                    <a:lnTo>
                      <a:pt x="70" y="17"/>
                    </a:lnTo>
                    <a:lnTo>
                      <a:pt x="72" y="13"/>
                    </a:lnTo>
                    <a:lnTo>
                      <a:pt x="77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1" name="Freeform 280"/>
              <p:cNvSpPr>
                <a:spLocks/>
              </p:cNvSpPr>
              <p:nvPr/>
            </p:nvSpPr>
            <p:spPr bwMode="auto">
              <a:xfrm>
                <a:off x="1423" y="3390"/>
                <a:ext cx="77" cy="25"/>
              </a:xfrm>
              <a:custGeom>
                <a:avLst/>
                <a:gdLst>
                  <a:gd name="T0" fmla="*/ 0 w 77"/>
                  <a:gd name="T1" fmla="*/ 5 h 25"/>
                  <a:gd name="T2" fmla="*/ 5 w 77"/>
                  <a:gd name="T3" fmla="*/ 0 h 25"/>
                  <a:gd name="T4" fmla="*/ 70 w 77"/>
                  <a:gd name="T5" fmla="*/ 17 h 25"/>
                  <a:gd name="T6" fmla="*/ 72 w 77"/>
                  <a:gd name="T7" fmla="*/ 13 h 25"/>
                  <a:gd name="T8" fmla="*/ 77 w 77"/>
                  <a:gd name="T9" fmla="*/ 21 h 25"/>
                  <a:gd name="T10" fmla="*/ 62 w 77"/>
                  <a:gd name="T11" fmla="*/ 25 h 25"/>
                  <a:gd name="T12" fmla="*/ 65 w 77"/>
                  <a:gd name="T13" fmla="*/ 21 h 25"/>
                  <a:gd name="T14" fmla="*/ 0 w 77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5"/>
                    </a:moveTo>
                    <a:lnTo>
                      <a:pt x="5" y="0"/>
                    </a:lnTo>
                    <a:lnTo>
                      <a:pt x="70" y="17"/>
                    </a:lnTo>
                    <a:lnTo>
                      <a:pt x="72" y="13"/>
                    </a:lnTo>
                    <a:lnTo>
                      <a:pt x="77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40" name="Line 283"/>
            <p:cNvSpPr>
              <a:spLocks noChangeShapeType="1"/>
            </p:cNvSpPr>
            <p:nvPr/>
          </p:nvSpPr>
          <p:spPr bwMode="auto">
            <a:xfrm>
              <a:off x="1846" y="2600"/>
              <a:ext cx="44" cy="10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541" name="Line 284"/>
            <p:cNvSpPr>
              <a:spLocks noChangeShapeType="1"/>
            </p:cNvSpPr>
            <p:nvPr/>
          </p:nvSpPr>
          <p:spPr bwMode="auto">
            <a:xfrm>
              <a:off x="1803" y="2600"/>
              <a:ext cx="43" cy="10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542" name="Group 290"/>
            <p:cNvGrpSpPr>
              <a:grpSpLocks/>
            </p:cNvGrpSpPr>
            <p:nvPr/>
          </p:nvGrpSpPr>
          <p:grpSpPr bwMode="auto">
            <a:xfrm>
              <a:off x="980" y="1881"/>
              <a:ext cx="448" cy="184"/>
              <a:chOff x="980" y="1881"/>
              <a:chExt cx="448" cy="184"/>
            </a:xfrm>
          </p:grpSpPr>
          <p:grpSp>
            <p:nvGrpSpPr>
              <p:cNvPr id="26659" name="Group 338"/>
              <p:cNvGrpSpPr>
                <a:grpSpLocks/>
              </p:cNvGrpSpPr>
              <p:nvPr/>
            </p:nvGrpSpPr>
            <p:grpSpPr bwMode="auto">
              <a:xfrm>
                <a:off x="980" y="1881"/>
                <a:ext cx="448" cy="184"/>
                <a:chOff x="653" y="2769"/>
                <a:chExt cx="457" cy="148"/>
              </a:xfrm>
            </p:grpSpPr>
            <p:sp>
              <p:nvSpPr>
                <p:cNvPr id="26661" name="Freeform 339"/>
                <p:cNvSpPr>
                  <a:spLocks/>
                </p:cNvSpPr>
                <p:nvPr/>
              </p:nvSpPr>
              <p:spPr bwMode="auto">
                <a:xfrm>
                  <a:off x="1053" y="2769"/>
                  <a:ext cx="57" cy="148"/>
                </a:xfrm>
                <a:custGeom>
                  <a:avLst/>
                  <a:gdLst>
                    <a:gd name="T0" fmla="*/ 0 w 57"/>
                    <a:gd name="T1" fmla="*/ 148 h 148"/>
                    <a:gd name="T2" fmla="*/ 0 w 57"/>
                    <a:gd name="T3" fmla="*/ 52 h 148"/>
                    <a:gd name="T4" fmla="*/ 57 w 57"/>
                    <a:gd name="T5" fmla="*/ 0 h 148"/>
                    <a:gd name="T6" fmla="*/ 57 w 57"/>
                    <a:gd name="T7" fmla="*/ 96 h 148"/>
                    <a:gd name="T8" fmla="*/ 0 w 57"/>
                    <a:gd name="T9" fmla="*/ 148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48"/>
                    <a:gd name="T17" fmla="*/ 57 w 57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48">
                      <a:moveTo>
                        <a:pt x="0" y="148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57" y="96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B4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2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1053" y="2865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B487E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3" name="Freeform 341"/>
                <p:cNvSpPr>
                  <a:spLocks/>
                </p:cNvSpPr>
                <p:nvPr/>
              </p:nvSpPr>
              <p:spPr bwMode="auto">
                <a:xfrm>
                  <a:off x="653" y="2769"/>
                  <a:ext cx="457" cy="52"/>
                </a:xfrm>
                <a:custGeom>
                  <a:avLst/>
                  <a:gdLst>
                    <a:gd name="T0" fmla="*/ 400 w 457"/>
                    <a:gd name="T1" fmla="*/ 52 h 52"/>
                    <a:gd name="T2" fmla="*/ 0 w 457"/>
                    <a:gd name="T3" fmla="*/ 52 h 52"/>
                    <a:gd name="T4" fmla="*/ 57 w 457"/>
                    <a:gd name="T5" fmla="*/ 0 h 52"/>
                    <a:gd name="T6" fmla="*/ 457 w 457"/>
                    <a:gd name="T7" fmla="*/ 0 h 52"/>
                    <a:gd name="T8" fmla="*/ 400 w 457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52"/>
                    <a:gd name="T17" fmla="*/ 457 w 457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52">
                      <a:moveTo>
                        <a:pt x="400" y="52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457" y="0"/>
                      </a:lnTo>
                      <a:lnTo>
                        <a:pt x="400" y="52"/>
                      </a:lnTo>
                      <a:close/>
                    </a:path>
                  </a:pathLst>
                </a:custGeom>
                <a:solidFill>
                  <a:srgbClr val="79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4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53" y="2769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795B98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5" name="Rectangle 343"/>
                <p:cNvSpPr>
                  <a:spLocks noChangeArrowheads="1"/>
                </p:cNvSpPr>
                <p:nvPr/>
              </p:nvSpPr>
              <p:spPr bwMode="auto">
                <a:xfrm>
                  <a:off x="653" y="2821"/>
                  <a:ext cx="400" cy="96"/>
                </a:xfrm>
                <a:prstGeom prst="rect">
                  <a:avLst/>
                </a:prstGeom>
                <a:solidFill>
                  <a:srgbClr val="9C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6" name="Line 344"/>
                <p:cNvSpPr>
                  <a:spLocks noChangeShapeType="1"/>
                </p:cNvSpPr>
                <p:nvPr/>
              </p:nvSpPr>
              <p:spPr bwMode="auto">
                <a:xfrm>
                  <a:off x="6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AB80D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7" name="Line 345"/>
                <p:cNvSpPr>
                  <a:spLocks noChangeShapeType="1"/>
                </p:cNvSpPr>
                <p:nvPr/>
              </p:nvSpPr>
              <p:spPr bwMode="auto">
                <a:xfrm>
                  <a:off x="653" y="2917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8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0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BB8CEA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9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653" y="2821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660" name="Rectangle 348"/>
              <p:cNvSpPr>
                <a:spLocks noChangeArrowheads="1"/>
              </p:cNvSpPr>
              <p:nvPr/>
            </p:nvSpPr>
            <p:spPr bwMode="auto">
              <a:xfrm>
                <a:off x="1004" y="1954"/>
                <a:ext cx="7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700" b="1">
                    <a:solidFill>
                      <a:srgbClr val="000000"/>
                    </a:solidFill>
                  </a:rPr>
                  <a:t>LB</a:t>
                </a:r>
                <a:endParaRPr lang="ja-JP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43" name="Group 349"/>
            <p:cNvGrpSpPr>
              <a:grpSpLocks/>
            </p:cNvGrpSpPr>
            <p:nvPr/>
          </p:nvGrpSpPr>
          <p:grpSpPr bwMode="auto">
            <a:xfrm>
              <a:off x="1586" y="1881"/>
              <a:ext cx="449" cy="184"/>
              <a:chOff x="1162" y="2769"/>
              <a:chExt cx="457" cy="148"/>
            </a:xfrm>
          </p:grpSpPr>
          <p:sp>
            <p:nvSpPr>
              <p:cNvPr id="26650" name="Freeform 350"/>
              <p:cNvSpPr>
                <a:spLocks/>
              </p:cNvSpPr>
              <p:nvPr/>
            </p:nvSpPr>
            <p:spPr bwMode="auto">
              <a:xfrm>
                <a:off x="1562" y="2769"/>
                <a:ext cx="57" cy="148"/>
              </a:xfrm>
              <a:custGeom>
                <a:avLst/>
                <a:gdLst>
                  <a:gd name="T0" fmla="*/ 0 w 57"/>
                  <a:gd name="T1" fmla="*/ 148 h 148"/>
                  <a:gd name="T2" fmla="*/ 0 w 57"/>
                  <a:gd name="T3" fmla="*/ 52 h 148"/>
                  <a:gd name="T4" fmla="*/ 57 w 57"/>
                  <a:gd name="T5" fmla="*/ 0 h 148"/>
                  <a:gd name="T6" fmla="*/ 57 w 57"/>
                  <a:gd name="T7" fmla="*/ 96 h 148"/>
                  <a:gd name="T8" fmla="*/ 0 w 57"/>
                  <a:gd name="T9" fmla="*/ 148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48"/>
                  <a:gd name="T17" fmla="*/ 57 w 57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48">
                    <a:moveTo>
                      <a:pt x="0" y="148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57" y="9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B4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1" name="Line 351"/>
              <p:cNvSpPr>
                <a:spLocks noChangeShapeType="1"/>
              </p:cNvSpPr>
              <p:nvPr/>
            </p:nvSpPr>
            <p:spPr bwMode="auto">
              <a:xfrm flipV="1">
                <a:off x="1562" y="2865"/>
                <a:ext cx="57" cy="52"/>
              </a:xfrm>
              <a:prstGeom prst="line">
                <a:avLst/>
              </a:prstGeom>
              <a:noFill/>
              <a:ln w="1588">
                <a:solidFill>
                  <a:srgbClr val="B487E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2" name="Freeform 352"/>
              <p:cNvSpPr>
                <a:spLocks/>
              </p:cNvSpPr>
              <p:nvPr/>
            </p:nvSpPr>
            <p:spPr bwMode="auto">
              <a:xfrm>
                <a:off x="1162" y="2769"/>
                <a:ext cx="457" cy="52"/>
              </a:xfrm>
              <a:custGeom>
                <a:avLst/>
                <a:gdLst>
                  <a:gd name="T0" fmla="*/ 400 w 457"/>
                  <a:gd name="T1" fmla="*/ 52 h 52"/>
                  <a:gd name="T2" fmla="*/ 0 w 457"/>
                  <a:gd name="T3" fmla="*/ 52 h 52"/>
                  <a:gd name="T4" fmla="*/ 57 w 457"/>
                  <a:gd name="T5" fmla="*/ 0 h 52"/>
                  <a:gd name="T6" fmla="*/ 457 w 457"/>
                  <a:gd name="T7" fmla="*/ 0 h 52"/>
                  <a:gd name="T8" fmla="*/ 400 w 457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52"/>
                  <a:gd name="T17" fmla="*/ 457 w 457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52">
                    <a:moveTo>
                      <a:pt x="400" y="52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457" y="0"/>
                    </a:lnTo>
                    <a:lnTo>
                      <a:pt x="400" y="52"/>
                    </a:lnTo>
                    <a:close/>
                  </a:path>
                </a:pathLst>
              </a:custGeom>
              <a:solidFill>
                <a:srgbClr val="79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3" name="Line 353"/>
              <p:cNvSpPr>
                <a:spLocks noChangeShapeType="1"/>
              </p:cNvSpPr>
              <p:nvPr/>
            </p:nvSpPr>
            <p:spPr bwMode="auto">
              <a:xfrm flipV="1">
                <a:off x="1562" y="2769"/>
                <a:ext cx="57" cy="52"/>
              </a:xfrm>
              <a:prstGeom prst="line">
                <a:avLst/>
              </a:prstGeom>
              <a:noFill/>
              <a:ln w="1588">
                <a:solidFill>
                  <a:srgbClr val="795B9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4" name="Rectangle 354"/>
              <p:cNvSpPr>
                <a:spLocks noChangeArrowheads="1"/>
              </p:cNvSpPr>
              <p:nvPr/>
            </p:nvSpPr>
            <p:spPr bwMode="auto">
              <a:xfrm>
                <a:off x="1162" y="2821"/>
                <a:ext cx="400" cy="96"/>
              </a:xfrm>
              <a:prstGeom prst="rect">
                <a:avLst/>
              </a:prstGeom>
              <a:solidFill>
                <a:srgbClr val="9C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5" name="Line 355"/>
              <p:cNvSpPr>
                <a:spLocks noChangeShapeType="1"/>
              </p:cNvSpPr>
              <p:nvPr/>
            </p:nvSpPr>
            <p:spPr bwMode="auto">
              <a:xfrm>
                <a:off x="1162" y="2821"/>
                <a:ext cx="0" cy="96"/>
              </a:xfrm>
              <a:prstGeom prst="line">
                <a:avLst/>
              </a:prstGeom>
              <a:noFill/>
              <a:ln w="11113">
                <a:solidFill>
                  <a:srgbClr val="AB80D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6" name="Line 356"/>
              <p:cNvSpPr>
                <a:spLocks noChangeShapeType="1"/>
              </p:cNvSpPr>
              <p:nvPr/>
            </p:nvSpPr>
            <p:spPr bwMode="auto">
              <a:xfrm>
                <a:off x="1162" y="2917"/>
                <a:ext cx="400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7" name="Line 357"/>
              <p:cNvSpPr>
                <a:spLocks noChangeShapeType="1"/>
              </p:cNvSpPr>
              <p:nvPr/>
            </p:nvSpPr>
            <p:spPr bwMode="auto">
              <a:xfrm flipV="1">
                <a:off x="1562" y="2821"/>
                <a:ext cx="0" cy="96"/>
              </a:xfrm>
              <a:prstGeom prst="line">
                <a:avLst/>
              </a:prstGeom>
              <a:noFill/>
              <a:ln w="11113">
                <a:solidFill>
                  <a:srgbClr val="BB8C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8" name="Line 358"/>
              <p:cNvSpPr>
                <a:spLocks noChangeShapeType="1"/>
              </p:cNvSpPr>
              <p:nvPr/>
            </p:nvSpPr>
            <p:spPr bwMode="auto">
              <a:xfrm flipH="1">
                <a:off x="1162" y="2821"/>
                <a:ext cx="400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44" name="Rectangle 359"/>
            <p:cNvSpPr>
              <a:spLocks noChangeArrowheads="1"/>
            </p:cNvSpPr>
            <p:nvPr/>
          </p:nvSpPr>
          <p:spPr bwMode="auto">
            <a:xfrm>
              <a:off x="1611" y="1954"/>
              <a:ext cx="7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 b="1">
                  <a:solidFill>
                    <a:srgbClr val="000000"/>
                  </a:solidFill>
                </a:rPr>
                <a:t>LB</a:t>
              </a:r>
              <a:endParaRPr lang="ja-JP" altLang="en-US" b="1">
                <a:solidFill>
                  <a:srgbClr val="000000"/>
                </a:solidFill>
              </a:endParaRPr>
            </a:p>
          </p:txBody>
        </p:sp>
        <p:grpSp>
          <p:nvGrpSpPr>
            <p:cNvPr id="26545" name="Group 2277"/>
            <p:cNvGrpSpPr>
              <a:grpSpLocks/>
            </p:cNvGrpSpPr>
            <p:nvPr/>
          </p:nvGrpSpPr>
          <p:grpSpPr bwMode="auto">
            <a:xfrm>
              <a:off x="1306" y="2715"/>
              <a:ext cx="328" cy="274"/>
              <a:chOff x="921" y="3311"/>
              <a:chExt cx="275" cy="178"/>
            </a:xfrm>
          </p:grpSpPr>
          <p:sp>
            <p:nvSpPr>
              <p:cNvPr id="26595" name="Rectangle 2278"/>
              <p:cNvSpPr>
                <a:spLocks noChangeArrowheads="1"/>
              </p:cNvSpPr>
              <p:nvPr/>
            </p:nvSpPr>
            <p:spPr bwMode="auto">
              <a:xfrm>
                <a:off x="921" y="3392"/>
                <a:ext cx="208" cy="3"/>
              </a:xfrm>
              <a:prstGeom prst="rect">
                <a:avLst/>
              </a:prstGeom>
              <a:solidFill>
                <a:srgbClr val="8DC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6" name="Rectangle 2279"/>
              <p:cNvSpPr>
                <a:spLocks noChangeArrowheads="1"/>
              </p:cNvSpPr>
              <p:nvPr/>
            </p:nvSpPr>
            <p:spPr bwMode="auto">
              <a:xfrm>
                <a:off x="921" y="3447"/>
                <a:ext cx="208" cy="42"/>
              </a:xfrm>
              <a:prstGeom prst="rect">
                <a:avLst/>
              </a:prstGeom>
              <a:solidFill>
                <a:srgbClr val="1C9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7" name="Rectangle 2280"/>
              <p:cNvSpPr>
                <a:spLocks noChangeArrowheads="1"/>
              </p:cNvSpPr>
              <p:nvPr/>
            </p:nvSpPr>
            <p:spPr bwMode="auto">
              <a:xfrm>
                <a:off x="922" y="3448"/>
                <a:ext cx="206" cy="40"/>
              </a:xfrm>
              <a:prstGeom prst="rect">
                <a:avLst/>
              </a:prstGeom>
              <a:noFill/>
              <a:ln w="4763">
                <a:solidFill>
                  <a:srgbClr val="ADD7E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8" name="Freeform 2281"/>
              <p:cNvSpPr>
                <a:spLocks/>
              </p:cNvSpPr>
              <p:nvPr/>
            </p:nvSpPr>
            <p:spPr bwMode="auto">
              <a:xfrm>
                <a:off x="921" y="3409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3CA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9" name="Freeform 2282"/>
              <p:cNvSpPr>
                <a:spLocks/>
              </p:cNvSpPr>
              <p:nvPr/>
            </p:nvSpPr>
            <p:spPr bwMode="auto">
              <a:xfrm>
                <a:off x="921" y="3409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0" name="Freeform 2283"/>
              <p:cNvSpPr>
                <a:spLocks/>
              </p:cNvSpPr>
              <p:nvPr/>
            </p:nvSpPr>
            <p:spPr bwMode="auto">
              <a:xfrm>
                <a:off x="1129" y="3409"/>
                <a:ext cx="67" cy="79"/>
              </a:xfrm>
              <a:custGeom>
                <a:avLst/>
                <a:gdLst>
                  <a:gd name="T0" fmla="*/ 67 w 67"/>
                  <a:gd name="T1" fmla="*/ 39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3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39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076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1" name="Freeform 2284"/>
              <p:cNvSpPr>
                <a:spLocks/>
              </p:cNvSpPr>
              <p:nvPr/>
            </p:nvSpPr>
            <p:spPr bwMode="auto">
              <a:xfrm>
                <a:off x="1129" y="3409"/>
                <a:ext cx="67" cy="79"/>
              </a:xfrm>
              <a:custGeom>
                <a:avLst/>
                <a:gdLst>
                  <a:gd name="T0" fmla="*/ 67 w 67"/>
                  <a:gd name="T1" fmla="*/ 39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3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39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39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2" name="Rectangle 2285"/>
              <p:cNvSpPr>
                <a:spLocks noChangeArrowheads="1"/>
              </p:cNvSpPr>
              <p:nvPr/>
            </p:nvSpPr>
            <p:spPr bwMode="auto">
              <a:xfrm>
                <a:off x="921" y="3398"/>
                <a:ext cx="208" cy="41"/>
              </a:xfrm>
              <a:prstGeom prst="rect">
                <a:avLst/>
              </a:prstGeom>
              <a:solidFill>
                <a:srgbClr val="1C9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3" name="Rectangle 2286"/>
              <p:cNvSpPr>
                <a:spLocks noChangeArrowheads="1"/>
              </p:cNvSpPr>
              <p:nvPr/>
            </p:nvSpPr>
            <p:spPr bwMode="auto">
              <a:xfrm>
                <a:off x="922" y="3399"/>
                <a:ext cx="206" cy="39"/>
              </a:xfrm>
              <a:prstGeom prst="rect">
                <a:avLst/>
              </a:prstGeom>
              <a:noFill/>
              <a:ln w="4763">
                <a:solidFill>
                  <a:srgbClr val="ADD7E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4" name="Freeform 2287"/>
              <p:cNvSpPr>
                <a:spLocks/>
              </p:cNvSpPr>
              <p:nvPr/>
            </p:nvSpPr>
            <p:spPr bwMode="auto">
              <a:xfrm>
                <a:off x="921" y="3360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1C9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5" name="Freeform 2288"/>
              <p:cNvSpPr>
                <a:spLocks/>
              </p:cNvSpPr>
              <p:nvPr/>
            </p:nvSpPr>
            <p:spPr bwMode="auto">
              <a:xfrm>
                <a:off x="921" y="3360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6" name="Freeform 2289"/>
              <p:cNvSpPr>
                <a:spLocks/>
              </p:cNvSpPr>
              <p:nvPr/>
            </p:nvSpPr>
            <p:spPr bwMode="auto">
              <a:xfrm>
                <a:off x="1129" y="3359"/>
                <a:ext cx="67" cy="79"/>
              </a:xfrm>
              <a:custGeom>
                <a:avLst/>
                <a:gdLst>
                  <a:gd name="T0" fmla="*/ 67 w 67"/>
                  <a:gd name="T1" fmla="*/ 42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42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42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42"/>
                    </a:lnTo>
                    <a:close/>
                  </a:path>
                </a:pathLst>
              </a:custGeom>
              <a:solidFill>
                <a:srgbClr val="006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7" name="Freeform 2290"/>
              <p:cNvSpPr>
                <a:spLocks/>
              </p:cNvSpPr>
              <p:nvPr/>
            </p:nvSpPr>
            <p:spPr bwMode="auto">
              <a:xfrm>
                <a:off x="1129" y="3359"/>
                <a:ext cx="67" cy="79"/>
              </a:xfrm>
              <a:custGeom>
                <a:avLst/>
                <a:gdLst>
                  <a:gd name="T0" fmla="*/ 67 w 67"/>
                  <a:gd name="T1" fmla="*/ 42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42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42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42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8" name="Rectangle 2291"/>
              <p:cNvSpPr>
                <a:spLocks noChangeArrowheads="1"/>
              </p:cNvSpPr>
              <p:nvPr/>
            </p:nvSpPr>
            <p:spPr bwMode="auto">
              <a:xfrm>
                <a:off x="921" y="3349"/>
                <a:ext cx="208" cy="42"/>
              </a:xfrm>
              <a:prstGeom prst="rect">
                <a:avLst/>
              </a:prstGeom>
              <a:solidFill>
                <a:srgbClr val="1C9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9" name="Rectangle 2292"/>
              <p:cNvSpPr>
                <a:spLocks noChangeArrowheads="1"/>
              </p:cNvSpPr>
              <p:nvPr/>
            </p:nvSpPr>
            <p:spPr bwMode="auto">
              <a:xfrm>
                <a:off x="922" y="3350"/>
                <a:ext cx="206" cy="40"/>
              </a:xfrm>
              <a:prstGeom prst="rect">
                <a:avLst/>
              </a:prstGeom>
              <a:noFill/>
              <a:ln w="4763">
                <a:solidFill>
                  <a:srgbClr val="ADD7E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0" name="Freeform 2293"/>
              <p:cNvSpPr>
                <a:spLocks/>
              </p:cNvSpPr>
              <p:nvPr/>
            </p:nvSpPr>
            <p:spPr bwMode="auto">
              <a:xfrm>
                <a:off x="921" y="3311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1C9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1" name="Freeform 2294"/>
              <p:cNvSpPr>
                <a:spLocks/>
              </p:cNvSpPr>
              <p:nvPr/>
            </p:nvSpPr>
            <p:spPr bwMode="auto">
              <a:xfrm>
                <a:off x="921" y="3311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2" name="Freeform 2295"/>
              <p:cNvSpPr>
                <a:spLocks/>
              </p:cNvSpPr>
              <p:nvPr/>
            </p:nvSpPr>
            <p:spPr bwMode="auto">
              <a:xfrm>
                <a:off x="1129" y="3311"/>
                <a:ext cx="67" cy="79"/>
              </a:xfrm>
              <a:custGeom>
                <a:avLst/>
                <a:gdLst>
                  <a:gd name="T0" fmla="*/ 67 w 67"/>
                  <a:gd name="T1" fmla="*/ 41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41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41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76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3" name="Freeform 2296"/>
              <p:cNvSpPr>
                <a:spLocks/>
              </p:cNvSpPr>
              <p:nvPr/>
            </p:nvSpPr>
            <p:spPr bwMode="auto">
              <a:xfrm>
                <a:off x="1129" y="3311"/>
                <a:ext cx="67" cy="79"/>
              </a:xfrm>
              <a:custGeom>
                <a:avLst/>
                <a:gdLst>
                  <a:gd name="T0" fmla="*/ 67 w 67"/>
                  <a:gd name="T1" fmla="*/ 41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41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41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41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4" name="Freeform 2297"/>
              <p:cNvSpPr>
                <a:spLocks/>
              </p:cNvSpPr>
              <p:nvPr/>
            </p:nvSpPr>
            <p:spPr bwMode="auto">
              <a:xfrm>
                <a:off x="1154" y="3399"/>
                <a:ext cx="33" cy="50"/>
              </a:xfrm>
              <a:custGeom>
                <a:avLst/>
                <a:gdLst>
                  <a:gd name="T0" fmla="*/ 0 w 33"/>
                  <a:gd name="T1" fmla="*/ 50 h 50"/>
                  <a:gd name="T2" fmla="*/ 2 w 33"/>
                  <a:gd name="T3" fmla="*/ 49 h 50"/>
                  <a:gd name="T4" fmla="*/ 3 w 33"/>
                  <a:gd name="T5" fmla="*/ 49 h 50"/>
                  <a:gd name="T6" fmla="*/ 4 w 33"/>
                  <a:gd name="T7" fmla="*/ 49 h 50"/>
                  <a:gd name="T8" fmla="*/ 6 w 33"/>
                  <a:gd name="T9" fmla="*/ 49 h 50"/>
                  <a:gd name="T10" fmla="*/ 7 w 33"/>
                  <a:gd name="T11" fmla="*/ 48 h 50"/>
                  <a:gd name="T12" fmla="*/ 8 w 33"/>
                  <a:gd name="T13" fmla="*/ 48 h 50"/>
                  <a:gd name="T14" fmla="*/ 10 w 33"/>
                  <a:gd name="T15" fmla="*/ 47 h 50"/>
                  <a:gd name="T16" fmla="*/ 12 w 33"/>
                  <a:gd name="T17" fmla="*/ 46 h 50"/>
                  <a:gd name="T18" fmla="*/ 14 w 33"/>
                  <a:gd name="T19" fmla="*/ 44 h 50"/>
                  <a:gd name="T20" fmla="*/ 16 w 33"/>
                  <a:gd name="T21" fmla="*/ 42 h 50"/>
                  <a:gd name="T22" fmla="*/ 17 w 33"/>
                  <a:gd name="T23" fmla="*/ 41 h 50"/>
                  <a:gd name="T24" fmla="*/ 19 w 33"/>
                  <a:gd name="T25" fmla="*/ 38 h 50"/>
                  <a:gd name="T26" fmla="*/ 21 w 33"/>
                  <a:gd name="T27" fmla="*/ 36 h 50"/>
                  <a:gd name="T28" fmla="*/ 22 w 33"/>
                  <a:gd name="T29" fmla="*/ 34 h 50"/>
                  <a:gd name="T30" fmla="*/ 23 w 33"/>
                  <a:gd name="T31" fmla="*/ 31 h 50"/>
                  <a:gd name="T32" fmla="*/ 25 w 33"/>
                  <a:gd name="T33" fmla="*/ 28 h 50"/>
                  <a:gd name="T34" fmla="*/ 26 w 33"/>
                  <a:gd name="T35" fmla="*/ 25 h 50"/>
                  <a:gd name="T36" fmla="*/ 27 w 33"/>
                  <a:gd name="T37" fmla="*/ 22 h 50"/>
                  <a:gd name="T38" fmla="*/ 28 w 33"/>
                  <a:gd name="T39" fmla="*/ 19 h 50"/>
                  <a:gd name="T40" fmla="*/ 29 w 33"/>
                  <a:gd name="T41" fmla="*/ 16 h 50"/>
                  <a:gd name="T42" fmla="*/ 30 w 33"/>
                  <a:gd name="T43" fmla="*/ 12 h 50"/>
                  <a:gd name="T44" fmla="*/ 31 w 33"/>
                  <a:gd name="T45" fmla="*/ 9 h 50"/>
                  <a:gd name="T46" fmla="*/ 32 w 33"/>
                  <a:gd name="T47" fmla="*/ 5 h 50"/>
                  <a:gd name="T48" fmla="*/ 32 w 33"/>
                  <a:gd name="T49" fmla="*/ 2 h 50"/>
                  <a:gd name="T50" fmla="*/ 25 w 33"/>
                  <a:gd name="T51" fmla="*/ 1 h 50"/>
                  <a:gd name="T52" fmla="*/ 24 w 33"/>
                  <a:gd name="T53" fmla="*/ 5 h 50"/>
                  <a:gd name="T54" fmla="*/ 23 w 33"/>
                  <a:gd name="T55" fmla="*/ 8 h 50"/>
                  <a:gd name="T56" fmla="*/ 23 w 33"/>
                  <a:gd name="T57" fmla="*/ 12 h 50"/>
                  <a:gd name="T58" fmla="*/ 22 w 33"/>
                  <a:gd name="T59" fmla="*/ 15 h 50"/>
                  <a:gd name="T60" fmla="*/ 21 w 33"/>
                  <a:gd name="T61" fmla="*/ 18 h 50"/>
                  <a:gd name="T62" fmla="*/ 20 w 33"/>
                  <a:gd name="T63" fmla="*/ 21 h 50"/>
                  <a:gd name="T64" fmla="*/ 18 w 33"/>
                  <a:gd name="T65" fmla="*/ 24 h 50"/>
                  <a:gd name="T66" fmla="*/ 17 w 33"/>
                  <a:gd name="T67" fmla="*/ 27 h 50"/>
                  <a:gd name="T68" fmla="*/ 16 w 33"/>
                  <a:gd name="T69" fmla="*/ 30 h 50"/>
                  <a:gd name="T70" fmla="*/ 15 w 33"/>
                  <a:gd name="T71" fmla="*/ 32 h 50"/>
                  <a:gd name="T72" fmla="*/ 13 w 33"/>
                  <a:gd name="T73" fmla="*/ 34 h 50"/>
                  <a:gd name="T74" fmla="*/ 12 w 33"/>
                  <a:gd name="T75" fmla="*/ 36 h 50"/>
                  <a:gd name="T76" fmla="*/ 10 w 33"/>
                  <a:gd name="T77" fmla="*/ 38 h 50"/>
                  <a:gd name="T78" fmla="*/ 9 w 33"/>
                  <a:gd name="T79" fmla="*/ 40 h 50"/>
                  <a:gd name="T80" fmla="*/ 7 w 33"/>
                  <a:gd name="T81" fmla="*/ 41 h 50"/>
                  <a:gd name="T82" fmla="*/ 6 w 33"/>
                  <a:gd name="T83" fmla="*/ 43 h 50"/>
                  <a:gd name="T84" fmla="*/ 4 w 33"/>
                  <a:gd name="T85" fmla="*/ 43 h 50"/>
                  <a:gd name="T86" fmla="*/ 3 w 33"/>
                  <a:gd name="T87" fmla="*/ 44 h 50"/>
                  <a:gd name="T88" fmla="*/ 3 w 33"/>
                  <a:gd name="T89" fmla="*/ 44 h 50"/>
                  <a:gd name="T90" fmla="*/ 2 w 33"/>
                  <a:gd name="T91" fmla="*/ 44 h 50"/>
                  <a:gd name="T92" fmla="*/ 2 w 33"/>
                  <a:gd name="T93" fmla="*/ 44 h 50"/>
                  <a:gd name="T94" fmla="*/ 1 w 33"/>
                  <a:gd name="T95" fmla="*/ 45 h 50"/>
                  <a:gd name="T96" fmla="*/ 1 w 33"/>
                  <a:gd name="T97" fmla="*/ 45 h 50"/>
                  <a:gd name="T98" fmla="*/ 1 w 33"/>
                  <a:gd name="T99" fmla="*/ 45 h 50"/>
                  <a:gd name="T100" fmla="*/ 0 w 33"/>
                  <a:gd name="T101" fmla="*/ 49 h 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3"/>
                  <a:gd name="T154" fmla="*/ 0 h 50"/>
                  <a:gd name="T155" fmla="*/ 33 w 33"/>
                  <a:gd name="T156" fmla="*/ 50 h 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3" h="50">
                    <a:moveTo>
                      <a:pt x="0" y="49"/>
                    </a:moveTo>
                    <a:lnTo>
                      <a:pt x="0" y="49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8"/>
                    </a:lnTo>
                    <a:lnTo>
                      <a:pt x="8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2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5" name="Freeform 2298"/>
              <p:cNvSpPr>
                <a:spLocks/>
              </p:cNvSpPr>
              <p:nvPr/>
            </p:nvSpPr>
            <p:spPr bwMode="auto">
              <a:xfrm>
                <a:off x="1133" y="3397"/>
                <a:ext cx="21" cy="51"/>
              </a:xfrm>
              <a:custGeom>
                <a:avLst/>
                <a:gdLst>
                  <a:gd name="T0" fmla="*/ 1 w 21"/>
                  <a:gd name="T1" fmla="*/ 1 h 51"/>
                  <a:gd name="T2" fmla="*/ 0 w 21"/>
                  <a:gd name="T3" fmla="*/ 5 h 51"/>
                  <a:gd name="T4" fmla="*/ 0 w 21"/>
                  <a:gd name="T5" fmla="*/ 8 h 51"/>
                  <a:gd name="T6" fmla="*/ 0 w 21"/>
                  <a:gd name="T7" fmla="*/ 12 h 51"/>
                  <a:gd name="T8" fmla="*/ 0 w 21"/>
                  <a:gd name="T9" fmla="*/ 15 h 51"/>
                  <a:gd name="T10" fmla="*/ 0 w 21"/>
                  <a:gd name="T11" fmla="*/ 19 h 51"/>
                  <a:gd name="T12" fmla="*/ 1 w 21"/>
                  <a:gd name="T13" fmla="*/ 22 h 51"/>
                  <a:gd name="T14" fmla="*/ 1 w 21"/>
                  <a:gd name="T15" fmla="*/ 25 h 51"/>
                  <a:gd name="T16" fmla="*/ 1 w 21"/>
                  <a:gd name="T17" fmla="*/ 28 h 51"/>
                  <a:gd name="T18" fmla="*/ 2 w 21"/>
                  <a:gd name="T19" fmla="*/ 31 h 51"/>
                  <a:gd name="T20" fmla="*/ 3 w 21"/>
                  <a:gd name="T21" fmla="*/ 34 h 51"/>
                  <a:gd name="T22" fmla="*/ 4 w 21"/>
                  <a:gd name="T23" fmla="*/ 36 h 51"/>
                  <a:gd name="T24" fmla="*/ 5 w 21"/>
                  <a:gd name="T25" fmla="*/ 39 h 51"/>
                  <a:gd name="T26" fmla="*/ 6 w 21"/>
                  <a:gd name="T27" fmla="*/ 41 h 51"/>
                  <a:gd name="T28" fmla="*/ 7 w 21"/>
                  <a:gd name="T29" fmla="*/ 43 h 51"/>
                  <a:gd name="T30" fmla="*/ 9 w 21"/>
                  <a:gd name="T31" fmla="*/ 45 h 51"/>
                  <a:gd name="T32" fmla="*/ 10 w 21"/>
                  <a:gd name="T33" fmla="*/ 47 h 51"/>
                  <a:gd name="T34" fmla="*/ 12 w 21"/>
                  <a:gd name="T35" fmla="*/ 48 h 51"/>
                  <a:gd name="T36" fmla="*/ 13 w 21"/>
                  <a:gd name="T37" fmla="*/ 49 h 51"/>
                  <a:gd name="T38" fmla="*/ 14 w 21"/>
                  <a:gd name="T39" fmla="*/ 49 h 51"/>
                  <a:gd name="T40" fmla="*/ 15 w 21"/>
                  <a:gd name="T41" fmla="*/ 50 h 51"/>
                  <a:gd name="T42" fmla="*/ 16 w 21"/>
                  <a:gd name="T43" fmla="*/ 50 h 51"/>
                  <a:gd name="T44" fmla="*/ 17 w 21"/>
                  <a:gd name="T45" fmla="*/ 51 h 51"/>
                  <a:gd name="T46" fmla="*/ 18 w 21"/>
                  <a:gd name="T47" fmla="*/ 51 h 51"/>
                  <a:gd name="T48" fmla="*/ 20 w 21"/>
                  <a:gd name="T49" fmla="*/ 51 h 51"/>
                  <a:gd name="T50" fmla="*/ 21 w 21"/>
                  <a:gd name="T51" fmla="*/ 51 h 51"/>
                  <a:gd name="T52" fmla="*/ 21 w 21"/>
                  <a:gd name="T53" fmla="*/ 47 h 51"/>
                  <a:gd name="T54" fmla="*/ 21 w 21"/>
                  <a:gd name="T55" fmla="*/ 47 h 51"/>
                  <a:gd name="T56" fmla="*/ 21 w 21"/>
                  <a:gd name="T57" fmla="*/ 46 h 51"/>
                  <a:gd name="T58" fmla="*/ 20 w 21"/>
                  <a:gd name="T59" fmla="*/ 46 h 51"/>
                  <a:gd name="T60" fmla="*/ 20 w 21"/>
                  <a:gd name="T61" fmla="*/ 46 h 51"/>
                  <a:gd name="T62" fmla="*/ 19 w 21"/>
                  <a:gd name="T63" fmla="*/ 46 h 51"/>
                  <a:gd name="T64" fmla="*/ 19 w 21"/>
                  <a:gd name="T65" fmla="*/ 46 h 51"/>
                  <a:gd name="T66" fmla="*/ 18 w 21"/>
                  <a:gd name="T67" fmla="*/ 45 h 51"/>
                  <a:gd name="T68" fmla="*/ 17 w 21"/>
                  <a:gd name="T69" fmla="*/ 44 h 51"/>
                  <a:gd name="T70" fmla="*/ 16 w 21"/>
                  <a:gd name="T71" fmla="*/ 43 h 51"/>
                  <a:gd name="T72" fmla="*/ 15 w 21"/>
                  <a:gd name="T73" fmla="*/ 42 h 51"/>
                  <a:gd name="T74" fmla="*/ 14 w 21"/>
                  <a:gd name="T75" fmla="*/ 40 h 51"/>
                  <a:gd name="T76" fmla="*/ 13 w 21"/>
                  <a:gd name="T77" fmla="*/ 38 h 51"/>
                  <a:gd name="T78" fmla="*/ 12 w 21"/>
                  <a:gd name="T79" fmla="*/ 36 h 51"/>
                  <a:gd name="T80" fmla="*/ 11 w 21"/>
                  <a:gd name="T81" fmla="*/ 34 h 51"/>
                  <a:gd name="T82" fmla="*/ 10 w 21"/>
                  <a:gd name="T83" fmla="*/ 31 h 51"/>
                  <a:gd name="T84" fmla="*/ 10 w 21"/>
                  <a:gd name="T85" fmla="*/ 29 h 51"/>
                  <a:gd name="T86" fmla="*/ 9 w 21"/>
                  <a:gd name="T87" fmla="*/ 26 h 51"/>
                  <a:gd name="T88" fmla="*/ 9 w 21"/>
                  <a:gd name="T89" fmla="*/ 23 h 51"/>
                  <a:gd name="T90" fmla="*/ 8 w 21"/>
                  <a:gd name="T91" fmla="*/ 20 h 51"/>
                  <a:gd name="T92" fmla="*/ 8 w 21"/>
                  <a:gd name="T93" fmla="*/ 16 h 51"/>
                  <a:gd name="T94" fmla="*/ 8 w 21"/>
                  <a:gd name="T95" fmla="*/ 13 h 51"/>
                  <a:gd name="T96" fmla="*/ 8 w 21"/>
                  <a:gd name="T97" fmla="*/ 10 h 51"/>
                  <a:gd name="T98" fmla="*/ 8 w 21"/>
                  <a:gd name="T99" fmla="*/ 6 h 51"/>
                  <a:gd name="T100" fmla="*/ 8 w 21"/>
                  <a:gd name="T101" fmla="*/ 3 h 51"/>
                  <a:gd name="T102" fmla="*/ 9 w 21"/>
                  <a:gd name="T103" fmla="*/ 0 h 51"/>
                  <a:gd name="T104" fmla="*/ 1 w 21"/>
                  <a:gd name="T105" fmla="*/ 0 h 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"/>
                  <a:gd name="T160" fmla="*/ 0 h 51"/>
                  <a:gd name="T161" fmla="*/ 21 w 21"/>
                  <a:gd name="T162" fmla="*/ 51 h 5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" h="5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4" y="38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41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8" y="44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6" y="51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1"/>
                    </a:lnTo>
                    <a:lnTo>
                      <a:pt x="21" y="47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6" name="Freeform 2299"/>
              <p:cNvSpPr>
                <a:spLocks/>
              </p:cNvSpPr>
              <p:nvPr/>
            </p:nvSpPr>
            <p:spPr bwMode="auto">
              <a:xfrm>
                <a:off x="1134" y="3348"/>
                <a:ext cx="33" cy="49"/>
              </a:xfrm>
              <a:custGeom>
                <a:avLst/>
                <a:gdLst>
                  <a:gd name="T0" fmla="*/ 32 w 33"/>
                  <a:gd name="T1" fmla="*/ 0 h 49"/>
                  <a:gd name="T2" fmla="*/ 31 w 33"/>
                  <a:gd name="T3" fmla="*/ 0 h 49"/>
                  <a:gd name="T4" fmla="*/ 29 w 33"/>
                  <a:gd name="T5" fmla="*/ 0 h 49"/>
                  <a:gd name="T6" fmla="*/ 28 w 33"/>
                  <a:gd name="T7" fmla="*/ 0 h 49"/>
                  <a:gd name="T8" fmla="*/ 27 w 33"/>
                  <a:gd name="T9" fmla="*/ 0 h 49"/>
                  <a:gd name="T10" fmla="*/ 26 w 33"/>
                  <a:gd name="T11" fmla="*/ 1 h 49"/>
                  <a:gd name="T12" fmla="*/ 24 w 33"/>
                  <a:gd name="T13" fmla="*/ 1 h 49"/>
                  <a:gd name="T14" fmla="*/ 23 w 33"/>
                  <a:gd name="T15" fmla="*/ 2 h 49"/>
                  <a:gd name="T16" fmla="*/ 22 w 33"/>
                  <a:gd name="T17" fmla="*/ 2 h 49"/>
                  <a:gd name="T18" fmla="*/ 20 w 33"/>
                  <a:gd name="T19" fmla="*/ 4 h 49"/>
                  <a:gd name="T20" fmla="*/ 18 w 33"/>
                  <a:gd name="T21" fmla="*/ 5 h 49"/>
                  <a:gd name="T22" fmla="*/ 16 w 33"/>
                  <a:gd name="T23" fmla="*/ 7 h 49"/>
                  <a:gd name="T24" fmla="*/ 15 w 33"/>
                  <a:gd name="T25" fmla="*/ 9 h 49"/>
                  <a:gd name="T26" fmla="*/ 13 w 33"/>
                  <a:gd name="T27" fmla="*/ 11 h 49"/>
                  <a:gd name="T28" fmla="*/ 11 w 33"/>
                  <a:gd name="T29" fmla="*/ 14 h 49"/>
                  <a:gd name="T30" fmla="*/ 10 w 33"/>
                  <a:gd name="T31" fmla="*/ 16 h 49"/>
                  <a:gd name="T32" fmla="*/ 8 w 33"/>
                  <a:gd name="T33" fmla="*/ 19 h 49"/>
                  <a:gd name="T34" fmla="*/ 7 w 33"/>
                  <a:gd name="T35" fmla="*/ 22 h 49"/>
                  <a:gd name="T36" fmla="*/ 6 w 33"/>
                  <a:gd name="T37" fmla="*/ 25 h 49"/>
                  <a:gd name="T38" fmla="*/ 5 w 33"/>
                  <a:gd name="T39" fmla="*/ 28 h 49"/>
                  <a:gd name="T40" fmla="*/ 4 w 33"/>
                  <a:gd name="T41" fmla="*/ 31 h 49"/>
                  <a:gd name="T42" fmla="*/ 3 w 33"/>
                  <a:gd name="T43" fmla="*/ 34 h 49"/>
                  <a:gd name="T44" fmla="*/ 2 w 33"/>
                  <a:gd name="T45" fmla="*/ 38 h 49"/>
                  <a:gd name="T46" fmla="*/ 1 w 33"/>
                  <a:gd name="T47" fmla="*/ 41 h 49"/>
                  <a:gd name="T48" fmla="*/ 0 w 33"/>
                  <a:gd name="T49" fmla="*/ 45 h 49"/>
                  <a:gd name="T50" fmla="*/ 0 w 33"/>
                  <a:gd name="T51" fmla="*/ 49 h 49"/>
                  <a:gd name="T52" fmla="*/ 8 w 33"/>
                  <a:gd name="T53" fmla="*/ 47 h 49"/>
                  <a:gd name="T54" fmla="*/ 9 w 33"/>
                  <a:gd name="T55" fmla="*/ 43 h 49"/>
                  <a:gd name="T56" fmla="*/ 9 w 33"/>
                  <a:gd name="T57" fmla="*/ 40 h 49"/>
                  <a:gd name="T58" fmla="*/ 10 w 33"/>
                  <a:gd name="T59" fmla="*/ 36 h 49"/>
                  <a:gd name="T60" fmla="*/ 11 w 33"/>
                  <a:gd name="T61" fmla="*/ 33 h 49"/>
                  <a:gd name="T62" fmla="*/ 12 w 33"/>
                  <a:gd name="T63" fmla="*/ 30 h 49"/>
                  <a:gd name="T64" fmla="*/ 13 w 33"/>
                  <a:gd name="T65" fmla="*/ 27 h 49"/>
                  <a:gd name="T66" fmla="*/ 14 w 33"/>
                  <a:gd name="T67" fmla="*/ 24 h 49"/>
                  <a:gd name="T68" fmla="*/ 16 w 33"/>
                  <a:gd name="T69" fmla="*/ 21 h 49"/>
                  <a:gd name="T70" fmla="*/ 17 w 33"/>
                  <a:gd name="T71" fmla="*/ 19 h 49"/>
                  <a:gd name="T72" fmla="*/ 18 w 33"/>
                  <a:gd name="T73" fmla="*/ 16 h 49"/>
                  <a:gd name="T74" fmla="*/ 20 w 33"/>
                  <a:gd name="T75" fmla="*/ 14 h 49"/>
                  <a:gd name="T76" fmla="*/ 21 w 33"/>
                  <a:gd name="T77" fmla="*/ 12 h 49"/>
                  <a:gd name="T78" fmla="*/ 23 w 33"/>
                  <a:gd name="T79" fmla="*/ 10 h 49"/>
                  <a:gd name="T80" fmla="*/ 24 w 33"/>
                  <a:gd name="T81" fmla="*/ 9 h 49"/>
                  <a:gd name="T82" fmla="*/ 26 w 33"/>
                  <a:gd name="T83" fmla="*/ 7 h 49"/>
                  <a:gd name="T84" fmla="*/ 27 w 33"/>
                  <a:gd name="T85" fmla="*/ 6 h 49"/>
                  <a:gd name="T86" fmla="*/ 28 w 33"/>
                  <a:gd name="T87" fmla="*/ 6 h 49"/>
                  <a:gd name="T88" fmla="*/ 29 w 33"/>
                  <a:gd name="T89" fmla="*/ 5 h 49"/>
                  <a:gd name="T90" fmla="*/ 29 w 33"/>
                  <a:gd name="T91" fmla="*/ 5 h 49"/>
                  <a:gd name="T92" fmla="*/ 30 w 33"/>
                  <a:gd name="T93" fmla="*/ 5 h 49"/>
                  <a:gd name="T94" fmla="*/ 30 w 33"/>
                  <a:gd name="T95" fmla="*/ 5 h 49"/>
                  <a:gd name="T96" fmla="*/ 31 w 33"/>
                  <a:gd name="T97" fmla="*/ 5 h 49"/>
                  <a:gd name="T98" fmla="*/ 31 w 33"/>
                  <a:gd name="T99" fmla="*/ 4 h 49"/>
                  <a:gd name="T100" fmla="*/ 32 w 33"/>
                  <a:gd name="T101" fmla="*/ 4 h 49"/>
                  <a:gd name="T102" fmla="*/ 32 w 33"/>
                  <a:gd name="T103" fmla="*/ 4 h 49"/>
                  <a:gd name="T104" fmla="*/ 33 w 33"/>
                  <a:gd name="T105" fmla="*/ 0 h 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"/>
                  <a:gd name="T160" fmla="*/ 0 h 49"/>
                  <a:gd name="T161" fmla="*/ 33 w 33"/>
                  <a:gd name="T162" fmla="*/ 49 h 4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" h="49">
                    <a:moveTo>
                      <a:pt x="33" y="0"/>
                    </a:move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1" y="40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7" name="Freeform 2300"/>
              <p:cNvSpPr>
                <a:spLocks/>
              </p:cNvSpPr>
              <p:nvPr/>
            </p:nvSpPr>
            <p:spPr bwMode="auto">
              <a:xfrm>
                <a:off x="1166" y="3348"/>
                <a:ext cx="21" cy="51"/>
              </a:xfrm>
              <a:custGeom>
                <a:avLst/>
                <a:gdLst>
                  <a:gd name="T0" fmla="*/ 21 w 21"/>
                  <a:gd name="T1" fmla="*/ 49 h 51"/>
                  <a:gd name="T2" fmla="*/ 21 w 21"/>
                  <a:gd name="T3" fmla="*/ 45 h 51"/>
                  <a:gd name="T4" fmla="*/ 21 w 21"/>
                  <a:gd name="T5" fmla="*/ 41 h 51"/>
                  <a:gd name="T6" fmla="*/ 21 w 21"/>
                  <a:gd name="T7" fmla="*/ 38 h 51"/>
                  <a:gd name="T8" fmla="*/ 21 w 21"/>
                  <a:gd name="T9" fmla="*/ 34 h 51"/>
                  <a:gd name="T10" fmla="*/ 21 w 21"/>
                  <a:gd name="T11" fmla="*/ 31 h 51"/>
                  <a:gd name="T12" fmla="*/ 21 w 21"/>
                  <a:gd name="T13" fmla="*/ 28 h 51"/>
                  <a:gd name="T14" fmla="*/ 20 w 21"/>
                  <a:gd name="T15" fmla="*/ 25 h 51"/>
                  <a:gd name="T16" fmla="*/ 20 w 21"/>
                  <a:gd name="T17" fmla="*/ 22 h 51"/>
                  <a:gd name="T18" fmla="*/ 19 w 21"/>
                  <a:gd name="T19" fmla="*/ 19 h 51"/>
                  <a:gd name="T20" fmla="*/ 18 w 21"/>
                  <a:gd name="T21" fmla="*/ 16 h 51"/>
                  <a:gd name="T22" fmla="*/ 17 w 21"/>
                  <a:gd name="T23" fmla="*/ 14 h 51"/>
                  <a:gd name="T24" fmla="*/ 16 w 21"/>
                  <a:gd name="T25" fmla="*/ 12 h 51"/>
                  <a:gd name="T26" fmla="*/ 15 w 21"/>
                  <a:gd name="T27" fmla="*/ 9 h 51"/>
                  <a:gd name="T28" fmla="*/ 14 w 21"/>
                  <a:gd name="T29" fmla="*/ 7 h 51"/>
                  <a:gd name="T30" fmla="*/ 12 w 21"/>
                  <a:gd name="T31" fmla="*/ 6 h 51"/>
                  <a:gd name="T32" fmla="*/ 11 w 21"/>
                  <a:gd name="T33" fmla="*/ 4 h 51"/>
                  <a:gd name="T34" fmla="*/ 9 w 21"/>
                  <a:gd name="T35" fmla="*/ 3 h 51"/>
                  <a:gd name="T36" fmla="*/ 8 w 21"/>
                  <a:gd name="T37" fmla="*/ 2 h 51"/>
                  <a:gd name="T38" fmla="*/ 7 w 21"/>
                  <a:gd name="T39" fmla="*/ 1 h 51"/>
                  <a:gd name="T40" fmla="*/ 6 w 21"/>
                  <a:gd name="T41" fmla="*/ 1 h 51"/>
                  <a:gd name="T42" fmla="*/ 5 w 21"/>
                  <a:gd name="T43" fmla="*/ 0 h 51"/>
                  <a:gd name="T44" fmla="*/ 3 w 21"/>
                  <a:gd name="T45" fmla="*/ 0 h 51"/>
                  <a:gd name="T46" fmla="*/ 2 w 21"/>
                  <a:gd name="T47" fmla="*/ 0 h 51"/>
                  <a:gd name="T48" fmla="*/ 1 w 21"/>
                  <a:gd name="T49" fmla="*/ 0 h 51"/>
                  <a:gd name="T50" fmla="*/ 0 w 21"/>
                  <a:gd name="T51" fmla="*/ 4 h 51"/>
                  <a:gd name="T52" fmla="*/ 1 w 21"/>
                  <a:gd name="T53" fmla="*/ 5 h 51"/>
                  <a:gd name="T54" fmla="*/ 1 w 21"/>
                  <a:gd name="T55" fmla="*/ 5 h 51"/>
                  <a:gd name="T56" fmla="*/ 1 w 21"/>
                  <a:gd name="T57" fmla="*/ 5 h 51"/>
                  <a:gd name="T58" fmla="*/ 2 w 21"/>
                  <a:gd name="T59" fmla="*/ 5 h 51"/>
                  <a:gd name="T60" fmla="*/ 2 w 21"/>
                  <a:gd name="T61" fmla="*/ 5 h 51"/>
                  <a:gd name="T62" fmla="*/ 3 w 21"/>
                  <a:gd name="T63" fmla="*/ 5 h 51"/>
                  <a:gd name="T64" fmla="*/ 4 w 21"/>
                  <a:gd name="T65" fmla="*/ 6 h 51"/>
                  <a:gd name="T66" fmla="*/ 5 w 21"/>
                  <a:gd name="T67" fmla="*/ 7 h 51"/>
                  <a:gd name="T68" fmla="*/ 6 w 21"/>
                  <a:gd name="T69" fmla="*/ 9 h 51"/>
                  <a:gd name="T70" fmla="*/ 7 w 21"/>
                  <a:gd name="T71" fmla="*/ 10 h 51"/>
                  <a:gd name="T72" fmla="*/ 8 w 21"/>
                  <a:gd name="T73" fmla="*/ 12 h 51"/>
                  <a:gd name="T74" fmla="*/ 9 w 21"/>
                  <a:gd name="T75" fmla="*/ 14 h 51"/>
                  <a:gd name="T76" fmla="*/ 10 w 21"/>
                  <a:gd name="T77" fmla="*/ 17 h 51"/>
                  <a:gd name="T78" fmla="*/ 11 w 21"/>
                  <a:gd name="T79" fmla="*/ 19 h 51"/>
                  <a:gd name="T80" fmla="*/ 12 w 21"/>
                  <a:gd name="T81" fmla="*/ 22 h 51"/>
                  <a:gd name="T82" fmla="*/ 12 w 21"/>
                  <a:gd name="T83" fmla="*/ 24 h 51"/>
                  <a:gd name="T84" fmla="*/ 13 w 21"/>
                  <a:gd name="T85" fmla="*/ 27 h 51"/>
                  <a:gd name="T86" fmla="*/ 13 w 21"/>
                  <a:gd name="T87" fmla="*/ 30 h 51"/>
                  <a:gd name="T88" fmla="*/ 13 w 21"/>
                  <a:gd name="T89" fmla="*/ 34 h 51"/>
                  <a:gd name="T90" fmla="*/ 13 w 21"/>
                  <a:gd name="T91" fmla="*/ 37 h 51"/>
                  <a:gd name="T92" fmla="*/ 13 w 21"/>
                  <a:gd name="T93" fmla="*/ 40 h 51"/>
                  <a:gd name="T94" fmla="*/ 13 w 21"/>
                  <a:gd name="T95" fmla="*/ 44 h 51"/>
                  <a:gd name="T96" fmla="*/ 13 w 21"/>
                  <a:gd name="T97" fmla="*/ 47 h 51"/>
                  <a:gd name="T98" fmla="*/ 13 w 21"/>
                  <a:gd name="T99" fmla="*/ 51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"/>
                  <a:gd name="T151" fmla="*/ 0 h 51"/>
                  <a:gd name="T152" fmla="*/ 21 w 21"/>
                  <a:gd name="T153" fmla="*/ 51 h 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" h="51">
                    <a:moveTo>
                      <a:pt x="21" y="51"/>
                    </a:move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3" y="40"/>
                    </a:lnTo>
                    <a:lnTo>
                      <a:pt x="13" y="41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3" y="45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3" y="48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8" name="Freeform 2301"/>
              <p:cNvSpPr>
                <a:spLocks/>
              </p:cNvSpPr>
              <p:nvPr/>
            </p:nvSpPr>
            <p:spPr bwMode="auto">
              <a:xfrm>
                <a:off x="1157" y="3399"/>
                <a:ext cx="32" cy="50"/>
              </a:xfrm>
              <a:custGeom>
                <a:avLst/>
                <a:gdLst>
                  <a:gd name="T0" fmla="*/ 0 w 32"/>
                  <a:gd name="T1" fmla="*/ 50 h 50"/>
                  <a:gd name="T2" fmla="*/ 2 w 32"/>
                  <a:gd name="T3" fmla="*/ 49 h 50"/>
                  <a:gd name="T4" fmla="*/ 3 w 32"/>
                  <a:gd name="T5" fmla="*/ 49 h 50"/>
                  <a:gd name="T6" fmla="*/ 4 w 32"/>
                  <a:gd name="T7" fmla="*/ 49 h 50"/>
                  <a:gd name="T8" fmla="*/ 6 w 32"/>
                  <a:gd name="T9" fmla="*/ 49 h 50"/>
                  <a:gd name="T10" fmla="*/ 7 w 32"/>
                  <a:gd name="T11" fmla="*/ 48 h 50"/>
                  <a:gd name="T12" fmla="*/ 8 w 32"/>
                  <a:gd name="T13" fmla="*/ 48 h 50"/>
                  <a:gd name="T14" fmla="*/ 10 w 32"/>
                  <a:gd name="T15" fmla="*/ 47 h 50"/>
                  <a:gd name="T16" fmla="*/ 12 w 32"/>
                  <a:gd name="T17" fmla="*/ 46 h 50"/>
                  <a:gd name="T18" fmla="*/ 14 w 32"/>
                  <a:gd name="T19" fmla="*/ 44 h 50"/>
                  <a:gd name="T20" fmla="*/ 15 w 32"/>
                  <a:gd name="T21" fmla="*/ 42 h 50"/>
                  <a:gd name="T22" fmla="*/ 17 w 32"/>
                  <a:gd name="T23" fmla="*/ 41 h 50"/>
                  <a:gd name="T24" fmla="*/ 19 w 32"/>
                  <a:gd name="T25" fmla="*/ 38 h 50"/>
                  <a:gd name="T26" fmla="*/ 20 w 32"/>
                  <a:gd name="T27" fmla="*/ 36 h 50"/>
                  <a:gd name="T28" fmla="*/ 22 w 32"/>
                  <a:gd name="T29" fmla="*/ 34 h 50"/>
                  <a:gd name="T30" fmla="*/ 23 w 32"/>
                  <a:gd name="T31" fmla="*/ 31 h 50"/>
                  <a:gd name="T32" fmla="*/ 25 w 32"/>
                  <a:gd name="T33" fmla="*/ 28 h 50"/>
                  <a:gd name="T34" fmla="*/ 26 w 32"/>
                  <a:gd name="T35" fmla="*/ 25 h 50"/>
                  <a:gd name="T36" fmla="*/ 27 w 32"/>
                  <a:gd name="T37" fmla="*/ 22 h 50"/>
                  <a:gd name="T38" fmla="*/ 28 w 32"/>
                  <a:gd name="T39" fmla="*/ 19 h 50"/>
                  <a:gd name="T40" fmla="*/ 29 w 32"/>
                  <a:gd name="T41" fmla="*/ 16 h 50"/>
                  <a:gd name="T42" fmla="*/ 30 w 32"/>
                  <a:gd name="T43" fmla="*/ 12 h 50"/>
                  <a:gd name="T44" fmla="*/ 31 w 32"/>
                  <a:gd name="T45" fmla="*/ 9 h 50"/>
                  <a:gd name="T46" fmla="*/ 32 w 32"/>
                  <a:gd name="T47" fmla="*/ 5 h 50"/>
                  <a:gd name="T48" fmla="*/ 32 w 32"/>
                  <a:gd name="T49" fmla="*/ 2 h 50"/>
                  <a:gd name="T50" fmla="*/ 24 w 32"/>
                  <a:gd name="T51" fmla="*/ 1 h 50"/>
                  <a:gd name="T52" fmla="*/ 24 w 32"/>
                  <a:gd name="T53" fmla="*/ 5 h 50"/>
                  <a:gd name="T54" fmla="*/ 23 w 32"/>
                  <a:gd name="T55" fmla="*/ 8 h 50"/>
                  <a:gd name="T56" fmla="*/ 22 w 32"/>
                  <a:gd name="T57" fmla="*/ 12 h 50"/>
                  <a:gd name="T58" fmla="*/ 22 w 32"/>
                  <a:gd name="T59" fmla="*/ 15 h 50"/>
                  <a:gd name="T60" fmla="*/ 21 w 32"/>
                  <a:gd name="T61" fmla="*/ 18 h 50"/>
                  <a:gd name="T62" fmla="*/ 19 w 32"/>
                  <a:gd name="T63" fmla="*/ 21 h 50"/>
                  <a:gd name="T64" fmla="*/ 18 w 32"/>
                  <a:gd name="T65" fmla="*/ 24 h 50"/>
                  <a:gd name="T66" fmla="*/ 17 w 32"/>
                  <a:gd name="T67" fmla="*/ 27 h 50"/>
                  <a:gd name="T68" fmla="*/ 16 w 32"/>
                  <a:gd name="T69" fmla="*/ 30 h 50"/>
                  <a:gd name="T70" fmla="*/ 14 w 32"/>
                  <a:gd name="T71" fmla="*/ 32 h 50"/>
                  <a:gd name="T72" fmla="*/ 13 w 32"/>
                  <a:gd name="T73" fmla="*/ 34 h 50"/>
                  <a:gd name="T74" fmla="*/ 12 w 32"/>
                  <a:gd name="T75" fmla="*/ 36 h 50"/>
                  <a:gd name="T76" fmla="*/ 10 w 32"/>
                  <a:gd name="T77" fmla="*/ 38 h 50"/>
                  <a:gd name="T78" fmla="*/ 9 w 32"/>
                  <a:gd name="T79" fmla="*/ 40 h 50"/>
                  <a:gd name="T80" fmla="*/ 7 w 32"/>
                  <a:gd name="T81" fmla="*/ 41 h 50"/>
                  <a:gd name="T82" fmla="*/ 6 w 32"/>
                  <a:gd name="T83" fmla="*/ 43 h 50"/>
                  <a:gd name="T84" fmla="*/ 4 w 32"/>
                  <a:gd name="T85" fmla="*/ 43 h 50"/>
                  <a:gd name="T86" fmla="*/ 3 w 32"/>
                  <a:gd name="T87" fmla="*/ 44 h 50"/>
                  <a:gd name="T88" fmla="*/ 3 w 32"/>
                  <a:gd name="T89" fmla="*/ 44 h 50"/>
                  <a:gd name="T90" fmla="*/ 2 w 32"/>
                  <a:gd name="T91" fmla="*/ 44 h 50"/>
                  <a:gd name="T92" fmla="*/ 2 w 32"/>
                  <a:gd name="T93" fmla="*/ 44 h 50"/>
                  <a:gd name="T94" fmla="*/ 1 w 32"/>
                  <a:gd name="T95" fmla="*/ 45 h 50"/>
                  <a:gd name="T96" fmla="*/ 1 w 32"/>
                  <a:gd name="T97" fmla="*/ 45 h 50"/>
                  <a:gd name="T98" fmla="*/ 0 w 32"/>
                  <a:gd name="T99" fmla="*/ 45 h 50"/>
                  <a:gd name="T100" fmla="*/ 0 w 32"/>
                  <a:gd name="T101" fmla="*/ 49 h 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0"/>
                  <a:gd name="T155" fmla="*/ 32 w 32"/>
                  <a:gd name="T156" fmla="*/ 50 h 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0">
                    <a:moveTo>
                      <a:pt x="0" y="49"/>
                    </a:moveTo>
                    <a:lnTo>
                      <a:pt x="0" y="49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8"/>
                    </a:lnTo>
                    <a:lnTo>
                      <a:pt x="8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9" name="Freeform 2302"/>
              <p:cNvSpPr>
                <a:spLocks/>
              </p:cNvSpPr>
              <p:nvPr/>
            </p:nvSpPr>
            <p:spPr bwMode="auto">
              <a:xfrm>
                <a:off x="1136" y="3397"/>
                <a:ext cx="21" cy="51"/>
              </a:xfrm>
              <a:custGeom>
                <a:avLst/>
                <a:gdLst>
                  <a:gd name="T0" fmla="*/ 1 w 21"/>
                  <a:gd name="T1" fmla="*/ 1 h 51"/>
                  <a:gd name="T2" fmla="*/ 0 w 21"/>
                  <a:gd name="T3" fmla="*/ 5 h 51"/>
                  <a:gd name="T4" fmla="*/ 0 w 21"/>
                  <a:gd name="T5" fmla="*/ 8 h 51"/>
                  <a:gd name="T6" fmla="*/ 0 w 21"/>
                  <a:gd name="T7" fmla="*/ 12 h 51"/>
                  <a:gd name="T8" fmla="*/ 0 w 21"/>
                  <a:gd name="T9" fmla="*/ 15 h 51"/>
                  <a:gd name="T10" fmla="*/ 0 w 21"/>
                  <a:gd name="T11" fmla="*/ 19 h 51"/>
                  <a:gd name="T12" fmla="*/ 0 w 21"/>
                  <a:gd name="T13" fmla="*/ 22 h 51"/>
                  <a:gd name="T14" fmla="*/ 1 w 21"/>
                  <a:gd name="T15" fmla="*/ 25 h 51"/>
                  <a:gd name="T16" fmla="*/ 1 w 21"/>
                  <a:gd name="T17" fmla="*/ 28 h 51"/>
                  <a:gd name="T18" fmla="*/ 2 w 21"/>
                  <a:gd name="T19" fmla="*/ 31 h 51"/>
                  <a:gd name="T20" fmla="*/ 3 w 21"/>
                  <a:gd name="T21" fmla="*/ 34 h 51"/>
                  <a:gd name="T22" fmla="*/ 4 w 21"/>
                  <a:gd name="T23" fmla="*/ 36 h 51"/>
                  <a:gd name="T24" fmla="*/ 5 w 21"/>
                  <a:gd name="T25" fmla="*/ 39 h 51"/>
                  <a:gd name="T26" fmla="*/ 6 w 21"/>
                  <a:gd name="T27" fmla="*/ 41 h 51"/>
                  <a:gd name="T28" fmla="*/ 7 w 21"/>
                  <a:gd name="T29" fmla="*/ 43 h 51"/>
                  <a:gd name="T30" fmla="*/ 8 w 21"/>
                  <a:gd name="T31" fmla="*/ 45 h 51"/>
                  <a:gd name="T32" fmla="*/ 10 w 21"/>
                  <a:gd name="T33" fmla="*/ 47 h 51"/>
                  <a:gd name="T34" fmla="*/ 12 w 21"/>
                  <a:gd name="T35" fmla="*/ 48 h 51"/>
                  <a:gd name="T36" fmla="*/ 12 w 21"/>
                  <a:gd name="T37" fmla="*/ 49 h 51"/>
                  <a:gd name="T38" fmla="*/ 13 w 21"/>
                  <a:gd name="T39" fmla="*/ 49 h 51"/>
                  <a:gd name="T40" fmla="*/ 14 w 21"/>
                  <a:gd name="T41" fmla="*/ 50 h 51"/>
                  <a:gd name="T42" fmla="*/ 16 w 21"/>
                  <a:gd name="T43" fmla="*/ 50 h 51"/>
                  <a:gd name="T44" fmla="*/ 17 w 21"/>
                  <a:gd name="T45" fmla="*/ 51 h 51"/>
                  <a:gd name="T46" fmla="*/ 18 w 21"/>
                  <a:gd name="T47" fmla="*/ 51 h 51"/>
                  <a:gd name="T48" fmla="*/ 19 w 21"/>
                  <a:gd name="T49" fmla="*/ 51 h 51"/>
                  <a:gd name="T50" fmla="*/ 21 w 21"/>
                  <a:gd name="T51" fmla="*/ 51 h 51"/>
                  <a:gd name="T52" fmla="*/ 21 w 21"/>
                  <a:gd name="T53" fmla="*/ 47 h 51"/>
                  <a:gd name="T54" fmla="*/ 21 w 21"/>
                  <a:gd name="T55" fmla="*/ 47 h 51"/>
                  <a:gd name="T56" fmla="*/ 20 w 21"/>
                  <a:gd name="T57" fmla="*/ 46 h 51"/>
                  <a:gd name="T58" fmla="*/ 20 w 21"/>
                  <a:gd name="T59" fmla="*/ 46 h 51"/>
                  <a:gd name="T60" fmla="*/ 20 w 21"/>
                  <a:gd name="T61" fmla="*/ 46 h 51"/>
                  <a:gd name="T62" fmla="*/ 19 w 21"/>
                  <a:gd name="T63" fmla="*/ 46 h 51"/>
                  <a:gd name="T64" fmla="*/ 18 w 21"/>
                  <a:gd name="T65" fmla="*/ 46 h 51"/>
                  <a:gd name="T66" fmla="*/ 18 w 21"/>
                  <a:gd name="T67" fmla="*/ 45 h 51"/>
                  <a:gd name="T68" fmla="*/ 17 w 21"/>
                  <a:gd name="T69" fmla="*/ 44 h 51"/>
                  <a:gd name="T70" fmla="*/ 16 w 21"/>
                  <a:gd name="T71" fmla="*/ 43 h 51"/>
                  <a:gd name="T72" fmla="*/ 15 w 21"/>
                  <a:gd name="T73" fmla="*/ 42 h 51"/>
                  <a:gd name="T74" fmla="*/ 14 w 21"/>
                  <a:gd name="T75" fmla="*/ 40 h 51"/>
                  <a:gd name="T76" fmla="*/ 13 w 21"/>
                  <a:gd name="T77" fmla="*/ 38 h 51"/>
                  <a:gd name="T78" fmla="*/ 12 w 21"/>
                  <a:gd name="T79" fmla="*/ 36 h 51"/>
                  <a:gd name="T80" fmla="*/ 11 w 21"/>
                  <a:gd name="T81" fmla="*/ 34 h 51"/>
                  <a:gd name="T82" fmla="*/ 10 w 21"/>
                  <a:gd name="T83" fmla="*/ 31 h 51"/>
                  <a:gd name="T84" fmla="*/ 9 w 21"/>
                  <a:gd name="T85" fmla="*/ 29 h 51"/>
                  <a:gd name="T86" fmla="*/ 9 w 21"/>
                  <a:gd name="T87" fmla="*/ 26 h 51"/>
                  <a:gd name="T88" fmla="*/ 8 w 21"/>
                  <a:gd name="T89" fmla="*/ 23 h 51"/>
                  <a:gd name="T90" fmla="*/ 8 w 21"/>
                  <a:gd name="T91" fmla="*/ 20 h 51"/>
                  <a:gd name="T92" fmla="*/ 8 w 21"/>
                  <a:gd name="T93" fmla="*/ 16 h 51"/>
                  <a:gd name="T94" fmla="*/ 8 w 21"/>
                  <a:gd name="T95" fmla="*/ 13 h 51"/>
                  <a:gd name="T96" fmla="*/ 8 w 21"/>
                  <a:gd name="T97" fmla="*/ 10 h 51"/>
                  <a:gd name="T98" fmla="*/ 8 w 21"/>
                  <a:gd name="T99" fmla="*/ 6 h 51"/>
                  <a:gd name="T100" fmla="*/ 8 w 21"/>
                  <a:gd name="T101" fmla="*/ 3 h 51"/>
                  <a:gd name="T102" fmla="*/ 9 w 21"/>
                  <a:gd name="T103" fmla="*/ 0 h 51"/>
                  <a:gd name="T104" fmla="*/ 1 w 21"/>
                  <a:gd name="T105" fmla="*/ 0 h 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"/>
                  <a:gd name="T160" fmla="*/ 0 h 51"/>
                  <a:gd name="T161" fmla="*/ 21 w 21"/>
                  <a:gd name="T162" fmla="*/ 51 h 5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" h="5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4" y="38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9" y="46"/>
                    </a:lnTo>
                    <a:lnTo>
                      <a:pt x="10" y="47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6" y="51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1"/>
                    </a:lnTo>
                    <a:lnTo>
                      <a:pt x="21" y="47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0" name="Freeform 2303"/>
              <p:cNvSpPr>
                <a:spLocks/>
              </p:cNvSpPr>
              <p:nvPr/>
            </p:nvSpPr>
            <p:spPr bwMode="auto">
              <a:xfrm>
                <a:off x="1137" y="3348"/>
                <a:ext cx="32" cy="49"/>
              </a:xfrm>
              <a:custGeom>
                <a:avLst/>
                <a:gdLst>
                  <a:gd name="T0" fmla="*/ 32 w 32"/>
                  <a:gd name="T1" fmla="*/ 0 h 49"/>
                  <a:gd name="T2" fmla="*/ 31 w 32"/>
                  <a:gd name="T3" fmla="*/ 0 h 49"/>
                  <a:gd name="T4" fmla="*/ 29 w 32"/>
                  <a:gd name="T5" fmla="*/ 0 h 49"/>
                  <a:gd name="T6" fmla="*/ 28 w 32"/>
                  <a:gd name="T7" fmla="*/ 0 h 49"/>
                  <a:gd name="T8" fmla="*/ 27 w 32"/>
                  <a:gd name="T9" fmla="*/ 0 h 49"/>
                  <a:gd name="T10" fmla="*/ 25 w 32"/>
                  <a:gd name="T11" fmla="*/ 1 h 49"/>
                  <a:gd name="T12" fmla="*/ 24 w 32"/>
                  <a:gd name="T13" fmla="*/ 1 h 49"/>
                  <a:gd name="T14" fmla="*/ 23 w 32"/>
                  <a:gd name="T15" fmla="*/ 2 h 49"/>
                  <a:gd name="T16" fmla="*/ 22 w 32"/>
                  <a:gd name="T17" fmla="*/ 2 h 49"/>
                  <a:gd name="T18" fmla="*/ 20 w 32"/>
                  <a:gd name="T19" fmla="*/ 4 h 49"/>
                  <a:gd name="T20" fmla="*/ 18 w 32"/>
                  <a:gd name="T21" fmla="*/ 5 h 49"/>
                  <a:gd name="T22" fmla="*/ 16 w 32"/>
                  <a:gd name="T23" fmla="*/ 7 h 49"/>
                  <a:gd name="T24" fmla="*/ 14 w 32"/>
                  <a:gd name="T25" fmla="*/ 9 h 49"/>
                  <a:gd name="T26" fmla="*/ 13 w 32"/>
                  <a:gd name="T27" fmla="*/ 11 h 49"/>
                  <a:gd name="T28" fmla="*/ 11 w 32"/>
                  <a:gd name="T29" fmla="*/ 14 h 49"/>
                  <a:gd name="T30" fmla="*/ 10 w 32"/>
                  <a:gd name="T31" fmla="*/ 16 h 49"/>
                  <a:gd name="T32" fmla="*/ 8 w 32"/>
                  <a:gd name="T33" fmla="*/ 19 h 49"/>
                  <a:gd name="T34" fmla="*/ 7 w 32"/>
                  <a:gd name="T35" fmla="*/ 22 h 49"/>
                  <a:gd name="T36" fmla="*/ 6 w 32"/>
                  <a:gd name="T37" fmla="*/ 25 h 49"/>
                  <a:gd name="T38" fmla="*/ 5 w 32"/>
                  <a:gd name="T39" fmla="*/ 28 h 49"/>
                  <a:gd name="T40" fmla="*/ 4 w 32"/>
                  <a:gd name="T41" fmla="*/ 31 h 49"/>
                  <a:gd name="T42" fmla="*/ 3 w 32"/>
                  <a:gd name="T43" fmla="*/ 34 h 49"/>
                  <a:gd name="T44" fmla="*/ 2 w 32"/>
                  <a:gd name="T45" fmla="*/ 38 h 49"/>
                  <a:gd name="T46" fmla="*/ 1 w 32"/>
                  <a:gd name="T47" fmla="*/ 41 h 49"/>
                  <a:gd name="T48" fmla="*/ 0 w 32"/>
                  <a:gd name="T49" fmla="*/ 45 h 49"/>
                  <a:gd name="T50" fmla="*/ 0 w 32"/>
                  <a:gd name="T51" fmla="*/ 49 h 49"/>
                  <a:gd name="T52" fmla="*/ 8 w 32"/>
                  <a:gd name="T53" fmla="*/ 47 h 49"/>
                  <a:gd name="T54" fmla="*/ 9 w 32"/>
                  <a:gd name="T55" fmla="*/ 43 h 49"/>
                  <a:gd name="T56" fmla="*/ 9 w 32"/>
                  <a:gd name="T57" fmla="*/ 40 h 49"/>
                  <a:gd name="T58" fmla="*/ 10 w 32"/>
                  <a:gd name="T59" fmla="*/ 36 h 49"/>
                  <a:gd name="T60" fmla="*/ 11 w 32"/>
                  <a:gd name="T61" fmla="*/ 33 h 49"/>
                  <a:gd name="T62" fmla="*/ 12 w 32"/>
                  <a:gd name="T63" fmla="*/ 30 h 49"/>
                  <a:gd name="T64" fmla="*/ 13 w 32"/>
                  <a:gd name="T65" fmla="*/ 27 h 49"/>
                  <a:gd name="T66" fmla="*/ 14 w 32"/>
                  <a:gd name="T67" fmla="*/ 24 h 49"/>
                  <a:gd name="T68" fmla="*/ 15 w 32"/>
                  <a:gd name="T69" fmla="*/ 21 h 49"/>
                  <a:gd name="T70" fmla="*/ 17 w 32"/>
                  <a:gd name="T71" fmla="*/ 19 h 49"/>
                  <a:gd name="T72" fmla="*/ 18 w 32"/>
                  <a:gd name="T73" fmla="*/ 16 h 49"/>
                  <a:gd name="T74" fmla="*/ 20 w 32"/>
                  <a:gd name="T75" fmla="*/ 14 h 49"/>
                  <a:gd name="T76" fmla="*/ 21 w 32"/>
                  <a:gd name="T77" fmla="*/ 12 h 49"/>
                  <a:gd name="T78" fmla="*/ 23 w 32"/>
                  <a:gd name="T79" fmla="*/ 10 h 49"/>
                  <a:gd name="T80" fmla="*/ 24 w 32"/>
                  <a:gd name="T81" fmla="*/ 9 h 49"/>
                  <a:gd name="T82" fmla="*/ 25 w 32"/>
                  <a:gd name="T83" fmla="*/ 7 h 49"/>
                  <a:gd name="T84" fmla="*/ 27 w 32"/>
                  <a:gd name="T85" fmla="*/ 6 h 49"/>
                  <a:gd name="T86" fmla="*/ 28 w 32"/>
                  <a:gd name="T87" fmla="*/ 6 h 49"/>
                  <a:gd name="T88" fmla="*/ 29 w 32"/>
                  <a:gd name="T89" fmla="*/ 5 h 49"/>
                  <a:gd name="T90" fmla="*/ 29 w 32"/>
                  <a:gd name="T91" fmla="*/ 5 h 49"/>
                  <a:gd name="T92" fmla="*/ 30 w 32"/>
                  <a:gd name="T93" fmla="*/ 5 h 49"/>
                  <a:gd name="T94" fmla="*/ 30 w 32"/>
                  <a:gd name="T95" fmla="*/ 5 h 49"/>
                  <a:gd name="T96" fmla="*/ 31 w 32"/>
                  <a:gd name="T97" fmla="*/ 5 h 49"/>
                  <a:gd name="T98" fmla="*/ 31 w 32"/>
                  <a:gd name="T99" fmla="*/ 4 h 49"/>
                  <a:gd name="T100" fmla="*/ 32 w 32"/>
                  <a:gd name="T101" fmla="*/ 4 h 49"/>
                  <a:gd name="T102" fmla="*/ 32 w 32"/>
                  <a:gd name="T103" fmla="*/ 4 h 49"/>
                  <a:gd name="T104" fmla="*/ 32 w 32"/>
                  <a:gd name="T105" fmla="*/ 0 h 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"/>
                  <a:gd name="T160" fmla="*/ 0 h 49"/>
                  <a:gd name="T161" fmla="*/ 32 w 32"/>
                  <a:gd name="T162" fmla="*/ 49 h 4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" h="49">
                    <a:moveTo>
                      <a:pt x="32" y="0"/>
                    </a:moveTo>
                    <a:lnTo>
                      <a:pt x="32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1" name="Freeform 2304"/>
              <p:cNvSpPr>
                <a:spLocks/>
              </p:cNvSpPr>
              <p:nvPr/>
            </p:nvSpPr>
            <p:spPr bwMode="auto">
              <a:xfrm>
                <a:off x="1169" y="3348"/>
                <a:ext cx="21" cy="51"/>
              </a:xfrm>
              <a:custGeom>
                <a:avLst/>
                <a:gdLst>
                  <a:gd name="T0" fmla="*/ 21 w 21"/>
                  <a:gd name="T1" fmla="*/ 49 h 51"/>
                  <a:gd name="T2" fmla="*/ 21 w 21"/>
                  <a:gd name="T3" fmla="*/ 45 h 51"/>
                  <a:gd name="T4" fmla="*/ 21 w 21"/>
                  <a:gd name="T5" fmla="*/ 41 h 51"/>
                  <a:gd name="T6" fmla="*/ 21 w 21"/>
                  <a:gd name="T7" fmla="*/ 38 h 51"/>
                  <a:gd name="T8" fmla="*/ 21 w 21"/>
                  <a:gd name="T9" fmla="*/ 34 h 51"/>
                  <a:gd name="T10" fmla="*/ 21 w 21"/>
                  <a:gd name="T11" fmla="*/ 31 h 51"/>
                  <a:gd name="T12" fmla="*/ 21 w 21"/>
                  <a:gd name="T13" fmla="*/ 28 h 51"/>
                  <a:gd name="T14" fmla="*/ 20 w 21"/>
                  <a:gd name="T15" fmla="*/ 25 h 51"/>
                  <a:gd name="T16" fmla="*/ 20 w 21"/>
                  <a:gd name="T17" fmla="*/ 22 h 51"/>
                  <a:gd name="T18" fmla="*/ 19 w 21"/>
                  <a:gd name="T19" fmla="*/ 19 h 51"/>
                  <a:gd name="T20" fmla="*/ 18 w 21"/>
                  <a:gd name="T21" fmla="*/ 16 h 51"/>
                  <a:gd name="T22" fmla="*/ 17 w 21"/>
                  <a:gd name="T23" fmla="*/ 14 h 51"/>
                  <a:gd name="T24" fmla="*/ 16 w 21"/>
                  <a:gd name="T25" fmla="*/ 12 h 51"/>
                  <a:gd name="T26" fmla="*/ 15 w 21"/>
                  <a:gd name="T27" fmla="*/ 9 h 51"/>
                  <a:gd name="T28" fmla="*/ 14 w 21"/>
                  <a:gd name="T29" fmla="*/ 7 h 51"/>
                  <a:gd name="T30" fmla="*/ 12 w 21"/>
                  <a:gd name="T31" fmla="*/ 6 h 51"/>
                  <a:gd name="T32" fmla="*/ 11 w 21"/>
                  <a:gd name="T33" fmla="*/ 4 h 51"/>
                  <a:gd name="T34" fmla="*/ 9 w 21"/>
                  <a:gd name="T35" fmla="*/ 3 h 51"/>
                  <a:gd name="T36" fmla="*/ 8 w 21"/>
                  <a:gd name="T37" fmla="*/ 2 h 51"/>
                  <a:gd name="T38" fmla="*/ 7 w 21"/>
                  <a:gd name="T39" fmla="*/ 1 h 51"/>
                  <a:gd name="T40" fmla="*/ 6 w 21"/>
                  <a:gd name="T41" fmla="*/ 1 h 51"/>
                  <a:gd name="T42" fmla="*/ 4 w 21"/>
                  <a:gd name="T43" fmla="*/ 0 h 51"/>
                  <a:gd name="T44" fmla="*/ 3 w 21"/>
                  <a:gd name="T45" fmla="*/ 0 h 51"/>
                  <a:gd name="T46" fmla="*/ 2 w 21"/>
                  <a:gd name="T47" fmla="*/ 0 h 51"/>
                  <a:gd name="T48" fmla="*/ 0 w 21"/>
                  <a:gd name="T49" fmla="*/ 0 h 51"/>
                  <a:gd name="T50" fmla="*/ 0 w 21"/>
                  <a:gd name="T51" fmla="*/ 4 h 51"/>
                  <a:gd name="T52" fmla="*/ 0 w 21"/>
                  <a:gd name="T53" fmla="*/ 5 h 51"/>
                  <a:gd name="T54" fmla="*/ 1 w 21"/>
                  <a:gd name="T55" fmla="*/ 5 h 51"/>
                  <a:gd name="T56" fmla="*/ 1 w 21"/>
                  <a:gd name="T57" fmla="*/ 5 h 51"/>
                  <a:gd name="T58" fmla="*/ 2 w 21"/>
                  <a:gd name="T59" fmla="*/ 5 h 51"/>
                  <a:gd name="T60" fmla="*/ 2 w 21"/>
                  <a:gd name="T61" fmla="*/ 5 h 51"/>
                  <a:gd name="T62" fmla="*/ 3 w 21"/>
                  <a:gd name="T63" fmla="*/ 5 h 51"/>
                  <a:gd name="T64" fmla="*/ 4 w 21"/>
                  <a:gd name="T65" fmla="*/ 6 h 51"/>
                  <a:gd name="T66" fmla="*/ 5 w 21"/>
                  <a:gd name="T67" fmla="*/ 7 h 51"/>
                  <a:gd name="T68" fmla="*/ 6 w 21"/>
                  <a:gd name="T69" fmla="*/ 9 h 51"/>
                  <a:gd name="T70" fmla="*/ 7 w 21"/>
                  <a:gd name="T71" fmla="*/ 10 h 51"/>
                  <a:gd name="T72" fmla="*/ 8 w 21"/>
                  <a:gd name="T73" fmla="*/ 12 h 51"/>
                  <a:gd name="T74" fmla="*/ 9 w 21"/>
                  <a:gd name="T75" fmla="*/ 14 h 51"/>
                  <a:gd name="T76" fmla="*/ 10 w 21"/>
                  <a:gd name="T77" fmla="*/ 17 h 51"/>
                  <a:gd name="T78" fmla="*/ 11 w 21"/>
                  <a:gd name="T79" fmla="*/ 19 h 51"/>
                  <a:gd name="T80" fmla="*/ 12 w 21"/>
                  <a:gd name="T81" fmla="*/ 22 h 51"/>
                  <a:gd name="T82" fmla="*/ 12 w 21"/>
                  <a:gd name="T83" fmla="*/ 24 h 51"/>
                  <a:gd name="T84" fmla="*/ 13 w 21"/>
                  <a:gd name="T85" fmla="*/ 27 h 51"/>
                  <a:gd name="T86" fmla="*/ 13 w 21"/>
                  <a:gd name="T87" fmla="*/ 30 h 51"/>
                  <a:gd name="T88" fmla="*/ 13 w 21"/>
                  <a:gd name="T89" fmla="*/ 34 h 51"/>
                  <a:gd name="T90" fmla="*/ 13 w 21"/>
                  <a:gd name="T91" fmla="*/ 37 h 51"/>
                  <a:gd name="T92" fmla="*/ 13 w 21"/>
                  <a:gd name="T93" fmla="*/ 40 h 51"/>
                  <a:gd name="T94" fmla="*/ 13 w 21"/>
                  <a:gd name="T95" fmla="*/ 44 h 51"/>
                  <a:gd name="T96" fmla="*/ 13 w 21"/>
                  <a:gd name="T97" fmla="*/ 47 h 51"/>
                  <a:gd name="T98" fmla="*/ 13 w 21"/>
                  <a:gd name="T99" fmla="*/ 51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"/>
                  <a:gd name="T151" fmla="*/ 0 h 51"/>
                  <a:gd name="T152" fmla="*/ 21 w 21"/>
                  <a:gd name="T153" fmla="*/ 51 h 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" h="51">
                    <a:moveTo>
                      <a:pt x="20" y="51"/>
                    </a:move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3" y="40"/>
                    </a:lnTo>
                    <a:lnTo>
                      <a:pt x="13" y="41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3" y="45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3" y="48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2" name="Freeform 2305"/>
              <p:cNvSpPr>
                <a:spLocks/>
              </p:cNvSpPr>
              <p:nvPr/>
            </p:nvSpPr>
            <p:spPr bwMode="auto">
              <a:xfrm>
                <a:off x="929" y="3408"/>
                <a:ext cx="74" cy="21"/>
              </a:xfrm>
              <a:custGeom>
                <a:avLst/>
                <a:gdLst>
                  <a:gd name="T0" fmla="*/ 74 w 74"/>
                  <a:gd name="T1" fmla="*/ 5 h 21"/>
                  <a:gd name="T2" fmla="*/ 16 w 74"/>
                  <a:gd name="T3" fmla="*/ 5 h 21"/>
                  <a:gd name="T4" fmla="*/ 16 w 74"/>
                  <a:gd name="T5" fmla="*/ 0 h 21"/>
                  <a:gd name="T6" fmla="*/ 0 w 74"/>
                  <a:gd name="T7" fmla="*/ 10 h 21"/>
                  <a:gd name="T8" fmla="*/ 16 w 74"/>
                  <a:gd name="T9" fmla="*/ 21 h 21"/>
                  <a:gd name="T10" fmla="*/ 16 w 74"/>
                  <a:gd name="T11" fmla="*/ 15 h 21"/>
                  <a:gd name="T12" fmla="*/ 74 w 74"/>
                  <a:gd name="T13" fmla="*/ 15 h 21"/>
                  <a:gd name="T14" fmla="*/ 74 w 74"/>
                  <a:gd name="T15" fmla="*/ 5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21"/>
                  <a:gd name="T26" fmla="*/ 74 w 74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21">
                    <a:moveTo>
                      <a:pt x="74" y="5"/>
                    </a:moveTo>
                    <a:lnTo>
                      <a:pt x="16" y="5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16" y="21"/>
                    </a:lnTo>
                    <a:lnTo>
                      <a:pt x="16" y="15"/>
                    </a:lnTo>
                    <a:lnTo>
                      <a:pt x="74" y="15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3" name="Freeform 2306"/>
              <p:cNvSpPr>
                <a:spLocks/>
              </p:cNvSpPr>
              <p:nvPr/>
            </p:nvSpPr>
            <p:spPr bwMode="auto">
              <a:xfrm>
                <a:off x="956" y="3378"/>
                <a:ext cx="59" cy="35"/>
              </a:xfrm>
              <a:custGeom>
                <a:avLst/>
                <a:gdLst>
                  <a:gd name="T0" fmla="*/ 59 w 59"/>
                  <a:gd name="T1" fmla="*/ 28 h 35"/>
                  <a:gd name="T2" fmla="*/ 18 w 59"/>
                  <a:gd name="T3" fmla="*/ 3 h 35"/>
                  <a:gd name="T4" fmla="*/ 24 w 59"/>
                  <a:gd name="T5" fmla="*/ 0 h 35"/>
                  <a:gd name="T6" fmla="*/ 0 w 59"/>
                  <a:gd name="T7" fmla="*/ 0 h 35"/>
                  <a:gd name="T8" fmla="*/ 0 w 59"/>
                  <a:gd name="T9" fmla="*/ 14 h 35"/>
                  <a:gd name="T10" fmla="*/ 6 w 59"/>
                  <a:gd name="T11" fmla="*/ 10 h 35"/>
                  <a:gd name="T12" fmla="*/ 47 w 59"/>
                  <a:gd name="T13" fmla="*/ 35 h 35"/>
                  <a:gd name="T14" fmla="*/ 59 w 59"/>
                  <a:gd name="T15" fmla="*/ 28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35"/>
                  <a:gd name="T26" fmla="*/ 59 w 5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35">
                    <a:moveTo>
                      <a:pt x="59" y="28"/>
                    </a:moveTo>
                    <a:lnTo>
                      <a:pt x="18" y="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10"/>
                    </a:lnTo>
                    <a:lnTo>
                      <a:pt x="47" y="35"/>
                    </a:lnTo>
                    <a:lnTo>
                      <a:pt x="59" y="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4" name="Freeform 2307"/>
              <p:cNvSpPr>
                <a:spLocks/>
              </p:cNvSpPr>
              <p:nvPr/>
            </p:nvSpPr>
            <p:spPr bwMode="auto">
              <a:xfrm>
                <a:off x="1007" y="3360"/>
                <a:ext cx="32" cy="46"/>
              </a:xfrm>
              <a:custGeom>
                <a:avLst/>
                <a:gdLst>
                  <a:gd name="T0" fmla="*/ 24 w 32"/>
                  <a:gd name="T1" fmla="*/ 46 h 46"/>
                  <a:gd name="T2" fmla="*/ 24 w 32"/>
                  <a:gd name="T3" fmla="*/ 11 h 46"/>
                  <a:gd name="T4" fmla="*/ 32 w 32"/>
                  <a:gd name="T5" fmla="*/ 11 h 46"/>
                  <a:gd name="T6" fmla="*/ 16 w 32"/>
                  <a:gd name="T7" fmla="*/ 0 h 46"/>
                  <a:gd name="T8" fmla="*/ 0 w 32"/>
                  <a:gd name="T9" fmla="*/ 11 h 46"/>
                  <a:gd name="T10" fmla="*/ 8 w 32"/>
                  <a:gd name="T11" fmla="*/ 11 h 46"/>
                  <a:gd name="T12" fmla="*/ 8 w 32"/>
                  <a:gd name="T13" fmla="*/ 46 h 46"/>
                  <a:gd name="T14" fmla="*/ 24 w 32"/>
                  <a:gd name="T15" fmla="*/ 4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6"/>
                  <a:gd name="T26" fmla="*/ 32 w 32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6">
                    <a:moveTo>
                      <a:pt x="24" y="46"/>
                    </a:moveTo>
                    <a:lnTo>
                      <a:pt x="24" y="11"/>
                    </a:lnTo>
                    <a:lnTo>
                      <a:pt x="32" y="11"/>
                    </a:lnTo>
                    <a:lnTo>
                      <a:pt x="16" y="0"/>
                    </a:lnTo>
                    <a:lnTo>
                      <a:pt x="0" y="11"/>
                    </a:lnTo>
                    <a:lnTo>
                      <a:pt x="8" y="11"/>
                    </a:lnTo>
                    <a:lnTo>
                      <a:pt x="8" y="46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5" name="Freeform 2308"/>
              <p:cNvSpPr>
                <a:spLocks/>
              </p:cNvSpPr>
              <p:nvPr/>
            </p:nvSpPr>
            <p:spPr bwMode="auto">
              <a:xfrm>
                <a:off x="1031" y="3377"/>
                <a:ext cx="58" cy="36"/>
              </a:xfrm>
              <a:custGeom>
                <a:avLst/>
                <a:gdLst>
                  <a:gd name="T0" fmla="*/ 12 w 58"/>
                  <a:gd name="T1" fmla="*/ 36 h 36"/>
                  <a:gd name="T2" fmla="*/ 53 w 58"/>
                  <a:gd name="T3" fmla="*/ 11 h 36"/>
                  <a:gd name="T4" fmla="*/ 58 w 58"/>
                  <a:gd name="T5" fmla="*/ 15 h 36"/>
                  <a:gd name="T6" fmla="*/ 58 w 58"/>
                  <a:gd name="T7" fmla="*/ 0 h 36"/>
                  <a:gd name="T8" fmla="*/ 35 w 58"/>
                  <a:gd name="T9" fmla="*/ 0 h 36"/>
                  <a:gd name="T10" fmla="*/ 41 w 58"/>
                  <a:gd name="T11" fmla="*/ 4 h 36"/>
                  <a:gd name="T12" fmla="*/ 0 w 58"/>
                  <a:gd name="T13" fmla="*/ 29 h 36"/>
                  <a:gd name="T14" fmla="*/ 12 w 58"/>
                  <a:gd name="T15" fmla="*/ 36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36"/>
                  <a:gd name="T26" fmla="*/ 58 w 5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36">
                    <a:moveTo>
                      <a:pt x="12" y="36"/>
                    </a:moveTo>
                    <a:lnTo>
                      <a:pt x="53" y="11"/>
                    </a:lnTo>
                    <a:lnTo>
                      <a:pt x="58" y="15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41" y="4"/>
                    </a:lnTo>
                    <a:lnTo>
                      <a:pt x="0" y="29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6" name="Freeform 2309"/>
              <p:cNvSpPr>
                <a:spLocks/>
              </p:cNvSpPr>
              <p:nvPr/>
            </p:nvSpPr>
            <p:spPr bwMode="auto">
              <a:xfrm>
                <a:off x="1043" y="3408"/>
                <a:ext cx="74" cy="21"/>
              </a:xfrm>
              <a:custGeom>
                <a:avLst/>
                <a:gdLst>
                  <a:gd name="T0" fmla="*/ 0 w 74"/>
                  <a:gd name="T1" fmla="*/ 16 h 21"/>
                  <a:gd name="T2" fmla="*/ 58 w 74"/>
                  <a:gd name="T3" fmla="*/ 16 h 21"/>
                  <a:gd name="T4" fmla="*/ 58 w 74"/>
                  <a:gd name="T5" fmla="*/ 21 h 21"/>
                  <a:gd name="T6" fmla="*/ 74 w 74"/>
                  <a:gd name="T7" fmla="*/ 11 h 21"/>
                  <a:gd name="T8" fmla="*/ 58 w 74"/>
                  <a:gd name="T9" fmla="*/ 0 h 21"/>
                  <a:gd name="T10" fmla="*/ 58 w 74"/>
                  <a:gd name="T11" fmla="*/ 6 h 21"/>
                  <a:gd name="T12" fmla="*/ 0 w 74"/>
                  <a:gd name="T13" fmla="*/ 6 h 21"/>
                  <a:gd name="T14" fmla="*/ 0 w 74"/>
                  <a:gd name="T15" fmla="*/ 16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21"/>
                  <a:gd name="T26" fmla="*/ 74 w 74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21">
                    <a:moveTo>
                      <a:pt x="0" y="16"/>
                    </a:moveTo>
                    <a:lnTo>
                      <a:pt x="58" y="16"/>
                    </a:lnTo>
                    <a:lnTo>
                      <a:pt x="58" y="21"/>
                    </a:lnTo>
                    <a:lnTo>
                      <a:pt x="74" y="11"/>
                    </a:lnTo>
                    <a:lnTo>
                      <a:pt x="58" y="0"/>
                    </a:lnTo>
                    <a:lnTo>
                      <a:pt x="58" y="6"/>
                    </a:lnTo>
                    <a:lnTo>
                      <a:pt x="0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7" name="Freeform 2310"/>
              <p:cNvSpPr>
                <a:spLocks/>
              </p:cNvSpPr>
              <p:nvPr/>
            </p:nvSpPr>
            <p:spPr bwMode="auto">
              <a:xfrm>
                <a:off x="1031" y="3424"/>
                <a:ext cx="59" cy="35"/>
              </a:xfrm>
              <a:custGeom>
                <a:avLst/>
                <a:gdLst>
                  <a:gd name="T0" fmla="*/ 0 w 59"/>
                  <a:gd name="T1" fmla="*/ 7 h 35"/>
                  <a:gd name="T2" fmla="*/ 41 w 59"/>
                  <a:gd name="T3" fmla="*/ 32 h 35"/>
                  <a:gd name="T4" fmla="*/ 35 w 59"/>
                  <a:gd name="T5" fmla="*/ 35 h 35"/>
                  <a:gd name="T6" fmla="*/ 59 w 59"/>
                  <a:gd name="T7" fmla="*/ 35 h 35"/>
                  <a:gd name="T8" fmla="*/ 59 w 59"/>
                  <a:gd name="T9" fmla="*/ 21 h 35"/>
                  <a:gd name="T10" fmla="*/ 53 w 59"/>
                  <a:gd name="T11" fmla="*/ 25 h 35"/>
                  <a:gd name="T12" fmla="*/ 12 w 59"/>
                  <a:gd name="T13" fmla="*/ 0 h 35"/>
                  <a:gd name="T14" fmla="*/ 0 w 59"/>
                  <a:gd name="T15" fmla="*/ 7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35"/>
                  <a:gd name="T26" fmla="*/ 59 w 5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35">
                    <a:moveTo>
                      <a:pt x="0" y="7"/>
                    </a:moveTo>
                    <a:lnTo>
                      <a:pt x="41" y="32"/>
                    </a:lnTo>
                    <a:lnTo>
                      <a:pt x="35" y="35"/>
                    </a:lnTo>
                    <a:lnTo>
                      <a:pt x="59" y="35"/>
                    </a:lnTo>
                    <a:lnTo>
                      <a:pt x="59" y="21"/>
                    </a:lnTo>
                    <a:lnTo>
                      <a:pt x="53" y="25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8" name="Freeform 2311"/>
              <p:cNvSpPr>
                <a:spLocks/>
              </p:cNvSpPr>
              <p:nvPr/>
            </p:nvSpPr>
            <p:spPr bwMode="auto">
              <a:xfrm>
                <a:off x="1007" y="3431"/>
                <a:ext cx="32" cy="46"/>
              </a:xfrm>
              <a:custGeom>
                <a:avLst/>
                <a:gdLst>
                  <a:gd name="T0" fmla="*/ 8 w 32"/>
                  <a:gd name="T1" fmla="*/ 0 h 46"/>
                  <a:gd name="T2" fmla="*/ 8 w 32"/>
                  <a:gd name="T3" fmla="*/ 35 h 46"/>
                  <a:gd name="T4" fmla="*/ 0 w 32"/>
                  <a:gd name="T5" fmla="*/ 35 h 46"/>
                  <a:gd name="T6" fmla="*/ 16 w 32"/>
                  <a:gd name="T7" fmla="*/ 46 h 46"/>
                  <a:gd name="T8" fmla="*/ 32 w 32"/>
                  <a:gd name="T9" fmla="*/ 35 h 46"/>
                  <a:gd name="T10" fmla="*/ 24 w 32"/>
                  <a:gd name="T11" fmla="*/ 35 h 46"/>
                  <a:gd name="T12" fmla="*/ 24 w 32"/>
                  <a:gd name="T13" fmla="*/ 0 h 46"/>
                  <a:gd name="T14" fmla="*/ 8 w 32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6"/>
                  <a:gd name="T26" fmla="*/ 32 w 32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6">
                    <a:moveTo>
                      <a:pt x="8" y="0"/>
                    </a:moveTo>
                    <a:lnTo>
                      <a:pt x="8" y="35"/>
                    </a:lnTo>
                    <a:lnTo>
                      <a:pt x="0" y="35"/>
                    </a:lnTo>
                    <a:lnTo>
                      <a:pt x="16" y="46"/>
                    </a:lnTo>
                    <a:lnTo>
                      <a:pt x="32" y="35"/>
                    </a:lnTo>
                    <a:lnTo>
                      <a:pt x="24" y="35"/>
                    </a:lnTo>
                    <a:lnTo>
                      <a:pt x="2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9" name="Freeform 2312"/>
              <p:cNvSpPr>
                <a:spLocks/>
              </p:cNvSpPr>
              <p:nvPr/>
            </p:nvSpPr>
            <p:spPr bwMode="auto">
              <a:xfrm>
                <a:off x="957" y="3424"/>
                <a:ext cx="58" cy="36"/>
              </a:xfrm>
              <a:custGeom>
                <a:avLst/>
                <a:gdLst>
                  <a:gd name="T0" fmla="*/ 46 w 58"/>
                  <a:gd name="T1" fmla="*/ 0 h 36"/>
                  <a:gd name="T2" fmla="*/ 5 w 58"/>
                  <a:gd name="T3" fmla="*/ 25 h 36"/>
                  <a:gd name="T4" fmla="*/ 0 w 58"/>
                  <a:gd name="T5" fmla="*/ 21 h 36"/>
                  <a:gd name="T6" fmla="*/ 0 w 58"/>
                  <a:gd name="T7" fmla="*/ 36 h 36"/>
                  <a:gd name="T8" fmla="*/ 23 w 58"/>
                  <a:gd name="T9" fmla="*/ 36 h 36"/>
                  <a:gd name="T10" fmla="*/ 17 w 58"/>
                  <a:gd name="T11" fmla="*/ 32 h 36"/>
                  <a:gd name="T12" fmla="*/ 58 w 58"/>
                  <a:gd name="T13" fmla="*/ 7 h 36"/>
                  <a:gd name="T14" fmla="*/ 46 w 58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36"/>
                  <a:gd name="T26" fmla="*/ 58 w 5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36">
                    <a:moveTo>
                      <a:pt x="46" y="0"/>
                    </a:moveTo>
                    <a:lnTo>
                      <a:pt x="5" y="25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23" y="36"/>
                    </a:lnTo>
                    <a:lnTo>
                      <a:pt x="17" y="32"/>
                    </a:lnTo>
                    <a:lnTo>
                      <a:pt x="58" y="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0" name="Freeform 2313"/>
              <p:cNvSpPr>
                <a:spLocks/>
              </p:cNvSpPr>
              <p:nvPr/>
            </p:nvSpPr>
            <p:spPr bwMode="auto">
              <a:xfrm>
                <a:off x="931" y="3410"/>
                <a:ext cx="74" cy="20"/>
              </a:xfrm>
              <a:custGeom>
                <a:avLst/>
                <a:gdLst>
                  <a:gd name="T0" fmla="*/ 74 w 74"/>
                  <a:gd name="T1" fmla="*/ 5 h 20"/>
                  <a:gd name="T2" fmla="*/ 16 w 74"/>
                  <a:gd name="T3" fmla="*/ 5 h 20"/>
                  <a:gd name="T4" fmla="*/ 16 w 74"/>
                  <a:gd name="T5" fmla="*/ 0 h 20"/>
                  <a:gd name="T6" fmla="*/ 0 w 74"/>
                  <a:gd name="T7" fmla="*/ 10 h 20"/>
                  <a:gd name="T8" fmla="*/ 16 w 74"/>
                  <a:gd name="T9" fmla="*/ 20 h 20"/>
                  <a:gd name="T10" fmla="*/ 16 w 74"/>
                  <a:gd name="T11" fmla="*/ 15 h 20"/>
                  <a:gd name="T12" fmla="*/ 74 w 74"/>
                  <a:gd name="T13" fmla="*/ 15 h 20"/>
                  <a:gd name="T14" fmla="*/ 74 w 74"/>
                  <a:gd name="T15" fmla="*/ 5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20"/>
                  <a:gd name="T26" fmla="*/ 74 w 74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20">
                    <a:moveTo>
                      <a:pt x="74" y="5"/>
                    </a:moveTo>
                    <a:lnTo>
                      <a:pt x="16" y="5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74" y="15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1" name="Freeform 2314"/>
              <p:cNvSpPr>
                <a:spLocks/>
              </p:cNvSpPr>
              <p:nvPr/>
            </p:nvSpPr>
            <p:spPr bwMode="auto">
              <a:xfrm>
                <a:off x="958" y="3379"/>
                <a:ext cx="59" cy="36"/>
              </a:xfrm>
              <a:custGeom>
                <a:avLst/>
                <a:gdLst>
                  <a:gd name="T0" fmla="*/ 59 w 59"/>
                  <a:gd name="T1" fmla="*/ 28 h 36"/>
                  <a:gd name="T2" fmla="*/ 18 w 59"/>
                  <a:gd name="T3" fmla="*/ 3 h 36"/>
                  <a:gd name="T4" fmla="*/ 24 w 59"/>
                  <a:gd name="T5" fmla="*/ 0 h 36"/>
                  <a:gd name="T6" fmla="*/ 0 w 59"/>
                  <a:gd name="T7" fmla="*/ 0 h 36"/>
                  <a:gd name="T8" fmla="*/ 0 w 59"/>
                  <a:gd name="T9" fmla="*/ 14 h 36"/>
                  <a:gd name="T10" fmla="*/ 6 w 59"/>
                  <a:gd name="T11" fmla="*/ 10 h 36"/>
                  <a:gd name="T12" fmla="*/ 47 w 59"/>
                  <a:gd name="T13" fmla="*/ 36 h 36"/>
                  <a:gd name="T14" fmla="*/ 59 w 59"/>
                  <a:gd name="T15" fmla="*/ 28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36"/>
                  <a:gd name="T26" fmla="*/ 59 w 59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36">
                    <a:moveTo>
                      <a:pt x="59" y="28"/>
                    </a:moveTo>
                    <a:lnTo>
                      <a:pt x="18" y="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10"/>
                    </a:lnTo>
                    <a:lnTo>
                      <a:pt x="47" y="36"/>
                    </a:lnTo>
                    <a:lnTo>
                      <a:pt x="5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2" name="Freeform 2315"/>
              <p:cNvSpPr>
                <a:spLocks/>
              </p:cNvSpPr>
              <p:nvPr/>
            </p:nvSpPr>
            <p:spPr bwMode="auto">
              <a:xfrm>
                <a:off x="1008" y="3362"/>
                <a:ext cx="33" cy="45"/>
              </a:xfrm>
              <a:custGeom>
                <a:avLst/>
                <a:gdLst>
                  <a:gd name="T0" fmla="*/ 25 w 33"/>
                  <a:gd name="T1" fmla="*/ 45 h 45"/>
                  <a:gd name="T2" fmla="*/ 25 w 33"/>
                  <a:gd name="T3" fmla="*/ 10 h 45"/>
                  <a:gd name="T4" fmla="*/ 33 w 33"/>
                  <a:gd name="T5" fmla="*/ 10 h 45"/>
                  <a:gd name="T6" fmla="*/ 17 w 33"/>
                  <a:gd name="T7" fmla="*/ 0 h 45"/>
                  <a:gd name="T8" fmla="*/ 0 w 33"/>
                  <a:gd name="T9" fmla="*/ 10 h 45"/>
                  <a:gd name="T10" fmla="*/ 9 w 33"/>
                  <a:gd name="T11" fmla="*/ 10 h 45"/>
                  <a:gd name="T12" fmla="*/ 9 w 33"/>
                  <a:gd name="T13" fmla="*/ 45 h 45"/>
                  <a:gd name="T14" fmla="*/ 25 w 33"/>
                  <a:gd name="T15" fmla="*/ 4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45"/>
                  <a:gd name="T26" fmla="*/ 33 w 3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45">
                    <a:moveTo>
                      <a:pt x="25" y="45"/>
                    </a:moveTo>
                    <a:lnTo>
                      <a:pt x="25" y="10"/>
                    </a:lnTo>
                    <a:lnTo>
                      <a:pt x="33" y="10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9" y="10"/>
                    </a:lnTo>
                    <a:lnTo>
                      <a:pt x="9" y="45"/>
                    </a:lnTo>
                    <a:lnTo>
                      <a:pt x="25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3" name="Freeform 2316"/>
              <p:cNvSpPr>
                <a:spLocks/>
              </p:cNvSpPr>
              <p:nvPr/>
            </p:nvSpPr>
            <p:spPr bwMode="auto">
              <a:xfrm>
                <a:off x="1033" y="3379"/>
                <a:ext cx="58" cy="36"/>
              </a:xfrm>
              <a:custGeom>
                <a:avLst/>
                <a:gdLst>
                  <a:gd name="T0" fmla="*/ 12 w 58"/>
                  <a:gd name="T1" fmla="*/ 36 h 36"/>
                  <a:gd name="T2" fmla="*/ 53 w 58"/>
                  <a:gd name="T3" fmla="*/ 10 h 36"/>
                  <a:gd name="T4" fmla="*/ 58 w 58"/>
                  <a:gd name="T5" fmla="*/ 14 h 36"/>
                  <a:gd name="T6" fmla="*/ 58 w 58"/>
                  <a:gd name="T7" fmla="*/ 0 h 36"/>
                  <a:gd name="T8" fmla="*/ 35 w 58"/>
                  <a:gd name="T9" fmla="*/ 0 h 36"/>
                  <a:gd name="T10" fmla="*/ 41 w 58"/>
                  <a:gd name="T11" fmla="*/ 3 h 36"/>
                  <a:gd name="T12" fmla="*/ 0 w 58"/>
                  <a:gd name="T13" fmla="*/ 28 h 36"/>
                  <a:gd name="T14" fmla="*/ 12 w 58"/>
                  <a:gd name="T15" fmla="*/ 36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36"/>
                  <a:gd name="T26" fmla="*/ 58 w 5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36">
                    <a:moveTo>
                      <a:pt x="12" y="36"/>
                    </a:moveTo>
                    <a:lnTo>
                      <a:pt x="53" y="10"/>
                    </a:lnTo>
                    <a:lnTo>
                      <a:pt x="58" y="14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41" y="3"/>
                    </a:lnTo>
                    <a:lnTo>
                      <a:pt x="0" y="28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4" name="Freeform 2317"/>
              <p:cNvSpPr>
                <a:spLocks/>
              </p:cNvSpPr>
              <p:nvPr/>
            </p:nvSpPr>
            <p:spPr bwMode="auto">
              <a:xfrm>
                <a:off x="1045" y="3410"/>
                <a:ext cx="74" cy="20"/>
              </a:xfrm>
              <a:custGeom>
                <a:avLst/>
                <a:gdLst>
                  <a:gd name="T0" fmla="*/ 0 w 74"/>
                  <a:gd name="T1" fmla="*/ 15 h 20"/>
                  <a:gd name="T2" fmla="*/ 58 w 74"/>
                  <a:gd name="T3" fmla="*/ 15 h 20"/>
                  <a:gd name="T4" fmla="*/ 58 w 74"/>
                  <a:gd name="T5" fmla="*/ 20 h 20"/>
                  <a:gd name="T6" fmla="*/ 74 w 74"/>
                  <a:gd name="T7" fmla="*/ 10 h 20"/>
                  <a:gd name="T8" fmla="*/ 58 w 74"/>
                  <a:gd name="T9" fmla="*/ 0 h 20"/>
                  <a:gd name="T10" fmla="*/ 58 w 74"/>
                  <a:gd name="T11" fmla="*/ 5 h 20"/>
                  <a:gd name="T12" fmla="*/ 0 w 74"/>
                  <a:gd name="T13" fmla="*/ 5 h 20"/>
                  <a:gd name="T14" fmla="*/ 0 w 74"/>
                  <a:gd name="T15" fmla="*/ 15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20"/>
                  <a:gd name="T26" fmla="*/ 74 w 74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20">
                    <a:moveTo>
                      <a:pt x="0" y="15"/>
                    </a:moveTo>
                    <a:lnTo>
                      <a:pt x="58" y="15"/>
                    </a:lnTo>
                    <a:lnTo>
                      <a:pt x="58" y="20"/>
                    </a:lnTo>
                    <a:lnTo>
                      <a:pt x="74" y="10"/>
                    </a:lnTo>
                    <a:lnTo>
                      <a:pt x="58" y="0"/>
                    </a:lnTo>
                    <a:lnTo>
                      <a:pt x="58" y="5"/>
                    </a:lnTo>
                    <a:lnTo>
                      <a:pt x="0" y="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5" name="Freeform 2318"/>
              <p:cNvSpPr>
                <a:spLocks/>
              </p:cNvSpPr>
              <p:nvPr/>
            </p:nvSpPr>
            <p:spPr bwMode="auto">
              <a:xfrm>
                <a:off x="1033" y="3425"/>
                <a:ext cx="58" cy="36"/>
              </a:xfrm>
              <a:custGeom>
                <a:avLst/>
                <a:gdLst>
                  <a:gd name="T0" fmla="*/ 0 w 58"/>
                  <a:gd name="T1" fmla="*/ 7 h 36"/>
                  <a:gd name="T2" fmla="*/ 41 w 58"/>
                  <a:gd name="T3" fmla="*/ 32 h 36"/>
                  <a:gd name="T4" fmla="*/ 35 w 58"/>
                  <a:gd name="T5" fmla="*/ 36 h 36"/>
                  <a:gd name="T6" fmla="*/ 58 w 58"/>
                  <a:gd name="T7" fmla="*/ 35 h 36"/>
                  <a:gd name="T8" fmla="*/ 58 w 58"/>
                  <a:gd name="T9" fmla="*/ 21 h 36"/>
                  <a:gd name="T10" fmla="*/ 53 w 58"/>
                  <a:gd name="T11" fmla="*/ 25 h 36"/>
                  <a:gd name="T12" fmla="*/ 12 w 58"/>
                  <a:gd name="T13" fmla="*/ 0 h 36"/>
                  <a:gd name="T14" fmla="*/ 0 w 58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36"/>
                  <a:gd name="T26" fmla="*/ 58 w 5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36">
                    <a:moveTo>
                      <a:pt x="0" y="7"/>
                    </a:moveTo>
                    <a:lnTo>
                      <a:pt x="41" y="32"/>
                    </a:lnTo>
                    <a:lnTo>
                      <a:pt x="35" y="36"/>
                    </a:lnTo>
                    <a:lnTo>
                      <a:pt x="58" y="35"/>
                    </a:lnTo>
                    <a:lnTo>
                      <a:pt x="58" y="21"/>
                    </a:lnTo>
                    <a:lnTo>
                      <a:pt x="53" y="25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6" name="Freeform 2319"/>
              <p:cNvSpPr>
                <a:spLocks/>
              </p:cNvSpPr>
              <p:nvPr/>
            </p:nvSpPr>
            <p:spPr bwMode="auto">
              <a:xfrm>
                <a:off x="1009" y="3432"/>
                <a:ext cx="32" cy="46"/>
              </a:xfrm>
              <a:custGeom>
                <a:avLst/>
                <a:gdLst>
                  <a:gd name="T0" fmla="*/ 8 w 32"/>
                  <a:gd name="T1" fmla="*/ 0 h 46"/>
                  <a:gd name="T2" fmla="*/ 8 w 32"/>
                  <a:gd name="T3" fmla="*/ 36 h 46"/>
                  <a:gd name="T4" fmla="*/ 0 w 32"/>
                  <a:gd name="T5" fmla="*/ 36 h 46"/>
                  <a:gd name="T6" fmla="*/ 16 w 32"/>
                  <a:gd name="T7" fmla="*/ 46 h 46"/>
                  <a:gd name="T8" fmla="*/ 32 w 32"/>
                  <a:gd name="T9" fmla="*/ 36 h 46"/>
                  <a:gd name="T10" fmla="*/ 24 w 32"/>
                  <a:gd name="T11" fmla="*/ 36 h 46"/>
                  <a:gd name="T12" fmla="*/ 24 w 32"/>
                  <a:gd name="T13" fmla="*/ 0 h 46"/>
                  <a:gd name="T14" fmla="*/ 8 w 32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6"/>
                  <a:gd name="T26" fmla="*/ 32 w 32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6">
                    <a:moveTo>
                      <a:pt x="8" y="0"/>
                    </a:moveTo>
                    <a:lnTo>
                      <a:pt x="8" y="36"/>
                    </a:lnTo>
                    <a:lnTo>
                      <a:pt x="0" y="36"/>
                    </a:lnTo>
                    <a:lnTo>
                      <a:pt x="16" y="46"/>
                    </a:lnTo>
                    <a:lnTo>
                      <a:pt x="32" y="36"/>
                    </a:lnTo>
                    <a:lnTo>
                      <a:pt x="24" y="36"/>
                    </a:lnTo>
                    <a:lnTo>
                      <a:pt x="2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7" name="Freeform 2320"/>
              <p:cNvSpPr>
                <a:spLocks/>
              </p:cNvSpPr>
              <p:nvPr/>
            </p:nvSpPr>
            <p:spPr bwMode="auto">
              <a:xfrm>
                <a:off x="959" y="3425"/>
                <a:ext cx="58" cy="36"/>
              </a:xfrm>
              <a:custGeom>
                <a:avLst/>
                <a:gdLst>
                  <a:gd name="T0" fmla="*/ 46 w 58"/>
                  <a:gd name="T1" fmla="*/ 0 h 36"/>
                  <a:gd name="T2" fmla="*/ 5 w 58"/>
                  <a:gd name="T3" fmla="*/ 25 h 36"/>
                  <a:gd name="T4" fmla="*/ 0 w 58"/>
                  <a:gd name="T5" fmla="*/ 22 h 36"/>
                  <a:gd name="T6" fmla="*/ 0 w 58"/>
                  <a:gd name="T7" fmla="*/ 36 h 36"/>
                  <a:gd name="T8" fmla="*/ 23 w 58"/>
                  <a:gd name="T9" fmla="*/ 36 h 36"/>
                  <a:gd name="T10" fmla="*/ 17 w 58"/>
                  <a:gd name="T11" fmla="*/ 32 h 36"/>
                  <a:gd name="T12" fmla="*/ 58 w 58"/>
                  <a:gd name="T13" fmla="*/ 7 h 36"/>
                  <a:gd name="T14" fmla="*/ 46 w 58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36"/>
                  <a:gd name="T26" fmla="*/ 58 w 5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36">
                    <a:moveTo>
                      <a:pt x="46" y="0"/>
                    </a:moveTo>
                    <a:lnTo>
                      <a:pt x="5" y="25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23" y="36"/>
                    </a:lnTo>
                    <a:lnTo>
                      <a:pt x="17" y="32"/>
                    </a:lnTo>
                    <a:lnTo>
                      <a:pt x="58" y="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8" name="Freeform 2321"/>
              <p:cNvSpPr>
                <a:spLocks/>
              </p:cNvSpPr>
              <p:nvPr/>
            </p:nvSpPr>
            <p:spPr bwMode="auto">
              <a:xfrm>
                <a:off x="991" y="3401"/>
                <a:ext cx="64" cy="39"/>
              </a:xfrm>
              <a:custGeom>
                <a:avLst/>
                <a:gdLst>
                  <a:gd name="T0" fmla="*/ 64 w 64"/>
                  <a:gd name="T1" fmla="*/ 21 h 39"/>
                  <a:gd name="T2" fmla="*/ 63 w 64"/>
                  <a:gd name="T3" fmla="*/ 24 h 39"/>
                  <a:gd name="T4" fmla="*/ 62 w 64"/>
                  <a:gd name="T5" fmla="*/ 27 h 39"/>
                  <a:gd name="T6" fmla="*/ 60 w 64"/>
                  <a:gd name="T7" fmla="*/ 30 h 39"/>
                  <a:gd name="T8" fmla="*/ 57 w 64"/>
                  <a:gd name="T9" fmla="*/ 32 h 39"/>
                  <a:gd name="T10" fmla="*/ 54 w 64"/>
                  <a:gd name="T11" fmla="*/ 34 h 39"/>
                  <a:gd name="T12" fmla="*/ 50 w 64"/>
                  <a:gd name="T13" fmla="*/ 36 h 39"/>
                  <a:gd name="T14" fmla="*/ 46 w 64"/>
                  <a:gd name="T15" fmla="*/ 37 h 39"/>
                  <a:gd name="T16" fmla="*/ 42 w 64"/>
                  <a:gd name="T17" fmla="*/ 38 h 39"/>
                  <a:gd name="T18" fmla="*/ 37 w 64"/>
                  <a:gd name="T19" fmla="*/ 39 h 39"/>
                  <a:gd name="T20" fmla="*/ 32 w 64"/>
                  <a:gd name="T21" fmla="*/ 39 h 39"/>
                  <a:gd name="T22" fmla="*/ 27 w 64"/>
                  <a:gd name="T23" fmla="*/ 39 h 39"/>
                  <a:gd name="T24" fmla="*/ 23 w 64"/>
                  <a:gd name="T25" fmla="*/ 38 h 39"/>
                  <a:gd name="T26" fmla="*/ 18 w 64"/>
                  <a:gd name="T27" fmla="*/ 37 h 39"/>
                  <a:gd name="T28" fmla="*/ 14 w 64"/>
                  <a:gd name="T29" fmla="*/ 36 h 39"/>
                  <a:gd name="T30" fmla="*/ 11 w 64"/>
                  <a:gd name="T31" fmla="*/ 34 h 39"/>
                  <a:gd name="T32" fmla="*/ 7 w 64"/>
                  <a:gd name="T33" fmla="*/ 32 h 39"/>
                  <a:gd name="T34" fmla="*/ 5 w 64"/>
                  <a:gd name="T35" fmla="*/ 30 h 39"/>
                  <a:gd name="T36" fmla="*/ 3 w 64"/>
                  <a:gd name="T37" fmla="*/ 27 h 39"/>
                  <a:gd name="T38" fmla="*/ 1 w 64"/>
                  <a:gd name="T39" fmla="*/ 24 h 39"/>
                  <a:gd name="T40" fmla="*/ 0 w 64"/>
                  <a:gd name="T41" fmla="*/ 21 h 39"/>
                  <a:gd name="T42" fmla="*/ 0 w 64"/>
                  <a:gd name="T43" fmla="*/ 18 h 39"/>
                  <a:gd name="T44" fmla="*/ 1 w 64"/>
                  <a:gd name="T45" fmla="*/ 15 h 39"/>
                  <a:gd name="T46" fmla="*/ 2 w 64"/>
                  <a:gd name="T47" fmla="*/ 13 h 39"/>
                  <a:gd name="T48" fmla="*/ 4 w 64"/>
                  <a:gd name="T49" fmla="*/ 10 h 39"/>
                  <a:gd name="T50" fmla="*/ 7 w 64"/>
                  <a:gd name="T51" fmla="*/ 8 h 39"/>
                  <a:gd name="T52" fmla="*/ 10 w 64"/>
                  <a:gd name="T53" fmla="*/ 5 h 39"/>
                  <a:gd name="T54" fmla="*/ 13 w 64"/>
                  <a:gd name="T55" fmla="*/ 4 h 39"/>
                  <a:gd name="T56" fmla="*/ 17 w 64"/>
                  <a:gd name="T57" fmla="*/ 2 h 39"/>
                  <a:gd name="T58" fmla="*/ 21 w 64"/>
                  <a:gd name="T59" fmla="*/ 1 h 39"/>
                  <a:gd name="T60" fmla="*/ 26 w 64"/>
                  <a:gd name="T61" fmla="*/ 0 h 39"/>
                  <a:gd name="T62" fmla="*/ 31 w 64"/>
                  <a:gd name="T63" fmla="*/ 0 h 39"/>
                  <a:gd name="T64" fmla="*/ 35 w 64"/>
                  <a:gd name="T65" fmla="*/ 0 h 39"/>
                  <a:gd name="T66" fmla="*/ 40 w 64"/>
                  <a:gd name="T67" fmla="*/ 0 h 39"/>
                  <a:gd name="T68" fmla="*/ 45 w 64"/>
                  <a:gd name="T69" fmla="*/ 1 h 39"/>
                  <a:gd name="T70" fmla="*/ 49 w 64"/>
                  <a:gd name="T71" fmla="*/ 3 h 39"/>
                  <a:gd name="T72" fmla="*/ 53 w 64"/>
                  <a:gd name="T73" fmla="*/ 4 h 39"/>
                  <a:gd name="T74" fmla="*/ 56 w 64"/>
                  <a:gd name="T75" fmla="*/ 6 h 39"/>
                  <a:gd name="T76" fmla="*/ 59 w 64"/>
                  <a:gd name="T77" fmla="*/ 8 h 39"/>
                  <a:gd name="T78" fmla="*/ 61 w 64"/>
                  <a:gd name="T79" fmla="*/ 11 h 39"/>
                  <a:gd name="T80" fmla="*/ 63 w 64"/>
                  <a:gd name="T81" fmla="*/ 14 h 39"/>
                  <a:gd name="T82" fmla="*/ 64 w 64"/>
                  <a:gd name="T83" fmla="*/ 16 h 39"/>
                  <a:gd name="T84" fmla="*/ 64 w 64"/>
                  <a:gd name="T85" fmla="*/ 19 h 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4"/>
                  <a:gd name="T130" fmla="*/ 0 h 39"/>
                  <a:gd name="T131" fmla="*/ 64 w 64"/>
                  <a:gd name="T132" fmla="*/ 39 h 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4" h="39">
                    <a:moveTo>
                      <a:pt x="64" y="19"/>
                    </a:moveTo>
                    <a:lnTo>
                      <a:pt x="64" y="20"/>
                    </a:lnTo>
                    <a:lnTo>
                      <a:pt x="64" y="21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59" y="30"/>
                    </a:lnTo>
                    <a:lnTo>
                      <a:pt x="58" y="31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5" y="33"/>
                    </a:lnTo>
                    <a:lnTo>
                      <a:pt x="54" y="34"/>
                    </a:lnTo>
                    <a:lnTo>
                      <a:pt x="53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8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9" name="Freeform 2322"/>
              <p:cNvSpPr>
                <a:spLocks/>
              </p:cNvSpPr>
              <p:nvPr/>
            </p:nvSpPr>
            <p:spPr bwMode="auto">
              <a:xfrm>
                <a:off x="995" y="3403"/>
                <a:ext cx="64" cy="40"/>
              </a:xfrm>
              <a:custGeom>
                <a:avLst/>
                <a:gdLst>
                  <a:gd name="T0" fmla="*/ 64 w 64"/>
                  <a:gd name="T1" fmla="*/ 22 h 40"/>
                  <a:gd name="T2" fmla="*/ 63 w 64"/>
                  <a:gd name="T3" fmla="*/ 25 h 40"/>
                  <a:gd name="T4" fmla="*/ 62 w 64"/>
                  <a:gd name="T5" fmla="*/ 27 h 40"/>
                  <a:gd name="T6" fmla="*/ 59 w 64"/>
                  <a:gd name="T7" fmla="*/ 30 h 40"/>
                  <a:gd name="T8" fmla="*/ 57 w 64"/>
                  <a:gd name="T9" fmla="*/ 32 h 40"/>
                  <a:gd name="T10" fmla="*/ 54 w 64"/>
                  <a:gd name="T11" fmla="*/ 34 h 40"/>
                  <a:gd name="T12" fmla="*/ 50 w 64"/>
                  <a:gd name="T13" fmla="*/ 36 h 40"/>
                  <a:gd name="T14" fmla="*/ 46 w 64"/>
                  <a:gd name="T15" fmla="*/ 38 h 40"/>
                  <a:gd name="T16" fmla="*/ 42 w 64"/>
                  <a:gd name="T17" fmla="*/ 39 h 40"/>
                  <a:gd name="T18" fmla="*/ 37 w 64"/>
                  <a:gd name="T19" fmla="*/ 39 h 40"/>
                  <a:gd name="T20" fmla="*/ 32 w 64"/>
                  <a:gd name="T21" fmla="*/ 40 h 40"/>
                  <a:gd name="T22" fmla="*/ 27 w 64"/>
                  <a:gd name="T23" fmla="*/ 39 h 40"/>
                  <a:gd name="T24" fmla="*/ 23 w 64"/>
                  <a:gd name="T25" fmla="*/ 39 h 40"/>
                  <a:gd name="T26" fmla="*/ 18 w 64"/>
                  <a:gd name="T27" fmla="*/ 38 h 40"/>
                  <a:gd name="T28" fmla="*/ 14 w 64"/>
                  <a:gd name="T29" fmla="*/ 36 h 40"/>
                  <a:gd name="T30" fmla="*/ 11 w 64"/>
                  <a:gd name="T31" fmla="*/ 34 h 40"/>
                  <a:gd name="T32" fmla="*/ 7 w 64"/>
                  <a:gd name="T33" fmla="*/ 32 h 40"/>
                  <a:gd name="T34" fmla="*/ 5 w 64"/>
                  <a:gd name="T35" fmla="*/ 30 h 40"/>
                  <a:gd name="T36" fmla="*/ 3 w 64"/>
                  <a:gd name="T37" fmla="*/ 27 h 40"/>
                  <a:gd name="T38" fmla="*/ 1 w 64"/>
                  <a:gd name="T39" fmla="*/ 25 h 40"/>
                  <a:gd name="T40" fmla="*/ 0 w 64"/>
                  <a:gd name="T41" fmla="*/ 22 h 40"/>
                  <a:gd name="T42" fmla="*/ 0 w 64"/>
                  <a:gd name="T43" fmla="*/ 19 h 40"/>
                  <a:gd name="T44" fmla="*/ 1 w 64"/>
                  <a:gd name="T45" fmla="*/ 16 h 40"/>
                  <a:gd name="T46" fmla="*/ 2 w 64"/>
                  <a:gd name="T47" fmla="*/ 13 h 40"/>
                  <a:gd name="T48" fmla="*/ 4 w 64"/>
                  <a:gd name="T49" fmla="*/ 10 h 40"/>
                  <a:gd name="T50" fmla="*/ 6 w 64"/>
                  <a:gd name="T51" fmla="*/ 8 h 40"/>
                  <a:gd name="T52" fmla="*/ 9 w 64"/>
                  <a:gd name="T53" fmla="*/ 6 h 40"/>
                  <a:gd name="T54" fmla="*/ 13 w 64"/>
                  <a:gd name="T55" fmla="*/ 4 h 40"/>
                  <a:gd name="T56" fmla="*/ 17 w 64"/>
                  <a:gd name="T57" fmla="*/ 2 h 40"/>
                  <a:gd name="T58" fmla="*/ 21 w 64"/>
                  <a:gd name="T59" fmla="*/ 1 h 40"/>
                  <a:gd name="T60" fmla="*/ 26 w 64"/>
                  <a:gd name="T61" fmla="*/ 0 h 40"/>
                  <a:gd name="T62" fmla="*/ 30 w 64"/>
                  <a:gd name="T63" fmla="*/ 0 h 40"/>
                  <a:gd name="T64" fmla="*/ 35 w 64"/>
                  <a:gd name="T65" fmla="*/ 0 h 40"/>
                  <a:gd name="T66" fmla="*/ 40 w 64"/>
                  <a:gd name="T67" fmla="*/ 1 h 40"/>
                  <a:gd name="T68" fmla="*/ 45 w 64"/>
                  <a:gd name="T69" fmla="*/ 2 h 40"/>
                  <a:gd name="T70" fmla="*/ 49 w 64"/>
                  <a:gd name="T71" fmla="*/ 3 h 40"/>
                  <a:gd name="T72" fmla="*/ 52 w 64"/>
                  <a:gd name="T73" fmla="*/ 5 h 40"/>
                  <a:gd name="T74" fmla="*/ 56 w 64"/>
                  <a:gd name="T75" fmla="*/ 7 h 40"/>
                  <a:gd name="T76" fmla="*/ 59 w 64"/>
                  <a:gd name="T77" fmla="*/ 9 h 40"/>
                  <a:gd name="T78" fmla="*/ 61 w 64"/>
                  <a:gd name="T79" fmla="*/ 11 h 40"/>
                  <a:gd name="T80" fmla="*/ 63 w 64"/>
                  <a:gd name="T81" fmla="*/ 14 h 40"/>
                  <a:gd name="T82" fmla="*/ 64 w 64"/>
                  <a:gd name="T83" fmla="*/ 17 h 40"/>
                  <a:gd name="T84" fmla="*/ 64 w 64"/>
                  <a:gd name="T85" fmla="*/ 20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4"/>
                  <a:gd name="T130" fmla="*/ 0 h 40"/>
                  <a:gd name="T131" fmla="*/ 64 w 64"/>
                  <a:gd name="T132" fmla="*/ 40 h 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4" h="40">
                    <a:moveTo>
                      <a:pt x="64" y="20"/>
                    </a:moveTo>
                    <a:lnTo>
                      <a:pt x="64" y="21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60" y="29"/>
                    </a:lnTo>
                    <a:lnTo>
                      <a:pt x="59" y="30"/>
                    </a:lnTo>
                    <a:lnTo>
                      <a:pt x="59" y="31"/>
                    </a:lnTo>
                    <a:lnTo>
                      <a:pt x="58" y="32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2" y="35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2" y="39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40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7" y="37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0" name="Freeform 2323"/>
              <p:cNvSpPr>
                <a:spLocks/>
              </p:cNvSpPr>
              <p:nvPr/>
            </p:nvSpPr>
            <p:spPr bwMode="auto">
              <a:xfrm>
                <a:off x="993" y="3402"/>
                <a:ext cx="64" cy="39"/>
              </a:xfrm>
              <a:custGeom>
                <a:avLst/>
                <a:gdLst>
                  <a:gd name="T0" fmla="*/ 64 w 64"/>
                  <a:gd name="T1" fmla="*/ 22 h 39"/>
                  <a:gd name="T2" fmla="*/ 63 w 64"/>
                  <a:gd name="T3" fmla="*/ 25 h 39"/>
                  <a:gd name="T4" fmla="*/ 62 w 64"/>
                  <a:gd name="T5" fmla="*/ 27 h 39"/>
                  <a:gd name="T6" fmla="*/ 59 w 64"/>
                  <a:gd name="T7" fmla="*/ 30 h 39"/>
                  <a:gd name="T8" fmla="*/ 57 w 64"/>
                  <a:gd name="T9" fmla="*/ 32 h 39"/>
                  <a:gd name="T10" fmla="*/ 54 w 64"/>
                  <a:gd name="T11" fmla="*/ 34 h 39"/>
                  <a:gd name="T12" fmla="*/ 50 w 64"/>
                  <a:gd name="T13" fmla="*/ 36 h 39"/>
                  <a:gd name="T14" fmla="*/ 46 w 64"/>
                  <a:gd name="T15" fmla="*/ 37 h 39"/>
                  <a:gd name="T16" fmla="*/ 42 w 64"/>
                  <a:gd name="T17" fmla="*/ 38 h 39"/>
                  <a:gd name="T18" fmla="*/ 37 w 64"/>
                  <a:gd name="T19" fmla="*/ 39 h 39"/>
                  <a:gd name="T20" fmla="*/ 32 w 64"/>
                  <a:gd name="T21" fmla="*/ 39 h 39"/>
                  <a:gd name="T22" fmla="*/ 27 w 64"/>
                  <a:gd name="T23" fmla="*/ 39 h 39"/>
                  <a:gd name="T24" fmla="*/ 23 w 64"/>
                  <a:gd name="T25" fmla="*/ 38 h 39"/>
                  <a:gd name="T26" fmla="*/ 18 w 64"/>
                  <a:gd name="T27" fmla="*/ 37 h 39"/>
                  <a:gd name="T28" fmla="*/ 14 w 64"/>
                  <a:gd name="T29" fmla="*/ 36 h 39"/>
                  <a:gd name="T30" fmla="*/ 11 w 64"/>
                  <a:gd name="T31" fmla="*/ 34 h 39"/>
                  <a:gd name="T32" fmla="*/ 7 w 64"/>
                  <a:gd name="T33" fmla="*/ 32 h 39"/>
                  <a:gd name="T34" fmla="*/ 5 w 64"/>
                  <a:gd name="T35" fmla="*/ 30 h 39"/>
                  <a:gd name="T36" fmla="*/ 3 w 64"/>
                  <a:gd name="T37" fmla="*/ 27 h 39"/>
                  <a:gd name="T38" fmla="*/ 1 w 64"/>
                  <a:gd name="T39" fmla="*/ 25 h 39"/>
                  <a:gd name="T40" fmla="*/ 0 w 64"/>
                  <a:gd name="T41" fmla="*/ 22 h 39"/>
                  <a:gd name="T42" fmla="*/ 0 w 64"/>
                  <a:gd name="T43" fmla="*/ 19 h 39"/>
                  <a:gd name="T44" fmla="*/ 1 w 64"/>
                  <a:gd name="T45" fmla="*/ 16 h 39"/>
                  <a:gd name="T46" fmla="*/ 2 w 64"/>
                  <a:gd name="T47" fmla="*/ 13 h 39"/>
                  <a:gd name="T48" fmla="*/ 4 w 64"/>
                  <a:gd name="T49" fmla="*/ 10 h 39"/>
                  <a:gd name="T50" fmla="*/ 6 w 64"/>
                  <a:gd name="T51" fmla="*/ 8 h 39"/>
                  <a:gd name="T52" fmla="*/ 9 w 64"/>
                  <a:gd name="T53" fmla="*/ 6 h 39"/>
                  <a:gd name="T54" fmla="*/ 13 w 64"/>
                  <a:gd name="T55" fmla="*/ 4 h 39"/>
                  <a:gd name="T56" fmla="*/ 17 w 64"/>
                  <a:gd name="T57" fmla="*/ 2 h 39"/>
                  <a:gd name="T58" fmla="*/ 21 w 64"/>
                  <a:gd name="T59" fmla="*/ 1 h 39"/>
                  <a:gd name="T60" fmla="*/ 26 w 64"/>
                  <a:gd name="T61" fmla="*/ 0 h 39"/>
                  <a:gd name="T62" fmla="*/ 30 w 64"/>
                  <a:gd name="T63" fmla="*/ 0 h 39"/>
                  <a:gd name="T64" fmla="*/ 35 w 64"/>
                  <a:gd name="T65" fmla="*/ 0 h 39"/>
                  <a:gd name="T66" fmla="*/ 40 w 64"/>
                  <a:gd name="T67" fmla="*/ 1 h 39"/>
                  <a:gd name="T68" fmla="*/ 45 w 64"/>
                  <a:gd name="T69" fmla="*/ 1 h 39"/>
                  <a:gd name="T70" fmla="*/ 49 w 64"/>
                  <a:gd name="T71" fmla="*/ 3 h 39"/>
                  <a:gd name="T72" fmla="*/ 52 w 64"/>
                  <a:gd name="T73" fmla="*/ 4 h 39"/>
                  <a:gd name="T74" fmla="*/ 56 w 64"/>
                  <a:gd name="T75" fmla="*/ 6 h 39"/>
                  <a:gd name="T76" fmla="*/ 59 w 64"/>
                  <a:gd name="T77" fmla="*/ 9 h 39"/>
                  <a:gd name="T78" fmla="*/ 61 w 64"/>
                  <a:gd name="T79" fmla="*/ 11 h 39"/>
                  <a:gd name="T80" fmla="*/ 63 w 64"/>
                  <a:gd name="T81" fmla="*/ 14 h 39"/>
                  <a:gd name="T82" fmla="*/ 64 w 64"/>
                  <a:gd name="T83" fmla="*/ 17 h 39"/>
                  <a:gd name="T84" fmla="*/ 64 w 64"/>
                  <a:gd name="T85" fmla="*/ 20 h 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4"/>
                  <a:gd name="T130" fmla="*/ 0 h 39"/>
                  <a:gd name="T131" fmla="*/ 64 w 64"/>
                  <a:gd name="T132" fmla="*/ 39 h 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4" h="39">
                    <a:moveTo>
                      <a:pt x="64" y="20"/>
                    </a:moveTo>
                    <a:lnTo>
                      <a:pt x="64" y="21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60" y="29"/>
                    </a:lnTo>
                    <a:lnTo>
                      <a:pt x="59" y="30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5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D45F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1" name="Freeform 2324"/>
              <p:cNvSpPr>
                <a:spLocks/>
              </p:cNvSpPr>
              <p:nvPr/>
            </p:nvSpPr>
            <p:spPr bwMode="auto">
              <a:xfrm>
                <a:off x="993" y="3402"/>
                <a:ext cx="64" cy="39"/>
              </a:xfrm>
              <a:custGeom>
                <a:avLst/>
                <a:gdLst>
                  <a:gd name="T0" fmla="*/ 64 w 64"/>
                  <a:gd name="T1" fmla="*/ 22 h 39"/>
                  <a:gd name="T2" fmla="*/ 63 w 64"/>
                  <a:gd name="T3" fmla="*/ 25 h 39"/>
                  <a:gd name="T4" fmla="*/ 62 w 64"/>
                  <a:gd name="T5" fmla="*/ 27 h 39"/>
                  <a:gd name="T6" fmla="*/ 59 w 64"/>
                  <a:gd name="T7" fmla="*/ 30 h 39"/>
                  <a:gd name="T8" fmla="*/ 57 w 64"/>
                  <a:gd name="T9" fmla="*/ 32 h 39"/>
                  <a:gd name="T10" fmla="*/ 54 w 64"/>
                  <a:gd name="T11" fmla="*/ 34 h 39"/>
                  <a:gd name="T12" fmla="*/ 50 w 64"/>
                  <a:gd name="T13" fmla="*/ 36 h 39"/>
                  <a:gd name="T14" fmla="*/ 46 w 64"/>
                  <a:gd name="T15" fmla="*/ 37 h 39"/>
                  <a:gd name="T16" fmla="*/ 42 w 64"/>
                  <a:gd name="T17" fmla="*/ 38 h 39"/>
                  <a:gd name="T18" fmla="*/ 37 w 64"/>
                  <a:gd name="T19" fmla="*/ 39 h 39"/>
                  <a:gd name="T20" fmla="*/ 32 w 64"/>
                  <a:gd name="T21" fmla="*/ 39 h 39"/>
                  <a:gd name="T22" fmla="*/ 27 w 64"/>
                  <a:gd name="T23" fmla="*/ 39 h 39"/>
                  <a:gd name="T24" fmla="*/ 23 w 64"/>
                  <a:gd name="T25" fmla="*/ 38 h 39"/>
                  <a:gd name="T26" fmla="*/ 18 w 64"/>
                  <a:gd name="T27" fmla="*/ 37 h 39"/>
                  <a:gd name="T28" fmla="*/ 14 w 64"/>
                  <a:gd name="T29" fmla="*/ 36 h 39"/>
                  <a:gd name="T30" fmla="*/ 11 w 64"/>
                  <a:gd name="T31" fmla="*/ 34 h 39"/>
                  <a:gd name="T32" fmla="*/ 7 w 64"/>
                  <a:gd name="T33" fmla="*/ 32 h 39"/>
                  <a:gd name="T34" fmla="*/ 5 w 64"/>
                  <a:gd name="T35" fmla="*/ 30 h 39"/>
                  <a:gd name="T36" fmla="*/ 3 w 64"/>
                  <a:gd name="T37" fmla="*/ 27 h 39"/>
                  <a:gd name="T38" fmla="*/ 1 w 64"/>
                  <a:gd name="T39" fmla="*/ 25 h 39"/>
                  <a:gd name="T40" fmla="*/ 0 w 64"/>
                  <a:gd name="T41" fmla="*/ 22 h 39"/>
                  <a:gd name="T42" fmla="*/ 0 w 64"/>
                  <a:gd name="T43" fmla="*/ 19 h 39"/>
                  <a:gd name="T44" fmla="*/ 1 w 64"/>
                  <a:gd name="T45" fmla="*/ 16 h 39"/>
                  <a:gd name="T46" fmla="*/ 2 w 64"/>
                  <a:gd name="T47" fmla="*/ 13 h 39"/>
                  <a:gd name="T48" fmla="*/ 4 w 64"/>
                  <a:gd name="T49" fmla="*/ 10 h 39"/>
                  <a:gd name="T50" fmla="*/ 6 w 64"/>
                  <a:gd name="T51" fmla="*/ 8 h 39"/>
                  <a:gd name="T52" fmla="*/ 9 w 64"/>
                  <a:gd name="T53" fmla="*/ 6 h 39"/>
                  <a:gd name="T54" fmla="*/ 13 w 64"/>
                  <a:gd name="T55" fmla="*/ 4 h 39"/>
                  <a:gd name="T56" fmla="*/ 17 w 64"/>
                  <a:gd name="T57" fmla="*/ 2 h 39"/>
                  <a:gd name="T58" fmla="*/ 21 w 64"/>
                  <a:gd name="T59" fmla="*/ 1 h 39"/>
                  <a:gd name="T60" fmla="*/ 26 w 64"/>
                  <a:gd name="T61" fmla="*/ 0 h 39"/>
                  <a:gd name="T62" fmla="*/ 30 w 64"/>
                  <a:gd name="T63" fmla="*/ 0 h 39"/>
                  <a:gd name="T64" fmla="*/ 35 w 64"/>
                  <a:gd name="T65" fmla="*/ 0 h 39"/>
                  <a:gd name="T66" fmla="*/ 40 w 64"/>
                  <a:gd name="T67" fmla="*/ 1 h 39"/>
                  <a:gd name="T68" fmla="*/ 45 w 64"/>
                  <a:gd name="T69" fmla="*/ 1 h 39"/>
                  <a:gd name="T70" fmla="*/ 49 w 64"/>
                  <a:gd name="T71" fmla="*/ 3 h 39"/>
                  <a:gd name="T72" fmla="*/ 52 w 64"/>
                  <a:gd name="T73" fmla="*/ 4 h 39"/>
                  <a:gd name="T74" fmla="*/ 56 w 64"/>
                  <a:gd name="T75" fmla="*/ 6 h 39"/>
                  <a:gd name="T76" fmla="*/ 59 w 64"/>
                  <a:gd name="T77" fmla="*/ 9 h 39"/>
                  <a:gd name="T78" fmla="*/ 61 w 64"/>
                  <a:gd name="T79" fmla="*/ 11 h 39"/>
                  <a:gd name="T80" fmla="*/ 63 w 64"/>
                  <a:gd name="T81" fmla="*/ 14 h 39"/>
                  <a:gd name="T82" fmla="*/ 64 w 64"/>
                  <a:gd name="T83" fmla="*/ 17 h 39"/>
                  <a:gd name="T84" fmla="*/ 64 w 64"/>
                  <a:gd name="T85" fmla="*/ 20 h 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4"/>
                  <a:gd name="T130" fmla="*/ 0 h 39"/>
                  <a:gd name="T131" fmla="*/ 64 w 64"/>
                  <a:gd name="T132" fmla="*/ 39 h 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4" h="39">
                    <a:moveTo>
                      <a:pt x="64" y="20"/>
                    </a:moveTo>
                    <a:lnTo>
                      <a:pt x="64" y="21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60" y="29"/>
                    </a:lnTo>
                    <a:lnTo>
                      <a:pt x="59" y="30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5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</a:path>
                </a:pathLst>
              </a:custGeom>
              <a:noFill/>
              <a:ln w="0">
                <a:solidFill>
                  <a:srgbClr val="A137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2" name="Freeform 2325"/>
              <p:cNvSpPr>
                <a:spLocks/>
              </p:cNvSpPr>
              <p:nvPr/>
            </p:nvSpPr>
            <p:spPr bwMode="auto">
              <a:xfrm>
                <a:off x="1049" y="3329"/>
                <a:ext cx="80" cy="12"/>
              </a:xfrm>
              <a:custGeom>
                <a:avLst/>
                <a:gdLst>
                  <a:gd name="T0" fmla="*/ 7 w 80"/>
                  <a:gd name="T1" fmla="*/ 3 h 12"/>
                  <a:gd name="T2" fmla="*/ 0 w 80"/>
                  <a:gd name="T3" fmla="*/ 7 h 12"/>
                  <a:gd name="T4" fmla="*/ 49 w 80"/>
                  <a:gd name="T5" fmla="*/ 7 h 12"/>
                  <a:gd name="T6" fmla="*/ 41 w 80"/>
                  <a:gd name="T7" fmla="*/ 12 h 12"/>
                  <a:gd name="T8" fmla="*/ 80 w 80"/>
                  <a:gd name="T9" fmla="*/ 5 h 12"/>
                  <a:gd name="T10" fmla="*/ 59 w 80"/>
                  <a:gd name="T11" fmla="*/ 0 h 12"/>
                  <a:gd name="T12" fmla="*/ 55 w 80"/>
                  <a:gd name="T13" fmla="*/ 3 h 12"/>
                  <a:gd name="T14" fmla="*/ 7 w 80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" y="3"/>
                    </a:moveTo>
                    <a:lnTo>
                      <a:pt x="0" y="7"/>
                    </a:lnTo>
                    <a:lnTo>
                      <a:pt x="49" y="7"/>
                    </a:lnTo>
                    <a:lnTo>
                      <a:pt x="41" y="12"/>
                    </a:lnTo>
                    <a:lnTo>
                      <a:pt x="80" y="5"/>
                    </a:lnTo>
                    <a:lnTo>
                      <a:pt x="59" y="0"/>
                    </a:lnTo>
                    <a:lnTo>
                      <a:pt x="5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3" name="Freeform 2326"/>
              <p:cNvSpPr>
                <a:spLocks/>
              </p:cNvSpPr>
              <p:nvPr/>
            </p:nvSpPr>
            <p:spPr bwMode="auto">
              <a:xfrm>
                <a:off x="1079" y="3315"/>
                <a:ext cx="80" cy="12"/>
              </a:xfrm>
              <a:custGeom>
                <a:avLst/>
                <a:gdLst>
                  <a:gd name="T0" fmla="*/ 7 w 80"/>
                  <a:gd name="T1" fmla="*/ 3 h 12"/>
                  <a:gd name="T2" fmla="*/ 0 w 80"/>
                  <a:gd name="T3" fmla="*/ 7 h 12"/>
                  <a:gd name="T4" fmla="*/ 49 w 80"/>
                  <a:gd name="T5" fmla="*/ 7 h 12"/>
                  <a:gd name="T6" fmla="*/ 40 w 80"/>
                  <a:gd name="T7" fmla="*/ 12 h 12"/>
                  <a:gd name="T8" fmla="*/ 80 w 80"/>
                  <a:gd name="T9" fmla="*/ 5 h 12"/>
                  <a:gd name="T10" fmla="*/ 59 w 80"/>
                  <a:gd name="T11" fmla="*/ 0 h 12"/>
                  <a:gd name="T12" fmla="*/ 55 w 80"/>
                  <a:gd name="T13" fmla="*/ 3 h 12"/>
                  <a:gd name="T14" fmla="*/ 7 w 80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" y="3"/>
                    </a:moveTo>
                    <a:lnTo>
                      <a:pt x="0" y="7"/>
                    </a:lnTo>
                    <a:lnTo>
                      <a:pt x="49" y="7"/>
                    </a:lnTo>
                    <a:lnTo>
                      <a:pt x="40" y="12"/>
                    </a:lnTo>
                    <a:lnTo>
                      <a:pt x="80" y="5"/>
                    </a:lnTo>
                    <a:lnTo>
                      <a:pt x="59" y="0"/>
                    </a:lnTo>
                    <a:lnTo>
                      <a:pt x="5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4" name="Freeform 2327"/>
              <p:cNvSpPr>
                <a:spLocks/>
              </p:cNvSpPr>
              <p:nvPr/>
            </p:nvSpPr>
            <p:spPr bwMode="auto">
              <a:xfrm>
                <a:off x="959" y="3333"/>
                <a:ext cx="80" cy="12"/>
              </a:xfrm>
              <a:custGeom>
                <a:avLst/>
                <a:gdLst>
                  <a:gd name="T0" fmla="*/ 73 w 80"/>
                  <a:gd name="T1" fmla="*/ 10 h 12"/>
                  <a:gd name="T2" fmla="*/ 80 w 80"/>
                  <a:gd name="T3" fmla="*/ 6 h 12"/>
                  <a:gd name="T4" fmla="*/ 31 w 80"/>
                  <a:gd name="T5" fmla="*/ 6 h 12"/>
                  <a:gd name="T6" fmla="*/ 40 w 80"/>
                  <a:gd name="T7" fmla="*/ 0 h 12"/>
                  <a:gd name="T8" fmla="*/ 0 w 80"/>
                  <a:gd name="T9" fmla="*/ 7 h 12"/>
                  <a:gd name="T10" fmla="*/ 21 w 80"/>
                  <a:gd name="T11" fmla="*/ 12 h 12"/>
                  <a:gd name="T12" fmla="*/ 25 w 80"/>
                  <a:gd name="T13" fmla="*/ 10 h 12"/>
                  <a:gd name="T14" fmla="*/ 73 w 80"/>
                  <a:gd name="T15" fmla="*/ 1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3" y="10"/>
                    </a:moveTo>
                    <a:lnTo>
                      <a:pt x="80" y="6"/>
                    </a:lnTo>
                    <a:lnTo>
                      <a:pt x="31" y="6"/>
                    </a:lnTo>
                    <a:lnTo>
                      <a:pt x="40" y="0"/>
                    </a:lnTo>
                    <a:lnTo>
                      <a:pt x="0" y="7"/>
                    </a:lnTo>
                    <a:lnTo>
                      <a:pt x="21" y="12"/>
                    </a:lnTo>
                    <a:lnTo>
                      <a:pt x="25" y="10"/>
                    </a:lnTo>
                    <a:lnTo>
                      <a:pt x="73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Freeform 2328"/>
              <p:cNvSpPr>
                <a:spLocks/>
              </p:cNvSpPr>
              <p:nvPr/>
            </p:nvSpPr>
            <p:spPr bwMode="auto">
              <a:xfrm>
                <a:off x="989" y="3319"/>
                <a:ext cx="80" cy="12"/>
              </a:xfrm>
              <a:custGeom>
                <a:avLst/>
                <a:gdLst>
                  <a:gd name="T0" fmla="*/ 73 w 80"/>
                  <a:gd name="T1" fmla="*/ 9 h 12"/>
                  <a:gd name="T2" fmla="*/ 80 w 80"/>
                  <a:gd name="T3" fmla="*/ 5 h 12"/>
                  <a:gd name="T4" fmla="*/ 31 w 80"/>
                  <a:gd name="T5" fmla="*/ 5 h 12"/>
                  <a:gd name="T6" fmla="*/ 39 w 80"/>
                  <a:gd name="T7" fmla="*/ 0 h 12"/>
                  <a:gd name="T8" fmla="*/ 0 w 80"/>
                  <a:gd name="T9" fmla="*/ 7 h 12"/>
                  <a:gd name="T10" fmla="*/ 21 w 80"/>
                  <a:gd name="T11" fmla="*/ 12 h 12"/>
                  <a:gd name="T12" fmla="*/ 25 w 80"/>
                  <a:gd name="T13" fmla="*/ 9 h 12"/>
                  <a:gd name="T14" fmla="*/ 73 w 80"/>
                  <a:gd name="T15" fmla="*/ 9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3" y="9"/>
                    </a:moveTo>
                    <a:lnTo>
                      <a:pt x="80" y="5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0" y="7"/>
                    </a:lnTo>
                    <a:lnTo>
                      <a:pt x="21" y="12"/>
                    </a:lnTo>
                    <a:lnTo>
                      <a:pt x="25" y="9"/>
                    </a:lnTo>
                    <a:lnTo>
                      <a:pt x="73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6" name="Freeform 2329"/>
              <p:cNvSpPr>
                <a:spLocks/>
              </p:cNvSpPr>
              <p:nvPr/>
            </p:nvSpPr>
            <p:spPr bwMode="auto">
              <a:xfrm>
                <a:off x="1051" y="3330"/>
                <a:ext cx="80" cy="12"/>
              </a:xfrm>
              <a:custGeom>
                <a:avLst/>
                <a:gdLst>
                  <a:gd name="T0" fmla="*/ 7 w 80"/>
                  <a:gd name="T1" fmla="*/ 3 h 12"/>
                  <a:gd name="T2" fmla="*/ 0 w 80"/>
                  <a:gd name="T3" fmla="*/ 7 h 12"/>
                  <a:gd name="T4" fmla="*/ 49 w 80"/>
                  <a:gd name="T5" fmla="*/ 7 h 12"/>
                  <a:gd name="T6" fmla="*/ 40 w 80"/>
                  <a:gd name="T7" fmla="*/ 12 h 12"/>
                  <a:gd name="T8" fmla="*/ 80 w 80"/>
                  <a:gd name="T9" fmla="*/ 5 h 12"/>
                  <a:gd name="T10" fmla="*/ 59 w 80"/>
                  <a:gd name="T11" fmla="*/ 0 h 12"/>
                  <a:gd name="T12" fmla="*/ 55 w 80"/>
                  <a:gd name="T13" fmla="*/ 3 h 12"/>
                  <a:gd name="T14" fmla="*/ 7 w 80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" y="3"/>
                    </a:moveTo>
                    <a:lnTo>
                      <a:pt x="0" y="7"/>
                    </a:lnTo>
                    <a:lnTo>
                      <a:pt x="49" y="7"/>
                    </a:lnTo>
                    <a:lnTo>
                      <a:pt x="40" y="12"/>
                    </a:lnTo>
                    <a:lnTo>
                      <a:pt x="80" y="5"/>
                    </a:lnTo>
                    <a:lnTo>
                      <a:pt x="59" y="0"/>
                    </a:lnTo>
                    <a:lnTo>
                      <a:pt x="5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7" name="Freeform 2330"/>
              <p:cNvSpPr>
                <a:spLocks/>
              </p:cNvSpPr>
              <p:nvPr/>
            </p:nvSpPr>
            <p:spPr bwMode="auto">
              <a:xfrm>
                <a:off x="1081" y="3316"/>
                <a:ext cx="80" cy="12"/>
              </a:xfrm>
              <a:custGeom>
                <a:avLst/>
                <a:gdLst>
                  <a:gd name="T0" fmla="*/ 6 w 80"/>
                  <a:gd name="T1" fmla="*/ 3 h 12"/>
                  <a:gd name="T2" fmla="*/ 0 w 80"/>
                  <a:gd name="T3" fmla="*/ 7 h 12"/>
                  <a:gd name="T4" fmla="*/ 48 w 80"/>
                  <a:gd name="T5" fmla="*/ 7 h 12"/>
                  <a:gd name="T6" fmla="*/ 40 w 80"/>
                  <a:gd name="T7" fmla="*/ 12 h 12"/>
                  <a:gd name="T8" fmla="*/ 80 w 80"/>
                  <a:gd name="T9" fmla="*/ 5 h 12"/>
                  <a:gd name="T10" fmla="*/ 59 w 80"/>
                  <a:gd name="T11" fmla="*/ 0 h 12"/>
                  <a:gd name="T12" fmla="*/ 54 w 80"/>
                  <a:gd name="T13" fmla="*/ 3 h 12"/>
                  <a:gd name="T14" fmla="*/ 6 w 80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6" y="3"/>
                    </a:moveTo>
                    <a:lnTo>
                      <a:pt x="0" y="7"/>
                    </a:lnTo>
                    <a:lnTo>
                      <a:pt x="48" y="7"/>
                    </a:lnTo>
                    <a:lnTo>
                      <a:pt x="40" y="12"/>
                    </a:lnTo>
                    <a:lnTo>
                      <a:pt x="80" y="5"/>
                    </a:lnTo>
                    <a:lnTo>
                      <a:pt x="59" y="0"/>
                    </a:lnTo>
                    <a:lnTo>
                      <a:pt x="54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Freeform 2331"/>
              <p:cNvSpPr>
                <a:spLocks/>
              </p:cNvSpPr>
              <p:nvPr/>
            </p:nvSpPr>
            <p:spPr bwMode="auto">
              <a:xfrm>
                <a:off x="961" y="3335"/>
                <a:ext cx="80" cy="11"/>
              </a:xfrm>
              <a:custGeom>
                <a:avLst/>
                <a:gdLst>
                  <a:gd name="T0" fmla="*/ 73 w 80"/>
                  <a:gd name="T1" fmla="*/ 9 h 11"/>
                  <a:gd name="T2" fmla="*/ 80 w 80"/>
                  <a:gd name="T3" fmla="*/ 5 h 11"/>
                  <a:gd name="T4" fmla="*/ 31 w 80"/>
                  <a:gd name="T5" fmla="*/ 5 h 11"/>
                  <a:gd name="T6" fmla="*/ 39 w 80"/>
                  <a:gd name="T7" fmla="*/ 0 h 11"/>
                  <a:gd name="T8" fmla="*/ 0 w 80"/>
                  <a:gd name="T9" fmla="*/ 6 h 11"/>
                  <a:gd name="T10" fmla="*/ 21 w 80"/>
                  <a:gd name="T11" fmla="*/ 11 h 11"/>
                  <a:gd name="T12" fmla="*/ 25 w 80"/>
                  <a:gd name="T13" fmla="*/ 9 h 11"/>
                  <a:gd name="T14" fmla="*/ 73 w 80"/>
                  <a:gd name="T15" fmla="*/ 9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1"/>
                  <a:gd name="T26" fmla="*/ 80 w 80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1">
                    <a:moveTo>
                      <a:pt x="73" y="9"/>
                    </a:moveTo>
                    <a:lnTo>
                      <a:pt x="80" y="5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21" y="11"/>
                    </a:lnTo>
                    <a:lnTo>
                      <a:pt x="25" y="9"/>
                    </a:lnTo>
                    <a:lnTo>
                      <a:pt x="7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9" name="Freeform 2332"/>
              <p:cNvSpPr>
                <a:spLocks/>
              </p:cNvSpPr>
              <p:nvPr/>
            </p:nvSpPr>
            <p:spPr bwMode="auto">
              <a:xfrm>
                <a:off x="991" y="3320"/>
                <a:ext cx="80" cy="12"/>
              </a:xfrm>
              <a:custGeom>
                <a:avLst/>
                <a:gdLst>
                  <a:gd name="T0" fmla="*/ 73 w 80"/>
                  <a:gd name="T1" fmla="*/ 9 h 12"/>
                  <a:gd name="T2" fmla="*/ 80 w 80"/>
                  <a:gd name="T3" fmla="*/ 5 h 12"/>
                  <a:gd name="T4" fmla="*/ 31 w 80"/>
                  <a:gd name="T5" fmla="*/ 5 h 12"/>
                  <a:gd name="T6" fmla="*/ 39 w 80"/>
                  <a:gd name="T7" fmla="*/ 0 h 12"/>
                  <a:gd name="T8" fmla="*/ 0 w 80"/>
                  <a:gd name="T9" fmla="*/ 7 h 12"/>
                  <a:gd name="T10" fmla="*/ 20 w 80"/>
                  <a:gd name="T11" fmla="*/ 12 h 12"/>
                  <a:gd name="T12" fmla="*/ 25 w 80"/>
                  <a:gd name="T13" fmla="*/ 9 h 12"/>
                  <a:gd name="T14" fmla="*/ 73 w 80"/>
                  <a:gd name="T15" fmla="*/ 9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3" y="9"/>
                    </a:moveTo>
                    <a:lnTo>
                      <a:pt x="80" y="5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0" y="7"/>
                    </a:lnTo>
                    <a:lnTo>
                      <a:pt x="20" y="12"/>
                    </a:lnTo>
                    <a:lnTo>
                      <a:pt x="25" y="9"/>
                    </a:lnTo>
                    <a:lnTo>
                      <a:pt x="7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46" name="Group 164"/>
            <p:cNvGrpSpPr>
              <a:grpSpLocks/>
            </p:cNvGrpSpPr>
            <p:nvPr/>
          </p:nvGrpSpPr>
          <p:grpSpPr bwMode="auto">
            <a:xfrm>
              <a:off x="1717" y="1675"/>
              <a:ext cx="303" cy="134"/>
              <a:chOff x="1272" y="2681"/>
              <a:chExt cx="254" cy="87"/>
            </a:xfrm>
          </p:grpSpPr>
          <p:sp>
            <p:nvSpPr>
              <p:cNvPr id="26573" name="Oval 165"/>
              <p:cNvSpPr>
                <a:spLocks noChangeArrowheads="1"/>
              </p:cNvSpPr>
              <p:nvPr/>
            </p:nvSpPr>
            <p:spPr bwMode="auto">
              <a:xfrm>
                <a:off x="1273" y="2718"/>
                <a:ext cx="251" cy="50"/>
              </a:xfrm>
              <a:prstGeom prst="ellipse">
                <a:avLst/>
              </a:prstGeom>
              <a:solidFill>
                <a:srgbClr val="0078AA"/>
              </a:solidFill>
              <a:ln w="3175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4" name="Rectangle 166"/>
              <p:cNvSpPr>
                <a:spLocks noChangeArrowheads="1"/>
              </p:cNvSpPr>
              <p:nvPr/>
            </p:nvSpPr>
            <p:spPr bwMode="auto">
              <a:xfrm>
                <a:off x="1272" y="2707"/>
                <a:ext cx="253" cy="37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5" name="Rectangle 167"/>
              <p:cNvSpPr>
                <a:spLocks noChangeArrowheads="1"/>
              </p:cNvSpPr>
              <p:nvPr/>
            </p:nvSpPr>
            <p:spPr bwMode="auto">
              <a:xfrm>
                <a:off x="1272" y="2707"/>
                <a:ext cx="253" cy="37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6" name="Oval 168"/>
              <p:cNvSpPr>
                <a:spLocks noChangeArrowheads="1"/>
              </p:cNvSpPr>
              <p:nvPr/>
            </p:nvSpPr>
            <p:spPr bwMode="auto">
              <a:xfrm>
                <a:off x="1273" y="2681"/>
                <a:ext cx="251" cy="50"/>
              </a:xfrm>
              <a:prstGeom prst="ellipse">
                <a:avLst/>
              </a:prstGeom>
              <a:solidFill>
                <a:srgbClr val="00B4FF"/>
              </a:solidFill>
              <a:ln w="3175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7" name="Freeform 169"/>
              <p:cNvSpPr>
                <a:spLocks/>
              </p:cNvSpPr>
              <p:nvPr/>
            </p:nvSpPr>
            <p:spPr bwMode="auto">
              <a:xfrm>
                <a:off x="1402" y="2687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8 w 83"/>
                  <a:gd name="T3" fmla="*/ 17 h 17"/>
                  <a:gd name="T4" fmla="*/ 63 w 83"/>
                  <a:gd name="T5" fmla="*/ 6 h 17"/>
                  <a:gd name="T6" fmla="*/ 83 w 83"/>
                  <a:gd name="T7" fmla="*/ 10 h 17"/>
                  <a:gd name="T8" fmla="*/ 72 w 83"/>
                  <a:gd name="T9" fmla="*/ 0 h 17"/>
                  <a:gd name="T10" fmla="*/ 20 w 83"/>
                  <a:gd name="T11" fmla="*/ 0 h 17"/>
                  <a:gd name="T12" fmla="*/ 41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8" y="17"/>
                    </a:lnTo>
                    <a:lnTo>
                      <a:pt x="63" y="6"/>
                    </a:lnTo>
                    <a:lnTo>
                      <a:pt x="83" y="10"/>
                    </a:lnTo>
                    <a:lnTo>
                      <a:pt x="72" y="0"/>
                    </a:lnTo>
                    <a:lnTo>
                      <a:pt x="20" y="0"/>
                    </a:lnTo>
                    <a:lnTo>
                      <a:pt x="41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8" name="Freeform 170"/>
              <p:cNvSpPr>
                <a:spLocks/>
              </p:cNvSpPr>
              <p:nvPr/>
            </p:nvSpPr>
            <p:spPr bwMode="auto">
              <a:xfrm>
                <a:off x="1402" y="2687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8 w 83"/>
                  <a:gd name="T3" fmla="*/ 17 h 17"/>
                  <a:gd name="T4" fmla="*/ 63 w 83"/>
                  <a:gd name="T5" fmla="*/ 6 h 17"/>
                  <a:gd name="T6" fmla="*/ 83 w 83"/>
                  <a:gd name="T7" fmla="*/ 10 h 17"/>
                  <a:gd name="T8" fmla="*/ 72 w 83"/>
                  <a:gd name="T9" fmla="*/ 0 h 17"/>
                  <a:gd name="T10" fmla="*/ 20 w 83"/>
                  <a:gd name="T11" fmla="*/ 0 h 17"/>
                  <a:gd name="T12" fmla="*/ 41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8" y="17"/>
                    </a:lnTo>
                    <a:lnTo>
                      <a:pt x="63" y="6"/>
                    </a:lnTo>
                    <a:lnTo>
                      <a:pt x="83" y="10"/>
                    </a:lnTo>
                    <a:lnTo>
                      <a:pt x="72" y="0"/>
                    </a:lnTo>
                    <a:lnTo>
                      <a:pt x="20" y="0"/>
                    </a:lnTo>
                    <a:lnTo>
                      <a:pt x="41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9" name="Freeform 171"/>
              <p:cNvSpPr>
                <a:spLocks/>
              </p:cNvSpPr>
              <p:nvPr/>
            </p:nvSpPr>
            <p:spPr bwMode="auto">
              <a:xfrm>
                <a:off x="1311" y="2707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4 w 83"/>
                  <a:gd name="T3" fmla="*/ 0 h 17"/>
                  <a:gd name="T4" fmla="*/ 21 w 83"/>
                  <a:gd name="T5" fmla="*/ 11 h 17"/>
                  <a:gd name="T6" fmla="*/ 0 w 83"/>
                  <a:gd name="T7" fmla="*/ 7 h 17"/>
                  <a:gd name="T8" fmla="*/ 10 w 83"/>
                  <a:gd name="T9" fmla="*/ 17 h 17"/>
                  <a:gd name="T10" fmla="*/ 64 w 83"/>
                  <a:gd name="T11" fmla="*/ 17 h 17"/>
                  <a:gd name="T12" fmla="*/ 41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4" y="0"/>
                    </a:lnTo>
                    <a:lnTo>
                      <a:pt x="21" y="11"/>
                    </a:lnTo>
                    <a:lnTo>
                      <a:pt x="0" y="7"/>
                    </a:lnTo>
                    <a:lnTo>
                      <a:pt x="10" y="17"/>
                    </a:lnTo>
                    <a:lnTo>
                      <a:pt x="64" y="17"/>
                    </a:lnTo>
                    <a:lnTo>
                      <a:pt x="41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0" name="Freeform 172"/>
              <p:cNvSpPr>
                <a:spLocks/>
              </p:cNvSpPr>
              <p:nvPr/>
            </p:nvSpPr>
            <p:spPr bwMode="auto">
              <a:xfrm>
                <a:off x="1311" y="2707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4 w 83"/>
                  <a:gd name="T3" fmla="*/ 0 h 17"/>
                  <a:gd name="T4" fmla="*/ 21 w 83"/>
                  <a:gd name="T5" fmla="*/ 11 h 17"/>
                  <a:gd name="T6" fmla="*/ 0 w 83"/>
                  <a:gd name="T7" fmla="*/ 7 h 17"/>
                  <a:gd name="T8" fmla="*/ 10 w 83"/>
                  <a:gd name="T9" fmla="*/ 17 h 17"/>
                  <a:gd name="T10" fmla="*/ 64 w 83"/>
                  <a:gd name="T11" fmla="*/ 17 h 17"/>
                  <a:gd name="T12" fmla="*/ 41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4" y="0"/>
                    </a:lnTo>
                    <a:lnTo>
                      <a:pt x="21" y="11"/>
                    </a:lnTo>
                    <a:lnTo>
                      <a:pt x="0" y="7"/>
                    </a:lnTo>
                    <a:lnTo>
                      <a:pt x="10" y="17"/>
                    </a:lnTo>
                    <a:lnTo>
                      <a:pt x="64" y="17"/>
                    </a:lnTo>
                    <a:lnTo>
                      <a:pt x="41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1" name="Freeform 173"/>
              <p:cNvSpPr>
                <a:spLocks/>
              </p:cNvSpPr>
              <p:nvPr/>
            </p:nvSpPr>
            <p:spPr bwMode="auto">
              <a:xfrm>
                <a:off x="1315" y="2686"/>
                <a:ext cx="84" cy="17"/>
              </a:xfrm>
              <a:custGeom>
                <a:avLst/>
                <a:gdLst>
                  <a:gd name="T0" fmla="*/ 0 w 84"/>
                  <a:gd name="T1" fmla="*/ 4 h 17"/>
                  <a:gd name="T2" fmla="*/ 19 w 84"/>
                  <a:gd name="T3" fmla="*/ 0 h 17"/>
                  <a:gd name="T4" fmla="*/ 63 w 84"/>
                  <a:gd name="T5" fmla="*/ 11 h 17"/>
                  <a:gd name="T6" fmla="*/ 84 w 84"/>
                  <a:gd name="T7" fmla="*/ 8 h 17"/>
                  <a:gd name="T8" fmla="*/ 73 w 84"/>
                  <a:gd name="T9" fmla="*/ 17 h 17"/>
                  <a:gd name="T10" fmla="*/ 20 w 84"/>
                  <a:gd name="T11" fmla="*/ 17 h 17"/>
                  <a:gd name="T12" fmla="*/ 42 w 84"/>
                  <a:gd name="T13" fmla="*/ 14 h 17"/>
                  <a:gd name="T14" fmla="*/ 0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4"/>
                    </a:moveTo>
                    <a:lnTo>
                      <a:pt x="19" y="0"/>
                    </a:lnTo>
                    <a:lnTo>
                      <a:pt x="63" y="11"/>
                    </a:lnTo>
                    <a:lnTo>
                      <a:pt x="84" y="8"/>
                    </a:lnTo>
                    <a:lnTo>
                      <a:pt x="73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2" name="Freeform 174"/>
              <p:cNvSpPr>
                <a:spLocks/>
              </p:cNvSpPr>
              <p:nvPr/>
            </p:nvSpPr>
            <p:spPr bwMode="auto">
              <a:xfrm>
                <a:off x="1315" y="2686"/>
                <a:ext cx="84" cy="17"/>
              </a:xfrm>
              <a:custGeom>
                <a:avLst/>
                <a:gdLst>
                  <a:gd name="T0" fmla="*/ 0 w 84"/>
                  <a:gd name="T1" fmla="*/ 4 h 17"/>
                  <a:gd name="T2" fmla="*/ 19 w 84"/>
                  <a:gd name="T3" fmla="*/ 0 h 17"/>
                  <a:gd name="T4" fmla="*/ 63 w 84"/>
                  <a:gd name="T5" fmla="*/ 11 h 17"/>
                  <a:gd name="T6" fmla="*/ 84 w 84"/>
                  <a:gd name="T7" fmla="*/ 8 h 17"/>
                  <a:gd name="T8" fmla="*/ 73 w 84"/>
                  <a:gd name="T9" fmla="*/ 17 h 17"/>
                  <a:gd name="T10" fmla="*/ 20 w 84"/>
                  <a:gd name="T11" fmla="*/ 17 h 17"/>
                  <a:gd name="T12" fmla="*/ 42 w 84"/>
                  <a:gd name="T13" fmla="*/ 14 h 17"/>
                  <a:gd name="T14" fmla="*/ 0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4"/>
                    </a:moveTo>
                    <a:lnTo>
                      <a:pt x="19" y="0"/>
                    </a:lnTo>
                    <a:lnTo>
                      <a:pt x="63" y="11"/>
                    </a:lnTo>
                    <a:lnTo>
                      <a:pt x="84" y="8"/>
                    </a:lnTo>
                    <a:lnTo>
                      <a:pt x="73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3" name="Freeform 175"/>
              <p:cNvSpPr>
                <a:spLocks/>
              </p:cNvSpPr>
              <p:nvPr/>
            </p:nvSpPr>
            <p:spPr bwMode="auto">
              <a:xfrm>
                <a:off x="1399" y="2709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4 w 83"/>
                  <a:gd name="T3" fmla="*/ 16 h 16"/>
                  <a:gd name="T4" fmla="*/ 21 w 83"/>
                  <a:gd name="T5" fmla="*/ 5 h 16"/>
                  <a:gd name="T6" fmla="*/ 0 w 83"/>
                  <a:gd name="T7" fmla="*/ 9 h 16"/>
                  <a:gd name="T8" fmla="*/ 10 w 83"/>
                  <a:gd name="T9" fmla="*/ 0 h 16"/>
                  <a:gd name="T10" fmla="*/ 64 w 83"/>
                  <a:gd name="T11" fmla="*/ 0 h 16"/>
                  <a:gd name="T12" fmla="*/ 41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4" y="16"/>
                    </a:lnTo>
                    <a:lnTo>
                      <a:pt x="21" y="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64" y="0"/>
                    </a:lnTo>
                    <a:lnTo>
                      <a:pt x="41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4" name="Freeform 176"/>
              <p:cNvSpPr>
                <a:spLocks/>
              </p:cNvSpPr>
              <p:nvPr/>
            </p:nvSpPr>
            <p:spPr bwMode="auto">
              <a:xfrm>
                <a:off x="1399" y="2709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4 w 83"/>
                  <a:gd name="T3" fmla="*/ 16 h 16"/>
                  <a:gd name="T4" fmla="*/ 21 w 83"/>
                  <a:gd name="T5" fmla="*/ 5 h 16"/>
                  <a:gd name="T6" fmla="*/ 0 w 83"/>
                  <a:gd name="T7" fmla="*/ 9 h 16"/>
                  <a:gd name="T8" fmla="*/ 10 w 83"/>
                  <a:gd name="T9" fmla="*/ 0 h 16"/>
                  <a:gd name="T10" fmla="*/ 64 w 83"/>
                  <a:gd name="T11" fmla="*/ 0 h 16"/>
                  <a:gd name="T12" fmla="*/ 41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4" y="16"/>
                    </a:lnTo>
                    <a:lnTo>
                      <a:pt x="21" y="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64" y="0"/>
                    </a:lnTo>
                    <a:lnTo>
                      <a:pt x="41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5" name="Freeform 177"/>
              <p:cNvSpPr>
                <a:spLocks/>
              </p:cNvSpPr>
              <p:nvPr/>
            </p:nvSpPr>
            <p:spPr bwMode="auto">
              <a:xfrm>
                <a:off x="1403" y="2688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9 w 83"/>
                  <a:gd name="T3" fmla="*/ 17 h 17"/>
                  <a:gd name="T4" fmla="*/ 63 w 83"/>
                  <a:gd name="T5" fmla="*/ 6 h 17"/>
                  <a:gd name="T6" fmla="*/ 83 w 83"/>
                  <a:gd name="T7" fmla="*/ 9 h 17"/>
                  <a:gd name="T8" fmla="*/ 73 w 83"/>
                  <a:gd name="T9" fmla="*/ 0 h 17"/>
                  <a:gd name="T10" fmla="*/ 20 w 83"/>
                  <a:gd name="T11" fmla="*/ 0 h 17"/>
                  <a:gd name="T12" fmla="*/ 42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9" y="17"/>
                    </a:lnTo>
                    <a:lnTo>
                      <a:pt x="63" y="6"/>
                    </a:lnTo>
                    <a:lnTo>
                      <a:pt x="83" y="9"/>
                    </a:lnTo>
                    <a:lnTo>
                      <a:pt x="73" y="0"/>
                    </a:lnTo>
                    <a:lnTo>
                      <a:pt x="20" y="0"/>
                    </a:lnTo>
                    <a:lnTo>
                      <a:pt x="4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6" name="Freeform 178"/>
              <p:cNvSpPr>
                <a:spLocks/>
              </p:cNvSpPr>
              <p:nvPr/>
            </p:nvSpPr>
            <p:spPr bwMode="auto">
              <a:xfrm>
                <a:off x="1403" y="2688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9 w 83"/>
                  <a:gd name="T3" fmla="*/ 17 h 17"/>
                  <a:gd name="T4" fmla="*/ 63 w 83"/>
                  <a:gd name="T5" fmla="*/ 6 h 17"/>
                  <a:gd name="T6" fmla="*/ 83 w 83"/>
                  <a:gd name="T7" fmla="*/ 9 h 17"/>
                  <a:gd name="T8" fmla="*/ 73 w 83"/>
                  <a:gd name="T9" fmla="*/ 0 h 17"/>
                  <a:gd name="T10" fmla="*/ 20 w 83"/>
                  <a:gd name="T11" fmla="*/ 0 h 17"/>
                  <a:gd name="T12" fmla="*/ 42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9" y="17"/>
                    </a:lnTo>
                    <a:lnTo>
                      <a:pt x="63" y="6"/>
                    </a:lnTo>
                    <a:lnTo>
                      <a:pt x="83" y="9"/>
                    </a:lnTo>
                    <a:lnTo>
                      <a:pt x="73" y="0"/>
                    </a:lnTo>
                    <a:lnTo>
                      <a:pt x="20" y="0"/>
                    </a:lnTo>
                    <a:lnTo>
                      <a:pt x="4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7" name="Freeform 179"/>
              <p:cNvSpPr>
                <a:spLocks/>
              </p:cNvSpPr>
              <p:nvPr/>
            </p:nvSpPr>
            <p:spPr bwMode="auto">
              <a:xfrm>
                <a:off x="1312" y="2708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5 w 83"/>
                  <a:gd name="T3" fmla="*/ 0 h 17"/>
                  <a:gd name="T4" fmla="*/ 22 w 83"/>
                  <a:gd name="T5" fmla="*/ 11 h 17"/>
                  <a:gd name="T6" fmla="*/ 0 w 83"/>
                  <a:gd name="T7" fmla="*/ 7 h 17"/>
                  <a:gd name="T8" fmla="*/ 11 w 83"/>
                  <a:gd name="T9" fmla="*/ 17 h 17"/>
                  <a:gd name="T10" fmla="*/ 65 w 83"/>
                  <a:gd name="T11" fmla="*/ 17 h 17"/>
                  <a:gd name="T12" fmla="*/ 42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5" y="0"/>
                    </a:lnTo>
                    <a:lnTo>
                      <a:pt x="22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2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8" name="Freeform 180"/>
              <p:cNvSpPr>
                <a:spLocks/>
              </p:cNvSpPr>
              <p:nvPr/>
            </p:nvSpPr>
            <p:spPr bwMode="auto">
              <a:xfrm>
                <a:off x="1312" y="2708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5 w 83"/>
                  <a:gd name="T3" fmla="*/ 0 h 17"/>
                  <a:gd name="T4" fmla="*/ 22 w 83"/>
                  <a:gd name="T5" fmla="*/ 11 h 17"/>
                  <a:gd name="T6" fmla="*/ 0 w 83"/>
                  <a:gd name="T7" fmla="*/ 7 h 17"/>
                  <a:gd name="T8" fmla="*/ 11 w 83"/>
                  <a:gd name="T9" fmla="*/ 17 h 17"/>
                  <a:gd name="T10" fmla="*/ 65 w 83"/>
                  <a:gd name="T11" fmla="*/ 17 h 17"/>
                  <a:gd name="T12" fmla="*/ 42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5" y="0"/>
                    </a:lnTo>
                    <a:lnTo>
                      <a:pt x="22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2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9" name="Freeform 181"/>
              <p:cNvSpPr>
                <a:spLocks/>
              </p:cNvSpPr>
              <p:nvPr/>
            </p:nvSpPr>
            <p:spPr bwMode="auto">
              <a:xfrm>
                <a:off x="1317" y="2687"/>
                <a:ext cx="83" cy="17"/>
              </a:xfrm>
              <a:custGeom>
                <a:avLst/>
                <a:gdLst>
                  <a:gd name="T0" fmla="*/ 0 w 83"/>
                  <a:gd name="T1" fmla="*/ 4 h 17"/>
                  <a:gd name="T2" fmla="*/ 18 w 83"/>
                  <a:gd name="T3" fmla="*/ 0 h 17"/>
                  <a:gd name="T4" fmla="*/ 63 w 83"/>
                  <a:gd name="T5" fmla="*/ 10 h 17"/>
                  <a:gd name="T6" fmla="*/ 83 w 83"/>
                  <a:gd name="T7" fmla="*/ 8 h 17"/>
                  <a:gd name="T8" fmla="*/ 72 w 83"/>
                  <a:gd name="T9" fmla="*/ 17 h 17"/>
                  <a:gd name="T10" fmla="*/ 20 w 83"/>
                  <a:gd name="T11" fmla="*/ 17 h 17"/>
                  <a:gd name="T12" fmla="*/ 41 w 83"/>
                  <a:gd name="T13" fmla="*/ 14 h 17"/>
                  <a:gd name="T14" fmla="*/ 0 w 83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4"/>
                    </a:moveTo>
                    <a:lnTo>
                      <a:pt x="18" y="0"/>
                    </a:lnTo>
                    <a:lnTo>
                      <a:pt x="63" y="10"/>
                    </a:lnTo>
                    <a:lnTo>
                      <a:pt x="83" y="8"/>
                    </a:lnTo>
                    <a:lnTo>
                      <a:pt x="72" y="17"/>
                    </a:lnTo>
                    <a:lnTo>
                      <a:pt x="20" y="17"/>
                    </a:lnTo>
                    <a:lnTo>
                      <a:pt x="41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0" name="Freeform 182"/>
              <p:cNvSpPr>
                <a:spLocks/>
              </p:cNvSpPr>
              <p:nvPr/>
            </p:nvSpPr>
            <p:spPr bwMode="auto">
              <a:xfrm>
                <a:off x="1317" y="2687"/>
                <a:ext cx="83" cy="17"/>
              </a:xfrm>
              <a:custGeom>
                <a:avLst/>
                <a:gdLst>
                  <a:gd name="T0" fmla="*/ 0 w 83"/>
                  <a:gd name="T1" fmla="*/ 4 h 17"/>
                  <a:gd name="T2" fmla="*/ 18 w 83"/>
                  <a:gd name="T3" fmla="*/ 0 h 17"/>
                  <a:gd name="T4" fmla="*/ 63 w 83"/>
                  <a:gd name="T5" fmla="*/ 10 h 17"/>
                  <a:gd name="T6" fmla="*/ 83 w 83"/>
                  <a:gd name="T7" fmla="*/ 8 h 17"/>
                  <a:gd name="T8" fmla="*/ 72 w 83"/>
                  <a:gd name="T9" fmla="*/ 17 h 17"/>
                  <a:gd name="T10" fmla="*/ 20 w 83"/>
                  <a:gd name="T11" fmla="*/ 17 h 17"/>
                  <a:gd name="T12" fmla="*/ 41 w 83"/>
                  <a:gd name="T13" fmla="*/ 14 h 17"/>
                  <a:gd name="T14" fmla="*/ 0 w 83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4"/>
                    </a:moveTo>
                    <a:lnTo>
                      <a:pt x="18" y="0"/>
                    </a:lnTo>
                    <a:lnTo>
                      <a:pt x="63" y="10"/>
                    </a:lnTo>
                    <a:lnTo>
                      <a:pt x="83" y="8"/>
                    </a:lnTo>
                    <a:lnTo>
                      <a:pt x="72" y="17"/>
                    </a:lnTo>
                    <a:lnTo>
                      <a:pt x="20" y="17"/>
                    </a:lnTo>
                    <a:lnTo>
                      <a:pt x="41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1" name="Freeform 183"/>
              <p:cNvSpPr>
                <a:spLocks/>
              </p:cNvSpPr>
              <p:nvPr/>
            </p:nvSpPr>
            <p:spPr bwMode="auto">
              <a:xfrm>
                <a:off x="1400" y="2710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5 w 83"/>
                  <a:gd name="T3" fmla="*/ 16 h 16"/>
                  <a:gd name="T4" fmla="*/ 22 w 83"/>
                  <a:gd name="T5" fmla="*/ 5 h 16"/>
                  <a:gd name="T6" fmla="*/ 0 w 83"/>
                  <a:gd name="T7" fmla="*/ 9 h 16"/>
                  <a:gd name="T8" fmla="*/ 11 w 83"/>
                  <a:gd name="T9" fmla="*/ 0 h 16"/>
                  <a:gd name="T10" fmla="*/ 65 w 83"/>
                  <a:gd name="T11" fmla="*/ 0 h 16"/>
                  <a:gd name="T12" fmla="*/ 42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5" y="16"/>
                    </a:lnTo>
                    <a:lnTo>
                      <a:pt x="22" y="5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65" y="0"/>
                    </a:lnTo>
                    <a:lnTo>
                      <a:pt x="42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2" name="Freeform 184"/>
              <p:cNvSpPr>
                <a:spLocks/>
              </p:cNvSpPr>
              <p:nvPr/>
            </p:nvSpPr>
            <p:spPr bwMode="auto">
              <a:xfrm>
                <a:off x="1400" y="2710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5 w 83"/>
                  <a:gd name="T3" fmla="*/ 16 h 16"/>
                  <a:gd name="T4" fmla="*/ 22 w 83"/>
                  <a:gd name="T5" fmla="*/ 5 h 16"/>
                  <a:gd name="T6" fmla="*/ 0 w 83"/>
                  <a:gd name="T7" fmla="*/ 9 h 16"/>
                  <a:gd name="T8" fmla="*/ 11 w 83"/>
                  <a:gd name="T9" fmla="*/ 0 h 16"/>
                  <a:gd name="T10" fmla="*/ 65 w 83"/>
                  <a:gd name="T11" fmla="*/ 0 h 16"/>
                  <a:gd name="T12" fmla="*/ 42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5" y="16"/>
                    </a:lnTo>
                    <a:lnTo>
                      <a:pt x="22" y="5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65" y="0"/>
                    </a:lnTo>
                    <a:lnTo>
                      <a:pt x="42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3" name="Line 185"/>
              <p:cNvSpPr>
                <a:spLocks noChangeShapeType="1"/>
              </p:cNvSpPr>
              <p:nvPr/>
            </p:nvSpPr>
            <p:spPr bwMode="auto">
              <a:xfrm>
                <a:off x="1272" y="270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4" name="Line 186"/>
              <p:cNvSpPr>
                <a:spLocks noChangeShapeType="1"/>
              </p:cNvSpPr>
              <p:nvPr/>
            </p:nvSpPr>
            <p:spPr bwMode="auto">
              <a:xfrm>
                <a:off x="1525" y="270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47" name="Group 235"/>
            <p:cNvGrpSpPr>
              <a:grpSpLocks/>
            </p:cNvGrpSpPr>
            <p:nvPr/>
          </p:nvGrpSpPr>
          <p:grpSpPr bwMode="auto">
            <a:xfrm>
              <a:off x="920" y="2702"/>
              <a:ext cx="291" cy="136"/>
              <a:chOff x="509" y="3310"/>
              <a:chExt cx="245" cy="88"/>
            </a:xfrm>
          </p:grpSpPr>
          <p:sp>
            <p:nvSpPr>
              <p:cNvPr id="26551" name="Rectangle 236"/>
              <p:cNvSpPr>
                <a:spLocks noChangeArrowheads="1"/>
              </p:cNvSpPr>
              <p:nvPr/>
            </p:nvSpPr>
            <p:spPr bwMode="auto">
              <a:xfrm>
                <a:off x="509" y="3323"/>
                <a:ext cx="221" cy="75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2" name="Rectangle 237"/>
              <p:cNvSpPr>
                <a:spLocks noChangeArrowheads="1"/>
              </p:cNvSpPr>
              <p:nvPr/>
            </p:nvSpPr>
            <p:spPr bwMode="auto">
              <a:xfrm>
                <a:off x="510" y="3324"/>
                <a:ext cx="219" cy="73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3" name="Freeform 238"/>
              <p:cNvSpPr>
                <a:spLocks/>
              </p:cNvSpPr>
              <p:nvPr/>
            </p:nvSpPr>
            <p:spPr bwMode="auto">
              <a:xfrm>
                <a:off x="730" y="3310"/>
                <a:ext cx="24" cy="88"/>
              </a:xfrm>
              <a:custGeom>
                <a:avLst/>
                <a:gdLst>
                  <a:gd name="T0" fmla="*/ 0 w 24"/>
                  <a:gd name="T1" fmla="*/ 88 h 88"/>
                  <a:gd name="T2" fmla="*/ 24 w 24"/>
                  <a:gd name="T3" fmla="*/ 75 h 88"/>
                  <a:gd name="T4" fmla="*/ 24 w 24"/>
                  <a:gd name="T5" fmla="*/ 0 h 88"/>
                  <a:gd name="T6" fmla="*/ 0 w 24"/>
                  <a:gd name="T7" fmla="*/ 13 h 88"/>
                  <a:gd name="T8" fmla="*/ 0 w 2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8"/>
                  <a:gd name="T17" fmla="*/ 24 w 2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8">
                    <a:moveTo>
                      <a:pt x="0" y="88"/>
                    </a:moveTo>
                    <a:lnTo>
                      <a:pt x="24" y="75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4" name="Freeform 239"/>
              <p:cNvSpPr>
                <a:spLocks/>
              </p:cNvSpPr>
              <p:nvPr/>
            </p:nvSpPr>
            <p:spPr bwMode="auto">
              <a:xfrm>
                <a:off x="730" y="3310"/>
                <a:ext cx="24" cy="88"/>
              </a:xfrm>
              <a:custGeom>
                <a:avLst/>
                <a:gdLst>
                  <a:gd name="T0" fmla="*/ 0 w 24"/>
                  <a:gd name="T1" fmla="*/ 88 h 88"/>
                  <a:gd name="T2" fmla="*/ 24 w 24"/>
                  <a:gd name="T3" fmla="*/ 75 h 88"/>
                  <a:gd name="T4" fmla="*/ 24 w 24"/>
                  <a:gd name="T5" fmla="*/ 0 h 88"/>
                  <a:gd name="T6" fmla="*/ 0 w 24"/>
                  <a:gd name="T7" fmla="*/ 13 h 88"/>
                  <a:gd name="T8" fmla="*/ 0 w 2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8"/>
                  <a:gd name="T17" fmla="*/ 24 w 2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8">
                    <a:moveTo>
                      <a:pt x="0" y="88"/>
                    </a:moveTo>
                    <a:lnTo>
                      <a:pt x="24" y="75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5" name="Freeform 240"/>
              <p:cNvSpPr>
                <a:spLocks/>
              </p:cNvSpPr>
              <p:nvPr/>
            </p:nvSpPr>
            <p:spPr bwMode="auto">
              <a:xfrm>
                <a:off x="509" y="3310"/>
                <a:ext cx="245" cy="13"/>
              </a:xfrm>
              <a:custGeom>
                <a:avLst/>
                <a:gdLst>
                  <a:gd name="T0" fmla="*/ 221 w 245"/>
                  <a:gd name="T1" fmla="*/ 13 h 13"/>
                  <a:gd name="T2" fmla="*/ 245 w 245"/>
                  <a:gd name="T3" fmla="*/ 0 h 13"/>
                  <a:gd name="T4" fmla="*/ 24 w 245"/>
                  <a:gd name="T5" fmla="*/ 0 h 13"/>
                  <a:gd name="T6" fmla="*/ 0 w 245"/>
                  <a:gd name="T7" fmla="*/ 13 h 13"/>
                  <a:gd name="T8" fmla="*/ 221 w 24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"/>
                  <a:gd name="T16" fmla="*/ 0 h 13"/>
                  <a:gd name="T17" fmla="*/ 245 w 24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" h="13">
                    <a:moveTo>
                      <a:pt x="221" y="13"/>
                    </a:moveTo>
                    <a:lnTo>
                      <a:pt x="245" y="0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221" y="13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6" name="Freeform 241"/>
              <p:cNvSpPr>
                <a:spLocks/>
              </p:cNvSpPr>
              <p:nvPr/>
            </p:nvSpPr>
            <p:spPr bwMode="auto">
              <a:xfrm>
                <a:off x="509" y="3310"/>
                <a:ext cx="245" cy="13"/>
              </a:xfrm>
              <a:custGeom>
                <a:avLst/>
                <a:gdLst>
                  <a:gd name="T0" fmla="*/ 221 w 245"/>
                  <a:gd name="T1" fmla="*/ 13 h 13"/>
                  <a:gd name="T2" fmla="*/ 245 w 245"/>
                  <a:gd name="T3" fmla="*/ 0 h 13"/>
                  <a:gd name="T4" fmla="*/ 24 w 245"/>
                  <a:gd name="T5" fmla="*/ 0 h 13"/>
                  <a:gd name="T6" fmla="*/ 0 w 245"/>
                  <a:gd name="T7" fmla="*/ 13 h 13"/>
                  <a:gd name="T8" fmla="*/ 221 w 24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"/>
                  <a:gd name="T16" fmla="*/ 0 h 13"/>
                  <a:gd name="T17" fmla="*/ 245 w 24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" h="13">
                    <a:moveTo>
                      <a:pt x="221" y="13"/>
                    </a:moveTo>
                    <a:lnTo>
                      <a:pt x="245" y="0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221" y="13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7" name="Freeform 242"/>
              <p:cNvSpPr>
                <a:spLocks/>
              </p:cNvSpPr>
              <p:nvPr/>
            </p:nvSpPr>
            <p:spPr bwMode="auto">
              <a:xfrm>
                <a:off x="529" y="3354"/>
                <a:ext cx="83" cy="14"/>
              </a:xfrm>
              <a:custGeom>
                <a:avLst/>
                <a:gdLst>
                  <a:gd name="T0" fmla="*/ 0 w 83"/>
                  <a:gd name="T1" fmla="*/ 4 h 14"/>
                  <a:gd name="T2" fmla="*/ 0 w 83"/>
                  <a:gd name="T3" fmla="*/ 10 h 14"/>
                  <a:gd name="T4" fmla="*/ 71 w 83"/>
                  <a:gd name="T5" fmla="*/ 10 h 14"/>
                  <a:gd name="T6" fmla="*/ 71 w 83"/>
                  <a:gd name="T7" fmla="*/ 14 h 14"/>
                  <a:gd name="T8" fmla="*/ 83 w 83"/>
                  <a:gd name="T9" fmla="*/ 7 h 14"/>
                  <a:gd name="T10" fmla="*/ 71 w 83"/>
                  <a:gd name="T11" fmla="*/ 0 h 14"/>
                  <a:gd name="T12" fmla="*/ 71 w 83"/>
                  <a:gd name="T13" fmla="*/ 4 h 14"/>
                  <a:gd name="T14" fmla="*/ 0 w 83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4"/>
                  <a:gd name="T26" fmla="*/ 83 w 8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4">
                    <a:moveTo>
                      <a:pt x="0" y="4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83" y="7"/>
                    </a:lnTo>
                    <a:lnTo>
                      <a:pt x="71" y="0"/>
                    </a:lnTo>
                    <a:lnTo>
                      <a:pt x="7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8" name="Freeform 243"/>
              <p:cNvSpPr>
                <a:spLocks/>
              </p:cNvSpPr>
              <p:nvPr/>
            </p:nvSpPr>
            <p:spPr bwMode="auto">
              <a:xfrm>
                <a:off x="529" y="3354"/>
                <a:ext cx="83" cy="14"/>
              </a:xfrm>
              <a:custGeom>
                <a:avLst/>
                <a:gdLst>
                  <a:gd name="T0" fmla="*/ 0 w 83"/>
                  <a:gd name="T1" fmla="*/ 4 h 14"/>
                  <a:gd name="T2" fmla="*/ 0 w 83"/>
                  <a:gd name="T3" fmla="*/ 10 h 14"/>
                  <a:gd name="T4" fmla="*/ 71 w 83"/>
                  <a:gd name="T5" fmla="*/ 10 h 14"/>
                  <a:gd name="T6" fmla="*/ 71 w 83"/>
                  <a:gd name="T7" fmla="*/ 14 h 14"/>
                  <a:gd name="T8" fmla="*/ 83 w 83"/>
                  <a:gd name="T9" fmla="*/ 7 h 14"/>
                  <a:gd name="T10" fmla="*/ 71 w 83"/>
                  <a:gd name="T11" fmla="*/ 0 h 14"/>
                  <a:gd name="T12" fmla="*/ 71 w 83"/>
                  <a:gd name="T13" fmla="*/ 4 h 14"/>
                  <a:gd name="T14" fmla="*/ 0 w 83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4"/>
                  <a:gd name="T26" fmla="*/ 83 w 8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4">
                    <a:moveTo>
                      <a:pt x="0" y="4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83" y="7"/>
                    </a:lnTo>
                    <a:lnTo>
                      <a:pt x="71" y="0"/>
                    </a:lnTo>
                    <a:lnTo>
                      <a:pt x="7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9" name="Freeform 244"/>
              <p:cNvSpPr>
                <a:spLocks/>
              </p:cNvSpPr>
              <p:nvPr/>
            </p:nvSpPr>
            <p:spPr bwMode="auto">
              <a:xfrm>
                <a:off x="626" y="3354"/>
                <a:ext cx="85" cy="14"/>
              </a:xfrm>
              <a:custGeom>
                <a:avLst/>
                <a:gdLst>
                  <a:gd name="T0" fmla="*/ 0 w 85"/>
                  <a:gd name="T1" fmla="*/ 4 h 14"/>
                  <a:gd name="T2" fmla="*/ 0 w 85"/>
                  <a:gd name="T3" fmla="*/ 10 h 14"/>
                  <a:gd name="T4" fmla="*/ 73 w 85"/>
                  <a:gd name="T5" fmla="*/ 10 h 14"/>
                  <a:gd name="T6" fmla="*/ 73 w 85"/>
                  <a:gd name="T7" fmla="*/ 14 h 14"/>
                  <a:gd name="T8" fmla="*/ 85 w 85"/>
                  <a:gd name="T9" fmla="*/ 7 h 14"/>
                  <a:gd name="T10" fmla="*/ 73 w 85"/>
                  <a:gd name="T11" fmla="*/ 0 h 14"/>
                  <a:gd name="T12" fmla="*/ 73 w 85"/>
                  <a:gd name="T13" fmla="*/ 4 h 14"/>
                  <a:gd name="T14" fmla="*/ 0 w 85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14"/>
                  <a:gd name="T26" fmla="*/ 85 w 85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14">
                    <a:moveTo>
                      <a:pt x="0" y="4"/>
                    </a:moveTo>
                    <a:lnTo>
                      <a:pt x="0" y="10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85" y="7"/>
                    </a:lnTo>
                    <a:lnTo>
                      <a:pt x="73" y="0"/>
                    </a:lnTo>
                    <a:lnTo>
                      <a:pt x="7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0" name="Freeform 245"/>
              <p:cNvSpPr>
                <a:spLocks/>
              </p:cNvSpPr>
              <p:nvPr/>
            </p:nvSpPr>
            <p:spPr bwMode="auto">
              <a:xfrm>
                <a:off x="626" y="3354"/>
                <a:ext cx="85" cy="14"/>
              </a:xfrm>
              <a:custGeom>
                <a:avLst/>
                <a:gdLst>
                  <a:gd name="T0" fmla="*/ 0 w 85"/>
                  <a:gd name="T1" fmla="*/ 4 h 14"/>
                  <a:gd name="T2" fmla="*/ 0 w 85"/>
                  <a:gd name="T3" fmla="*/ 10 h 14"/>
                  <a:gd name="T4" fmla="*/ 73 w 85"/>
                  <a:gd name="T5" fmla="*/ 10 h 14"/>
                  <a:gd name="T6" fmla="*/ 73 w 85"/>
                  <a:gd name="T7" fmla="*/ 14 h 14"/>
                  <a:gd name="T8" fmla="*/ 85 w 85"/>
                  <a:gd name="T9" fmla="*/ 7 h 14"/>
                  <a:gd name="T10" fmla="*/ 73 w 85"/>
                  <a:gd name="T11" fmla="*/ 0 h 14"/>
                  <a:gd name="T12" fmla="*/ 73 w 85"/>
                  <a:gd name="T13" fmla="*/ 4 h 14"/>
                  <a:gd name="T14" fmla="*/ 0 w 85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14"/>
                  <a:gd name="T26" fmla="*/ 85 w 85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14">
                    <a:moveTo>
                      <a:pt x="0" y="4"/>
                    </a:moveTo>
                    <a:lnTo>
                      <a:pt x="0" y="10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85" y="7"/>
                    </a:lnTo>
                    <a:lnTo>
                      <a:pt x="73" y="0"/>
                    </a:lnTo>
                    <a:lnTo>
                      <a:pt x="7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1" name="Freeform 246"/>
              <p:cNvSpPr>
                <a:spLocks/>
              </p:cNvSpPr>
              <p:nvPr/>
            </p:nvSpPr>
            <p:spPr bwMode="auto">
              <a:xfrm>
                <a:off x="621" y="3329"/>
                <a:ext cx="78" cy="25"/>
              </a:xfrm>
              <a:custGeom>
                <a:avLst/>
                <a:gdLst>
                  <a:gd name="T0" fmla="*/ 0 w 78"/>
                  <a:gd name="T1" fmla="*/ 20 h 25"/>
                  <a:gd name="T2" fmla="*/ 5 w 78"/>
                  <a:gd name="T3" fmla="*/ 25 h 25"/>
                  <a:gd name="T4" fmla="*/ 71 w 78"/>
                  <a:gd name="T5" fmla="*/ 9 h 25"/>
                  <a:gd name="T6" fmla="*/ 72 w 78"/>
                  <a:gd name="T7" fmla="*/ 12 h 25"/>
                  <a:gd name="T8" fmla="*/ 78 w 78"/>
                  <a:gd name="T9" fmla="*/ 4 h 25"/>
                  <a:gd name="T10" fmla="*/ 62 w 78"/>
                  <a:gd name="T11" fmla="*/ 0 h 25"/>
                  <a:gd name="T12" fmla="*/ 65 w 78"/>
                  <a:gd name="T13" fmla="*/ 4 h 25"/>
                  <a:gd name="T14" fmla="*/ 0 w 78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20"/>
                    </a:moveTo>
                    <a:lnTo>
                      <a:pt x="5" y="25"/>
                    </a:lnTo>
                    <a:lnTo>
                      <a:pt x="71" y="9"/>
                    </a:lnTo>
                    <a:lnTo>
                      <a:pt x="72" y="12"/>
                    </a:lnTo>
                    <a:lnTo>
                      <a:pt x="78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2" name="Freeform 247"/>
              <p:cNvSpPr>
                <a:spLocks/>
              </p:cNvSpPr>
              <p:nvPr/>
            </p:nvSpPr>
            <p:spPr bwMode="auto">
              <a:xfrm>
                <a:off x="621" y="3329"/>
                <a:ext cx="78" cy="25"/>
              </a:xfrm>
              <a:custGeom>
                <a:avLst/>
                <a:gdLst>
                  <a:gd name="T0" fmla="*/ 0 w 78"/>
                  <a:gd name="T1" fmla="*/ 20 h 25"/>
                  <a:gd name="T2" fmla="*/ 5 w 78"/>
                  <a:gd name="T3" fmla="*/ 25 h 25"/>
                  <a:gd name="T4" fmla="*/ 71 w 78"/>
                  <a:gd name="T5" fmla="*/ 9 h 25"/>
                  <a:gd name="T6" fmla="*/ 72 w 78"/>
                  <a:gd name="T7" fmla="*/ 12 h 25"/>
                  <a:gd name="T8" fmla="*/ 78 w 78"/>
                  <a:gd name="T9" fmla="*/ 4 h 25"/>
                  <a:gd name="T10" fmla="*/ 62 w 78"/>
                  <a:gd name="T11" fmla="*/ 0 h 25"/>
                  <a:gd name="T12" fmla="*/ 65 w 78"/>
                  <a:gd name="T13" fmla="*/ 4 h 25"/>
                  <a:gd name="T14" fmla="*/ 0 w 78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20"/>
                    </a:moveTo>
                    <a:lnTo>
                      <a:pt x="5" y="25"/>
                    </a:lnTo>
                    <a:lnTo>
                      <a:pt x="71" y="9"/>
                    </a:lnTo>
                    <a:lnTo>
                      <a:pt x="72" y="12"/>
                    </a:lnTo>
                    <a:lnTo>
                      <a:pt x="78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3" name="Freeform 248"/>
              <p:cNvSpPr>
                <a:spLocks/>
              </p:cNvSpPr>
              <p:nvPr/>
            </p:nvSpPr>
            <p:spPr bwMode="auto">
              <a:xfrm>
                <a:off x="621" y="3367"/>
                <a:ext cx="78" cy="25"/>
              </a:xfrm>
              <a:custGeom>
                <a:avLst/>
                <a:gdLst>
                  <a:gd name="T0" fmla="*/ 0 w 78"/>
                  <a:gd name="T1" fmla="*/ 5 h 25"/>
                  <a:gd name="T2" fmla="*/ 5 w 78"/>
                  <a:gd name="T3" fmla="*/ 0 h 25"/>
                  <a:gd name="T4" fmla="*/ 71 w 78"/>
                  <a:gd name="T5" fmla="*/ 17 h 25"/>
                  <a:gd name="T6" fmla="*/ 72 w 78"/>
                  <a:gd name="T7" fmla="*/ 13 h 25"/>
                  <a:gd name="T8" fmla="*/ 78 w 78"/>
                  <a:gd name="T9" fmla="*/ 21 h 25"/>
                  <a:gd name="T10" fmla="*/ 62 w 78"/>
                  <a:gd name="T11" fmla="*/ 25 h 25"/>
                  <a:gd name="T12" fmla="*/ 65 w 78"/>
                  <a:gd name="T13" fmla="*/ 21 h 25"/>
                  <a:gd name="T14" fmla="*/ 0 w 78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5"/>
                    </a:moveTo>
                    <a:lnTo>
                      <a:pt x="5" y="0"/>
                    </a:lnTo>
                    <a:lnTo>
                      <a:pt x="71" y="17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4" name="Freeform 249"/>
              <p:cNvSpPr>
                <a:spLocks/>
              </p:cNvSpPr>
              <p:nvPr/>
            </p:nvSpPr>
            <p:spPr bwMode="auto">
              <a:xfrm>
                <a:off x="621" y="3367"/>
                <a:ext cx="78" cy="25"/>
              </a:xfrm>
              <a:custGeom>
                <a:avLst/>
                <a:gdLst>
                  <a:gd name="T0" fmla="*/ 0 w 78"/>
                  <a:gd name="T1" fmla="*/ 5 h 25"/>
                  <a:gd name="T2" fmla="*/ 5 w 78"/>
                  <a:gd name="T3" fmla="*/ 0 h 25"/>
                  <a:gd name="T4" fmla="*/ 71 w 78"/>
                  <a:gd name="T5" fmla="*/ 17 h 25"/>
                  <a:gd name="T6" fmla="*/ 72 w 78"/>
                  <a:gd name="T7" fmla="*/ 13 h 25"/>
                  <a:gd name="T8" fmla="*/ 78 w 78"/>
                  <a:gd name="T9" fmla="*/ 21 h 25"/>
                  <a:gd name="T10" fmla="*/ 62 w 78"/>
                  <a:gd name="T11" fmla="*/ 25 h 25"/>
                  <a:gd name="T12" fmla="*/ 65 w 78"/>
                  <a:gd name="T13" fmla="*/ 21 h 25"/>
                  <a:gd name="T14" fmla="*/ 0 w 78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5"/>
                    </a:moveTo>
                    <a:lnTo>
                      <a:pt x="5" y="0"/>
                    </a:lnTo>
                    <a:lnTo>
                      <a:pt x="71" y="17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5" name="Freeform 250"/>
              <p:cNvSpPr>
                <a:spLocks/>
              </p:cNvSpPr>
              <p:nvPr/>
            </p:nvSpPr>
            <p:spPr bwMode="auto">
              <a:xfrm>
                <a:off x="531" y="3355"/>
                <a:ext cx="83" cy="14"/>
              </a:xfrm>
              <a:custGeom>
                <a:avLst/>
                <a:gdLst>
                  <a:gd name="T0" fmla="*/ 0 w 83"/>
                  <a:gd name="T1" fmla="*/ 4 h 14"/>
                  <a:gd name="T2" fmla="*/ 0 w 83"/>
                  <a:gd name="T3" fmla="*/ 10 h 14"/>
                  <a:gd name="T4" fmla="*/ 71 w 83"/>
                  <a:gd name="T5" fmla="*/ 10 h 14"/>
                  <a:gd name="T6" fmla="*/ 71 w 83"/>
                  <a:gd name="T7" fmla="*/ 14 h 14"/>
                  <a:gd name="T8" fmla="*/ 83 w 83"/>
                  <a:gd name="T9" fmla="*/ 7 h 14"/>
                  <a:gd name="T10" fmla="*/ 71 w 83"/>
                  <a:gd name="T11" fmla="*/ 0 h 14"/>
                  <a:gd name="T12" fmla="*/ 71 w 83"/>
                  <a:gd name="T13" fmla="*/ 4 h 14"/>
                  <a:gd name="T14" fmla="*/ 0 w 83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4"/>
                  <a:gd name="T26" fmla="*/ 83 w 8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4">
                    <a:moveTo>
                      <a:pt x="0" y="4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83" y="7"/>
                    </a:lnTo>
                    <a:lnTo>
                      <a:pt x="71" y="0"/>
                    </a:lnTo>
                    <a:lnTo>
                      <a:pt x="7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6" name="Freeform 251"/>
              <p:cNvSpPr>
                <a:spLocks/>
              </p:cNvSpPr>
              <p:nvPr/>
            </p:nvSpPr>
            <p:spPr bwMode="auto">
              <a:xfrm>
                <a:off x="531" y="3355"/>
                <a:ext cx="83" cy="14"/>
              </a:xfrm>
              <a:custGeom>
                <a:avLst/>
                <a:gdLst>
                  <a:gd name="T0" fmla="*/ 0 w 83"/>
                  <a:gd name="T1" fmla="*/ 4 h 14"/>
                  <a:gd name="T2" fmla="*/ 0 w 83"/>
                  <a:gd name="T3" fmla="*/ 10 h 14"/>
                  <a:gd name="T4" fmla="*/ 71 w 83"/>
                  <a:gd name="T5" fmla="*/ 10 h 14"/>
                  <a:gd name="T6" fmla="*/ 71 w 83"/>
                  <a:gd name="T7" fmla="*/ 14 h 14"/>
                  <a:gd name="T8" fmla="*/ 83 w 83"/>
                  <a:gd name="T9" fmla="*/ 7 h 14"/>
                  <a:gd name="T10" fmla="*/ 71 w 83"/>
                  <a:gd name="T11" fmla="*/ 0 h 14"/>
                  <a:gd name="T12" fmla="*/ 71 w 83"/>
                  <a:gd name="T13" fmla="*/ 4 h 14"/>
                  <a:gd name="T14" fmla="*/ 0 w 83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4"/>
                  <a:gd name="T26" fmla="*/ 83 w 8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4">
                    <a:moveTo>
                      <a:pt x="0" y="4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83" y="7"/>
                    </a:lnTo>
                    <a:lnTo>
                      <a:pt x="71" y="0"/>
                    </a:lnTo>
                    <a:lnTo>
                      <a:pt x="7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7" name="Freeform 252"/>
              <p:cNvSpPr>
                <a:spLocks/>
              </p:cNvSpPr>
              <p:nvPr/>
            </p:nvSpPr>
            <p:spPr bwMode="auto">
              <a:xfrm>
                <a:off x="628" y="3355"/>
                <a:ext cx="84" cy="14"/>
              </a:xfrm>
              <a:custGeom>
                <a:avLst/>
                <a:gdLst>
                  <a:gd name="T0" fmla="*/ 0 w 84"/>
                  <a:gd name="T1" fmla="*/ 4 h 14"/>
                  <a:gd name="T2" fmla="*/ 0 w 84"/>
                  <a:gd name="T3" fmla="*/ 10 h 14"/>
                  <a:gd name="T4" fmla="*/ 72 w 84"/>
                  <a:gd name="T5" fmla="*/ 10 h 14"/>
                  <a:gd name="T6" fmla="*/ 72 w 84"/>
                  <a:gd name="T7" fmla="*/ 14 h 14"/>
                  <a:gd name="T8" fmla="*/ 84 w 84"/>
                  <a:gd name="T9" fmla="*/ 7 h 14"/>
                  <a:gd name="T10" fmla="*/ 72 w 84"/>
                  <a:gd name="T11" fmla="*/ 0 h 14"/>
                  <a:gd name="T12" fmla="*/ 72 w 84"/>
                  <a:gd name="T13" fmla="*/ 4 h 14"/>
                  <a:gd name="T14" fmla="*/ 0 w 8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4"/>
                  <a:gd name="T26" fmla="*/ 84 w 8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4">
                    <a:moveTo>
                      <a:pt x="0" y="4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72" y="14"/>
                    </a:lnTo>
                    <a:lnTo>
                      <a:pt x="84" y="7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8" name="Freeform 253"/>
              <p:cNvSpPr>
                <a:spLocks/>
              </p:cNvSpPr>
              <p:nvPr/>
            </p:nvSpPr>
            <p:spPr bwMode="auto">
              <a:xfrm>
                <a:off x="628" y="3355"/>
                <a:ext cx="84" cy="14"/>
              </a:xfrm>
              <a:custGeom>
                <a:avLst/>
                <a:gdLst>
                  <a:gd name="T0" fmla="*/ 0 w 84"/>
                  <a:gd name="T1" fmla="*/ 4 h 14"/>
                  <a:gd name="T2" fmla="*/ 0 w 84"/>
                  <a:gd name="T3" fmla="*/ 10 h 14"/>
                  <a:gd name="T4" fmla="*/ 72 w 84"/>
                  <a:gd name="T5" fmla="*/ 10 h 14"/>
                  <a:gd name="T6" fmla="*/ 72 w 84"/>
                  <a:gd name="T7" fmla="*/ 14 h 14"/>
                  <a:gd name="T8" fmla="*/ 84 w 84"/>
                  <a:gd name="T9" fmla="*/ 7 h 14"/>
                  <a:gd name="T10" fmla="*/ 72 w 84"/>
                  <a:gd name="T11" fmla="*/ 0 h 14"/>
                  <a:gd name="T12" fmla="*/ 72 w 84"/>
                  <a:gd name="T13" fmla="*/ 4 h 14"/>
                  <a:gd name="T14" fmla="*/ 0 w 8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4"/>
                  <a:gd name="T26" fmla="*/ 84 w 8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4">
                    <a:moveTo>
                      <a:pt x="0" y="4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72" y="14"/>
                    </a:lnTo>
                    <a:lnTo>
                      <a:pt x="84" y="7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9" name="Freeform 254"/>
              <p:cNvSpPr>
                <a:spLocks/>
              </p:cNvSpPr>
              <p:nvPr/>
            </p:nvSpPr>
            <p:spPr bwMode="auto">
              <a:xfrm>
                <a:off x="623" y="3330"/>
                <a:ext cx="77" cy="25"/>
              </a:xfrm>
              <a:custGeom>
                <a:avLst/>
                <a:gdLst>
                  <a:gd name="T0" fmla="*/ 0 w 77"/>
                  <a:gd name="T1" fmla="*/ 20 h 25"/>
                  <a:gd name="T2" fmla="*/ 5 w 77"/>
                  <a:gd name="T3" fmla="*/ 25 h 25"/>
                  <a:gd name="T4" fmla="*/ 70 w 77"/>
                  <a:gd name="T5" fmla="*/ 9 h 25"/>
                  <a:gd name="T6" fmla="*/ 72 w 77"/>
                  <a:gd name="T7" fmla="*/ 12 h 25"/>
                  <a:gd name="T8" fmla="*/ 77 w 77"/>
                  <a:gd name="T9" fmla="*/ 4 h 25"/>
                  <a:gd name="T10" fmla="*/ 62 w 77"/>
                  <a:gd name="T11" fmla="*/ 0 h 25"/>
                  <a:gd name="T12" fmla="*/ 65 w 77"/>
                  <a:gd name="T13" fmla="*/ 4 h 25"/>
                  <a:gd name="T14" fmla="*/ 0 w 77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20"/>
                    </a:moveTo>
                    <a:lnTo>
                      <a:pt x="5" y="25"/>
                    </a:lnTo>
                    <a:lnTo>
                      <a:pt x="70" y="9"/>
                    </a:lnTo>
                    <a:lnTo>
                      <a:pt x="72" y="12"/>
                    </a:lnTo>
                    <a:lnTo>
                      <a:pt x="77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0" name="Freeform 255"/>
              <p:cNvSpPr>
                <a:spLocks/>
              </p:cNvSpPr>
              <p:nvPr/>
            </p:nvSpPr>
            <p:spPr bwMode="auto">
              <a:xfrm>
                <a:off x="623" y="3330"/>
                <a:ext cx="77" cy="25"/>
              </a:xfrm>
              <a:custGeom>
                <a:avLst/>
                <a:gdLst>
                  <a:gd name="T0" fmla="*/ 0 w 77"/>
                  <a:gd name="T1" fmla="*/ 20 h 25"/>
                  <a:gd name="T2" fmla="*/ 5 w 77"/>
                  <a:gd name="T3" fmla="*/ 25 h 25"/>
                  <a:gd name="T4" fmla="*/ 70 w 77"/>
                  <a:gd name="T5" fmla="*/ 9 h 25"/>
                  <a:gd name="T6" fmla="*/ 72 w 77"/>
                  <a:gd name="T7" fmla="*/ 12 h 25"/>
                  <a:gd name="T8" fmla="*/ 77 w 77"/>
                  <a:gd name="T9" fmla="*/ 4 h 25"/>
                  <a:gd name="T10" fmla="*/ 62 w 77"/>
                  <a:gd name="T11" fmla="*/ 0 h 25"/>
                  <a:gd name="T12" fmla="*/ 65 w 77"/>
                  <a:gd name="T13" fmla="*/ 4 h 25"/>
                  <a:gd name="T14" fmla="*/ 0 w 77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20"/>
                    </a:moveTo>
                    <a:lnTo>
                      <a:pt x="5" y="25"/>
                    </a:lnTo>
                    <a:lnTo>
                      <a:pt x="70" y="9"/>
                    </a:lnTo>
                    <a:lnTo>
                      <a:pt x="72" y="12"/>
                    </a:lnTo>
                    <a:lnTo>
                      <a:pt x="77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1" name="Freeform 256"/>
              <p:cNvSpPr>
                <a:spLocks/>
              </p:cNvSpPr>
              <p:nvPr/>
            </p:nvSpPr>
            <p:spPr bwMode="auto">
              <a:xfrm>
                <a:off x="623" y="3368"/>
                <a:ext cx="77" cy="25"/>
              </a:xfrm>
              <a:custGeom>
                <a:avLst/>
                <a:gdLst>
                  <a:gd name="T0" fmla="*/ 0 w 77"/>
                  <a:gd name="T1" fmla="*/ 5 h 25"/>
                  <a:gd name="T2" fmla="*/ 5 w 77"/>
                  <a:gd name="T3" fmla="*/ 0 h 25"/>
                  <a:gd name="T4" fmla="*/ 70 w 77"/>
                  <a:gd name="T5" fmla="*/ 17 h 25"/>
                  <a:gd name="T6" fmla="*/ 72 w 77"/>
                  <a:gd name="T7" fmla="*/ 13 h 25"/>
                  <a:gd name="T8" fmla="*/ 77 w 77"/>
                  <a:gd name="T9" fmla="*/ 21 h 25"/>
                  <a:gd name="T10" fmla="*/ 62 w 77"/>
                  <a:gd name="T11" fmla="*/ 25 h 25"/>
                  <a:gd name="T12" fmla="*/ 65 w 77"/>
                  <a:gd name="T13" fmla="*/ 21 h 25"/>
                  <a:gd name="T14" fmla="*/ 0 w 77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5"/>
                    </a:moveTo>
                    <a:lnTo>
                      <a:pt x="5" y="0"/>
                    </a:lnTo>
                    <a:lnTo>
                      <a:pt x="70" y="17"/>
                    </a:lnTo>
                    <a:lnTo>
                      <a:pt x="72" y="13"/>
                    </a:lnTo>
                    <a:lnTo>
                      <a:pt x="77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2" name="Freeform 257"/>
              <p:cNvSpPr>
                <a:spLocks/>
              </p:cNvSpPr>
              <p:nvPr/>
            </p:nvSpPr>
            <p:spPr bwMode="auto">
              <a:xfrm>
                <a:off x="623" y="3368"/>
                <a:ext cx="77" cy="25"/>
              </a:xfrm>
              <a:custGeom>
                <a:avLst/>
                <a:gdLst>
                  <a:gd name="T0" fmla="*/ 0 w 77"/>
                  <a:gd name="T1" fmla="*/ 5 h 25"/>
                  <a:gd name="T2" fmla="*/ 5 w 77"/>
                  <a:gd name="T3" fmla="*/ 0 h 25"/>
                  <a:gd name="T4" fmla="*/ 70 w 77"/>
                  <a:gd name="T5" fmla="*/ 17 h 25"/>
                  <a:gd name="T6" fmla="*/ 72 w 77"/>
                  <a:gd name="T7" fmla="*/ 13 h 25"/>
                  <a:gd name="T8" fmla="*/ 77 w 77"/>
                  <a:gd name="T9" fmla="*/ 21 h 25"/>
                  <a:gd name="T10" fmla="*/ 62 w 77"/>
                  <a:gd name="T11" fmla="*/ 25 h 25"/>
                  <a:gd name="T12" fmla="*/ 65 w 77"/>
                  <a:gd name="T13" fmla="*/ 21 h 25"/>
                  <a:gd name="T14" fmla="*/ 0 w 77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5"/>
                    </a:moveTo>
                    <a:lnTo>
                      <a:pt x="5" y="0"/>
                    </a:lnTo>
                    <a:lnTo>
                      <a:pt x="70" y="17"/>
                    </a:lnTo>
                    <a:lnTo>
                      <a:pt x="72" y="13"/>
                    </a:lnTo>
                    <a:lnTo>
                      <a:pt x="77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48" name="Rectangle 1197"/>
            <p:cNvSpPr>
              <a:spLocks noChangeArrowheads="1"/>
            </p:cNvSpPr>
            <p:nvPr/>
          </p:nvSpPr>
          <p:spPr bwMode="auto">
            <a:xfrm>
              <a:off x="920" y="2932"/>
              <a:ext cx="272" cy="90"/>
            </a:xfrm>
            <a:prstGeom prst="rect">
              <a:avLst/>
            </a:prstGeom>
            <a:solidFill>
              <a:srgbClr val="FFFF66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b="1">
                  <a:solidFill>
                    <a:srgbClr val="000000"/>
                  </a:solidFill>
                </a:rPr>
                <a:t>Cache</a:t>
              </a:r>
              <a:endParaRPr lang="ja-JP" altLang="en-US" sz="1100" b="1">
                <a:solidFill>
                  <a:srgbClr val="000000"/>
                </a:solidFill>
              </a:endParaRPr>
            </a:p>
          </p:txBody>
        </p:sp>
        <p:sp>
          <p:nvSpPr>
            <p:cNvPr id="26549" name="Rectangle 1199"/>
            <p:cNvSpPr>
              <a:spLocks noChangeArrowheads="1"/>
            </p:cNvSpPr>
            <p:nvPr/>
          </p:nvSpPr>
          <p:spPr bwMode="auto">
            <a:xfrm>
              <a:off x="1873" y="2932"/>
              <a:ext cx="272" cy="90"/>
            </a:xfrm>
            <a:prstGeom prst="rect">
              <a:avLst/>
            </a:prstGeom>
            <a:solidFill>
              <a:srgbClr val="FFFF66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b="1">
                  <a:solidFill>
                    <a:srgbClr val="000000"/>
                  </a:solidFill>
                </a:rPr>
                <a:t>Cache</a:t>
              </a:r>
              <a:endParaRPr lang="ja-JP" altLang="en-US" sz="1100" b="1">
                <a:solidFill>
                  <a:srgbClr val="000000"/>
                </a:solidFill>
              </a:endParaRPr>
            </a:p>
          </p:txBody>
        </p:sp>
        <p:sp>
          <p:nvSpPr>
            <p:cNvPr id="26550" name="Line 283"/>
            <p:cNvSpPr>
              <a:spLocks noChangeShapeType="1"/>
            </p:cNvSpPr>
            <p:nvPr/>
          </p:nvSpPr>
          <p:spPr bwMode="auto">
            <a:xfrm>
              <a:off x="1859" y="2598"/>
              <a:ext cx="44" cy="10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94" name="Group 97"/>
          <p:cNvGrpSpPr>
            <a:grpSpLocks noChangeAspect="1"/>
          </p:cNvGrpSpPr>
          <p:nvPr/>
        </p:nvGrpSpPr>
        <p:grpSpPr bwMode="auto">
          <a:xfrm>
            <a:off x="103188" y="2244725"/>
            <a:ext cx="3638550" cy="320675"/>
            <a:chOff x="287" y="1192"/>
            <a:chExt cx="601" cy="366"/>
          </a:xfrm>
        </p:grpSpPr>
        <p:grpSp>
          <p:nvGrpSpPr>
            <p:cNvPr id="26521" name="Group 98"/>
            <p:cNvGrpSpPr>
              <a:grpSpLocks noChangeAspect="1"/>
            </p:cNvGrpSpPr>
            <p:nvPr/>
          </p:nvGrpSpPr>
          <p:grpSpPr bwMode="auto">
            <a:xfrm>
              <a:off x="287" y="1192"/>
              <a:ext cx="601" cy="366"/>
              <a:chOff x="287" y="1192"/>
              <a:chExt cx="601" cy="366"/>
            </a:xfrm>
          </p:grpSpPr>
          <p:sp>
            <p:nvSpPr>
              <p:cNvPr id="26523" name="Freeform 99"/>
              <p:cNvSpPr>
                <a:spLocks noChangeAspect="1"/>
              </p:cNvSpPr>
              <p:nvPr/>
            </p:nvSpPr>
            <p:spPr bwMode="auto">
              <a:xfrm>
                <a:off x="287" y="1192"/>
                <a:ext cx="601" cy="366"/>
              </a:xfrm>
              <a:custGeom>
                <a:avLst/>
                <a:gdLst>
                  <a:gd name="T0" fmla="*/ 0 w 3969"/>
                  <a:gd name="T1" fmla="*/ 0 h 2420"/>
                  <a:gd name="T2" fmla="*/ 0 w 3969"/>
                  <a:gd name="T3" fmla="*/ 0 h 2420"/>
                  <a:gd name="T4" fmla="*/ 0 w 3969"/>
                  <a:gd name="T5" fmla="*/ 0 h 2420"/>
                  <a:gd name="T6" fmla="*/ 0 w 3969"/>
                  <a:gd name="T7" fmla="*/ 0 h 2420"/>
                  <a:gd name="T8" fmla="*/ 0 w 3969"/>
                  <a:gd name="T9" fmla="*/ 0 h 2420"/>
                  <a:gd name="T10" fmla="*/ 0 w 3969"/>
                  <a:gd name="T11" fmla="*/ 0 h 2420"/>
                  <a:gd name="T12" fmla="*/ 0 w 3969"/>
                  <a:gd name="T13" fmla="*/ 0 h 2420"/>
                  <a:gd name="T14" fmla="*/ 0 w 3969"/>
                  <a:gd name="T15" fmla="*/ 0 h 2420"/>
                  <a:gd name="T16" fmla="*/ 0 w 3969"/>
                  <a:gd name="T17" fmla="*/ 0 h 2420"/>
                  <a:gd name="T18" fmla="*/ 0 w 3969"/>
                  <a:gd name="T19" fmla="*/ 0 h 2420"/>
                  <a:gd name="T20" fmla="*/ 0 w 3969"/>
                  <a:gd name="T21" fmla="*/ 0 h 2420"/>
                  <a:gd name="T22" fmla="*/ 0 w 3969"/>
                  <a:gd name="T23" fmla="*/ 0 h 2420"/>
                  <a:gd name="T24" fmla="*/ 0 w 3969"/>
                  <a:gd name="T25" fmla="*/ 0 h 2420"/>
                  <a:gd name="T26" fmla="*/ 0 w 3969"/>
                  <a:gd name="T27" fmla="*/ 0 h 2420"/>
                  <a:gd name="T28" fmla="*/ 0 w 3969"/>
                  <a:gd name="T29" fmla="*/ 0 h 2420"/>
                  <a:gd name="T30" fmla="*/ 0 w 3969"/>
                  <a:gd name="T31" fmla="*/ 0 h 2420"/>
                  <a:gd name="T32" fmla="*/ 0 w 3969"/>
                  <a:gd name="T33" fmla="*/ 0 h 2420"/>
                  <a:gd name="T34" fmla="*/ 0 w 3969"/>
                  <a:gd name="T35" fmla="*/ 0 h 2420"/>
                  <a:gd name="T36" fmla="*/ 0 w 3969"/>
                  <a:gd name="T37" fmla="*/ 0 h 2420"/>
                  <a:gd name="T38" fmla="*/ 0 w 3969"/>
                  <a:gd name="T39" fmla="*/ 0 h 2420"/>
                  <a:gd name="T40" fmla="*/ 0 w 3969"/>
                  <a:gd name="T41" fmla="*/ 0 h 2420"/>
                  <a:gd name="T42" fmla="*/ 0 w 3969"/>
                  <a:gd name="T43" fmla="*/ 0 h 2420"/>
                  <a:gd name="T44" fmla="*/ 0 w 3969"/>
                  <a:gd name="T45" fmla="*/ 0 h 2420"/>
                  <a:gd name="T46" fmla="*/ 0 w 3969"/>
                  <a:gd name="T47" fmla="*/ 0 h 2420"/>
                  <a:gd name="T48" fmla="*/ 0 w 3969"/>
                  <a:gd name="T49" fmla="*/ 0 h 2420"/>
                  <a:gd name="T50" fmla="*/ 0 w 3969"/>
                  <a:gd name="T51" fmla="*/ 0 h 2420"/>
                  <a:gd name="T52" fmla="*/ 0 w 3969"/>
                  <a:gd name="T53" fmla="*/ 0 h 2420"/>
                  <a:gd name="T54" fmla="*/ 0 w 3969"/>
                  <a:gd name="T55" fmla="*/ 0 h 2420"/>
                  <a:gd name="T56" fmla="*/ 0 w 3969"/>
                  <a:gd name="T57" fmla="*/ 0 h 2420"/>
                  <a:gd name="T58" fmla="*/ 0 w 3969"/>
                  <a:gd name="T59" fmla="*/ 0 h 2420"/>
                  <a:gd name="T60" fmla="*/ 0 w 3969"/>
                  <a:gd name="T61" fmla="*/ 0 h 2420"/>
                  <a:gd name="T62" fmla="*/ 0 w 3969"/>
                  <a:gd name="T63" fmla="*/ 0 h 2420"/>
                  <a:gd name="T64" fmla="*/ 0 w 3969"/>
                  <a:gd name="T65" fmla="*/ 0 h 2420"/>
                  <a:gd name="T66" fmla="*/ 0 w 3969"/>
                  <a:gd name="T67" fmla="*/ 0 h 2420"/>
                  <a:gd name="T68" fmla="*/ 0 w 3969"/>
                  <a:gd name="T69" fmla="*/ 0 h 2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69"/>
                  <a:gd name="T106" fmla="*/ 0 h 2420"/>
                  <a:gd name="T107" fmla="*/ 3969 w 3969"/>
                  <a:gd name="T108" fmla="*/ 2420 h 2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69" h="2420">
                    <a:moveTo>
                      <a:pt x="3969" y="1038"/>
                    </a:moveTo>
                    <a:cubicBezTo>
                      <a:pt x="3969" y="975"/>
                      <a:pt x="3955" y="909"/>
                      <a:pt x="3939" y="852"/>
                    </a:cubicBezTo>
                    <a:cubicBezTo>
                      <a:pt x="3923" y="795"/>
                      <a:pt x="3903" y="743"/>
                      <a:pt x="3873" y="694"/>
                    </a:cubicBezTo>
                    <a:cubicBezTo>
                      <a:pt x="3843" y="645"/>
                      <a:pt x="3803" y="597"/>
                      <a:pt x="3761" y="555"/>
                    </a:cubicBezTo>
                    <a:cubicBezTo>
                      <a:pt x="3719" y="513"/>
                      <a:pt x="3672" y="473"/>
                      <a:pt x="3622" y="443"/>
                    </a:cubicBezTo>
                    <a:cubicBezTo>
                      <a:pt x="3572" y="413"/>
                      <a:pt x="3520" y="393"/>
                      <a:pt x="3463" y="377"/>
                    </a:cubicBezTo>
                    <a:cubicBezTo>
                      <a:pt x="3406" y="361"/>
                      <a:pt x="3333" y="347"/>
                      <a:pt x="3278" y="344"/>
                    </a:cubicBezTo>
                    <a:cubicBezTo>
                      <a:pt x="3223" y="341"/>
                      <a:pt x="3180" y="348"/>
                      <a:pt x="3135" y="358"/>
                    </a:cubicBezTo>
                    <a:cubicBezTo>
                      <a:pt x="3090" y="368"/>
                      <a:pt x="3048" y="383"/>
                      <a:pt x="3007" y="403"/>
                    </a:cubicBezTo>
                    <a:cubicBezTo>
                      <a:pt x="2966" y="423"/>
                      <a:pt x="2932" y="447"/>
                      <a:pt x="2889" y="476"/>
                    </a:cubicBezTo>
                    <a:cubicBezTo>
                      <a:pt x="2859" y="424"/>
                      <a:pt x="2824" y="365"/>
                      <a:pt x="2783" y="317"/>
                    </a:cubicBezTo>
                    <a:cubicBezTo>
                      <a:pt x="2742" y="269"/>
                      <a:pt x="2693" y="223"/>
                      <a:pt x="2644" y="185"/>
                    </a:cubicBezTo>
                    <a:cubicBezTo>
                      <a:pt x="2595" y="147"/>
                      <a:pt x="2542" y="113"/>
                      <a:pt x="2486" y="86"/>
                    </a:cubicBezTo>
                    <a:cubicBezTo>
                      <a:pt x="2430" y="59"/>
                      <a:pt x="2370" y="40"/>
                      <a:pt x="2307" y="26"/>
                    </a:cubicBezTo>
                    <a:cubicBezTo>
                      <a:pt x="2244" y="12"/>
                      <a:pt x="2178" y="0"/>
                      <a:pt x="2109" y="0"/>
                    </a:cubicBezTo>
                    <a:cubicBezTo>
                      <a:pt x="2040" y="0"/>
                      <a:pt x="1959" y="10"/>
                      <a:pt x="1891" y="26"/>
                    </a:cubicBezTo>
                    <a:cubicBezTo>
                      <a:pt x="1823" y="42"/>
                      <a:pt x="1761" y="67"/>
                      <a:pt x="1699" y="99"/>
                    </a:cubicBezTo>
                    <a:cubicBezTo>
                      <a:pt x="1637" y="131"/>
                      <a:pt x="1572" y="174"/>
                      <a:pt x="1521" y="218"/>
                    </a:cubicBezTo>
                    <a:cubicBezTo>
                      <a:pt x="1470" y="262"/>
                      <a:pt x="1426" y="327"/>
                      <a:pt x="1395" y="363"/>
                    </a:cubicBezTo>
                    <a:cubicBezTo>
                      <a:pt x="1359" y="336"/>
                      <a:pt x="1325" y="303"/>
                      <a:pt x="1283" y="277"/>
                    </a:cubicBezTo>
                    <a:cubicBezTo>
                      <a:pt x="1241" y="251"/>
                      <a:pt x="1191" y="220"/>
                      <a:pt x="1144" y="205"/>
                    </a:cubicBezTo>
                    <a:cubicBezTo>
                      <a:pt x="1097" y="190"/>
                      <a:pt x="1050" y="183"/>
                      <a:pt x="999" y="185"/>
                    </a:cubicBezTo>
                    <a:cubicBezTo>
                      <a:pt x="948" y="187"/>
                      <a:pt x="889" y="198"/>
                      <a:pt x="840" y="214"/>
                    </a:cubicBezTo>
                    <a:cubicBezTo>
                      <a:pt x="791" y="230"/>
                      <a:pt x="744" y="254"/>
                      <a:pt x="702" y="284"/>
                    </a:cubicBezTo>
                    <a:cubicBezTo>
                      <a:pt x="660" y="314"/>
                      <a:pt x="619" y="354"/>
                      <a:pt x="589" y="396"/>
                    </a:cubicBezTo>
                    <a:cubicBezTo>
                      <a:pt x="559" y="438"/>
                      <a:pt x="536" y="492"/>
                      <a:pt x="523" y="535"/>
                    </a:cubicBezTo>
                    <a:cubicBezTo>
                      <a:pt x="510" y="578"/>
                      <a:pt x="509" y="623"/>
                      <a:pt x="510" y="657"/>
                    </a:cubicBezTo>
                    <a:cubicBezTo>
                      <a:pt x="511" y="691"/>
                      <a:pt x="520" y="715"/>
                      <a:pt x="529" y="739"/>
                    </a:cubicBezTo>
                    <a:cubicBezTo>
                      <a:pt x="505" y="747"/>
                      <a:pt x="505" y="745"/>
                      <a:pt x="475" y="757"/>
                    </a:cubicBezTo>
                    <a:cubicBezTo>
                      <a:pt x="445" y="769"/>
                      <a:pt x="393" y="787"/>
                      <a:pt x="352" y="813"/>
                    </a:cubicBezTo>
                    <a:cubicBezTo>
                      <a:pt x="311" y="839"/>
                      <a:pt x="263" y="875"/>
                      <a:pt x="226" y="912"/>
                    </a:cubicBezTo>
                    <a:cubicBezTo>
                      <a:pt x="189" y="949"/>
                      <a:pt x="157" y="991"/>
                      <a:pt x="127" y="1037"/>
                    </a:cubicBezTo>
                    <a:cubicBezTo>
                      <a:pt x="97" y="1083"/>
                      <a:pt x="68" y="1137"/>
                      <a:pt x="48" y="1189"/>
                    </a:cubicBezTo>
                    <a:cubicBezTo>
                      <a:pt x="28" y="1241"/>
                      <a:pt x="15" y="1294"/>
                      <a:pt x="8" y="1348"/>
                    </a:cubicBezTo>
                    <a:cubicBezTo>
                      <a:pt x="1" y="1402"/>
                      <a:pt x="0" y="1453"/>
                      <a:pt x="8" y="1513"/>
                    </a:cubicBezTo>
                    <a:cubicBezTo>
                      <a:pt x="16" y="1573"/>
                      <a:pt x="33" y="1652"/>
                      <a:pt x="54" y="1711"/>
                    </a:cubicBezTo>
                    <a:cubicBezTo>
                      <a:pt x="75" y="1770"/>
                      <a:pt x="105" y="1824"/>
                      <a:pt x="134" y="1870"/>
                    </a:cubicBezTo>
                    <a:cubicBezTo>
                      <a:pt x="163" y="1916"/>
                      <a:pt x="191" y="1954"/>
                      <a:pt x="226" y="1989"/>
                    </a:cubicBezTo>
                    <a:cubicBezTo>
                      <a:pt x="261" y="2024"/>
                      <a:pt x="305" y="2056"/>
                      <a:pt x="345" y="2081"/>
                    </a:cubicBezTo>
                    <a:cubicBezTo>
                      <a:pt x="385" y="2106"/>
                      <a:pt x="424" y="2124"/>
                      <a:pt x="464" y="2141"/>
                    </a:cubicBezTo>
                    <a:cubicBezTo>
                      <a:pt x="504" y="2158"/>
                      <a:pt x="542" y="2170"/>
                      <a:pt x="583" y="2180"/>
                    </a:cubicBezTo>
                    <a:cubicBezTo>
                      <a:pt x="624" y="2190"/>
                      <a:pt x="667" y="2197"/>
                      <a:pt x="708" y="2200"/>
                    </a:cubicBezTo>
                    <a:cubicBezTo>
                      <a:pt x="749" y="2203"/>
                      <a:pt x="788" y="2202"/>
                      <a:pt x="827" y="2200"/>
                    </a:cubicBezTo>
                    <a:cubicBezTo>
                      <a:pt x="866" y="2198"/>
                      <a:pt x="905" y="2192"/>
                      <a:pt x="940" y="2187"/>
                    </a:cubicBezTo>
                    <a:cubicBezTo>
                      <a:pt x="975" y="2182"/>
                      <a:pt x="1008" y="2175"/>
                      <a:pt x="1036" y="2169"/>
                    </a:cubicBezTo>
                    <a:cubicBezTo>
                      <a:pt x="1064" y="2163"/>
                      <a:pt x="1086" y="2158"/>
                      <a:pt x="1110" y="2152"/>
                    </a:cubicBezTo>
                    <a:cubicBezTo>
                      <a:pt x="1134" y="2146"/>
                      <a:pt x="1153" y="2143"/>
                      <a:pt x="1179" y="2134"/>
                    </a:cubicBezTo>
                    <a:cubicBezTo>
                      <a:pt x="1189" y="2160"/>
                      <a:pt x="1211" y="2198"/>
                      <a:pt x="1237" y="2226"/>
                    </a:cubicBezTo>
                    <a:cubicBezTo>
                      <a:pt x="1263" y="2254"/>
                      <a:pt x="1299" y="2277"/>
                      <a:pt x="1336" y="2299"/>
                    </a:cubicBezTo>
                    <a:cubicBezTo>
                      <a:pt x="1373" y="2321"/>
                      <a:pt x="1417" y="2344"/>
                      <a:pt x="1461" y="2359"/>
                    </a:cubicBezTo>
                    <a:cubicBezTo>
                      <a:pt x="1505" y="2374"/>
                      <a:pt x="1555" y="2383"/>
                      <a:pt x="1600" y="2391"/>
                    </a:cubicBezTo>
                    <a:cubicBezTo>
                      <a:pt x="1645" y="2399"/>
                      <a:pt x="1688" y="2406"/>
                      <a:pt x="1734" y="2410"/>
                    </a:cubicBezTo>
                    <a:cubicBezTo>
                      <a:pt x="1780" y="2414"/>
                      <a:pt x="1819" y="2420"/>
                      <a:pt x="1878" y="2418"/>
                    </a:cubicBezTo>
                    <a:cubicBezTo>
                      <a:pt x="1937" y="2416"/>
                      <a:pt x="2023" y="2411"/>
                      <a:pt x="2089" y="2398"/>
                    </a:cubicBezTo>
                    <a:cubicBezTo>
                      <a:pt x="2155" y="2385"/>
                      <a:pt x="2214" y="2364"/>
                      <a:pt x="2274" y="2339"/>
                    </a:cubicBezTo>
                    <a:cubicBezTo>
                      <a:pt x="2334" y="2314"/>
                      <a:pt x="2393" y="2281"/>
                      <a:pt x="2446" y="2246"/>
                    </a:cubicBezTo>
                    <a:cubicBezTo>
                      <a:pt x="2499" y="2211"/>
                      <a:pt x="2554" y="2160"/>
                      <a:pt x="2591" y="2127"/>
                    </a:cubicBezTo>
                    <a:cubicBezTo>
                      <a:pt x="2629" y="2175"/>
                      <a:pt x="2665" y="2214"/>
                      <a:pt x="2710" y="2246"/>
                    </a:cubicBezTo>
                    <a:cubicBezTo>
                      <a:pt x="2755" y="2278"/>
                      <a:pt x="2809" y="2302"/>
                      <a:pt x="2862" y="2319"/>
                    </a:cubicBezTo>
                    <a:cubicBezTo>
                      <a:pt x="2915" y="2336"/>
                      <a:pt x="2970" y="2345"/>
                      <a:pt x="3027" y="2345"/>
                    </a:cubicBezTo>
                    <a:cubicBezTo>
                      <a:pt x="3084" y="2345"/>
                      <a:pt x="3150" y="2336"/>
                      <a:pt x="3206" y="2319"/>
                    </a:cubicBezTo>
                    <a:cubicBezTo>
                      <a:pt x="3262" y="2302"/>
                      <a:pt x="3318" y="2275"/>
                      <a:pt x="3364" y="2240"/>
                    </a:cubicBezTo>
                    <a:cubicBezTo>
                      <a:pt x="3410" y="2205"/>
                      <a:pt x="3450" y="2153"/>
                      <a:pt x="3483" y="2107"/>
                    </a:cubicBezTo>
                    <a:cubicBezTo>
                      <a:pt x="3516" y="2061"/>
                      <a:pt x="3543" y="2014"/>
                      <a:pt x="3562" y="1962"/>
                    </a:cubicBezTo>
                    <a:cubicBezTo>
                      <a:pt x="3581" y="1910"/>
                      <a:pt x="3590" y="1836"/>
                      <a:pt x="3595" y="1794"/>
                    </a:cubicBezTo>
                    <a:cubicBezTo>
                      <a:pt x="3600" y="1752"/>
                      <a:pt x="3597" y="1735"/>
                      <a:pt x="3595" y="1711"/>
                    </a:cubicBezTo>
                    <a:cubicBezTo>
                      <a:pt x="3593" y="1687"/>
                      <a:pt x="3586" y="1671"/>
                      <a:pt x="3582" y="1652"/>
                    </a:cubicBezTo>
                    <a:cubicBezTo>
                      <a:pt x="3613" y="1633"/>
                      <a:pt x="3695" y="1587"/>
                      <a:pt x="3741" y="1546"/>
                    </a:cubicBezTo>
                    <a:cubicBezTo>
                      <a:pt x="3787" y="1505"/>
                      <a:pt x="3827" y="1460"/>
                      <a:pt x="3860" y="1407"/>
                    </a:cubicBezTo>
                    <a:cubicBezTo>
                      <a:pt x="3893" y="1354"/>
                      <a:pt x="3921" y="1290"/>
                      <a:pt x="3939" y="1229"/>
                    </a:cubicBezTo>
                    <a:cubicBezTo>
                      <a:pt x="3957" y="1168"/>
                      <a:pt x="3969" y="1101"/>
                      <a:pt x="3969" y="10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9E5DB"/>
                  </a:gs>
                  <a:gs pos="100000">
                    <a:srgbClr val="8CB498"/>
                  </a:gs>
                </a:gsLst>
                <a:lin ang="2700000" scaled="1"/>
              </a:gradFill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24" name="Freeform 100"/>
              <p:cNvSpPr>
                <a:spLocks noChangeAspect="1"/>
              </p:cNvSpPr>
              <p:nvPr/>
            </p:nvSpPr>
            <p:spPr bwMode="auto">
              <a:xfrm>
                <a:off x="316" y="1210"/>
                <a:ext cx="542" cy="331"/>
              </a:xfrm>
              <a:custGeom>
                <a:avLst/>
                <a:gdLst>
                  <a:gd name="T0" fmla="*/ 0 w 3969"/>
                  <a:gd name="T1" fmla="*/ 0 h 2420"/>
                  <a:gd name="T2" fmla="*/ 0 w 3969"/>
                  <a:gd name="T3" fmla="*/ 0 h 2420"/>
                  <a:gd name="T4" fmla="*/ 0 w 3969"/>
                  <a:gd name="T5" fmla="*/ 0 h 2420"/>
                  <a:gd name="T6" fmla="*/ 0 w 3969"/>
                  <a:gd name="T7" fmla="*/ 0 h 2420"/>
                  <a:gd name="T8" fmla="*/ 0 w 3969"/>
                  <a:gd name="T9" fmla="*/ 0 h 2420"/>
                  <a:gd name="T10" fmla="*/ 0 w 3969"/>
                  <a:gd name="T11" fmla="*/ 0 h 2420"/>
                  <a:gd name="T12" fmla="*/ 0 w 3969"/>
                  <a:gd name="T13" fmla="*/ 0 h 2420"/>
                  <a:gd name="T14" fmla="*/ 0 w 3969"/>
                  <a:gd name="T15" fmla="*/ 0 h 2420"/>
                  <a:gd name="T16" fmla="*/ 0 w 3969"/>
                  <a:gd name="T17" fmla="*/ 0 h 2420"/>
                  <a:gd name="T18" fmla="*/ 0 w 3969"/>
                  <a:gd name="T19" fmla="*/ 0 h 2420"/>
                  <a:gd name="T20" fmla="*/ 0 w 3969"/>
                  <a:gd name="T21" fmla="*/ 0 h 2420"/>
                  <a:gd name="T22" fmla="*/ 0 w 3969"/>
                  <a:gd name="T23" fmla="*/ 0 h 2420"/>
                  <a:gd name="T24" fmla="*/ 0 w 3969"/>
                  <a:gd name="T25" fmla="*/ 0 h 2420"/>
                  <a:gd name="T26" fmla="*/ 0 w 3969"/>
                  <a:gd name="T27" fmla="*/ 0 h 2420"/>
                  <a:gd name="T28" fmla="*/ 0 w 3969"/>
                  <a:gd name="T29" fmla="*/ 0 h 2420"/>
                  <a:gd name="T30" fmla="*/ 0 w 3969"/>
                  <a:gd name="T31" fmla="*/ 0 h 2420"/>
                  <a:gd name="T32" fmla="*/ 0 w 3969"/>
                  <a:gd name="T33" fmla="*/ 0 h 2420"/>
                  <a:gd name="T34" fmla="*/ 0 w 3969"/>
                  <a:gd name="T35" fmla="*/ 0 h 2420"/>
                  <a:gd name="T36" fmla="*/ 0 w 3969"/>
                  <a:gd name="T37" fmla="*/ 0 h 2420"/>
                  <a:gd name="T38" fmla="*/ 0 w 3969"/>
                  <a:gd name="T39" fmla="*/ 0 h 2420"/>
                  <a:gd name="T40" fmla="*/ 0 w 3969"/>
                  <a:gd name="T41" fmla="*/ 0 h 2420"/>
                  <a:gd name="T42" fmla="*/ 0 w 3969"/>
                  <a:gd name="T43" fmla="*/ 0 h 2420"/>
                  <a:gd name="T44" fmla="*/ 0 w 3969"/>
                  <a:gd name="T45" fmla="*/ 0 h 2420"/>
                  <a:gd name="T46" fmla="*/ 0 w 3969"/>
                  <a:gd name="T47" fmla="*/ 0 h 2420"/>
                  <a:gd name="T48" fmla="*/ 0 w 3969"/>
                  <a:gd name="T49" fmla="*/ 0 h 2420"/>
                  <a:gd name="T50" fmla="*/ 0 w 3969"/>
                  <a:gd name="T51" fmla="*/ 0 h 2420"/>
                  <a:gd name="T52" fmla="*/ 0 w 3969"/>
                  <a:gd name="T53" fmla="*/ 0 h 2420"/>
                  <a:gd name="T54" fmla="*/ 0 w 3969"/>
                  <a:gd name="T55" fmla="*/ 0 h 2420"/>
                  <a:gd name="T56" fmla="*/ 0 w 3969"/>
                  <a:gd name="T57" fmla="*/ 0 h 2420"/>
                  <a:gd name="T58" fmla="*/ 0 w 3969"/>
                  <a:gd name="T59" fmla="*/ 0 h 2420"/>
                  <a:gd name="T60" fmla="*/ 0 w 3969"/>
                  <a:gd name="T61" fmla="*/ 0 h 2420"/>
                  <a:gd name="T62" fmla="*/ 0 w 3969"/>
                  <a:gd name="T63" fmla="*/ 0 h 2420"/>
                  <a:gd name="T64" fmla="*/ 0 w 3969"/>
                  <a:gd name="T65" fmla="*/ 0 h 2420"/>
                  <a:gd name="T66" fmla="*/ 0 w 3969"/>
                  <a:gd name="T67" fmla="*/ 0 h 2420"/>
                  <a:gd name="T68" fmla="*/ 0 w 3969"/>
                  <a:gd name="T69" fmla="*/ 0 h 2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69"/>
                  <a:gd name="T106" fmla="*/ 0 h 2420"/>
                  <a:gd name="T107" fmla="*/ 3969 w 3969"/>
                  <a:gd name="T108" fmla="*/ 2420 h 2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69" h="2420">
                    <a:moveTo>
                      <a:pt x="3969" y="1038"/>
                    </a:moveTo>
                    <a:cubicBezTo>
                      <a:pt x="3969" y="975"/>
                      <a:pt x="3955" y="909"/>
                      <a:pt x="3939" y="852"/>
                    </a:cubicBezTo>
                    <a:cubicBezTo>
                      <a:pt x="3923" y="795"/>
                      <a:pt x="3903" y="743"/>
                      <a:pt x="3873" y="694"/>
                    </a:cubicBezTo>
                    <a:cubicBezTo>
                      <a:pt x="3843" y="645"/>
                      <a:pt x="3803" y="597"/>
                      <a:pt x="3761" y="555"/>
                    </a:cubicBezTo>
                    <a:cubicBezTo>
                      <a:pt x="3719" y="513"/>
                      <a:pt x="3672" y="473"/>
                      <a:pt x="3622" y="443"/>
                    </a:cubicBezTo>
                    <a:cubicBezTo>
                      <a:pt x="3572" y="413"/>
                      <a:pt x="3520" y="393"/>
                      <a:pt x="3463" y="377"/>
                    </a:cubicBezTo>
                    <a:cubicBezTo>
                      <a:pt x="3406" y="361"/>
                      <a:pt x="3333" y="347"/>
                      <a:pt x="3278" y="344"/>
                    </a:cubicBezTo>
                    <a:cubicBezTo>
                      <a:pt x="3223" y="341"/>
                      <a:pt x="3180" y="348"/>
                      <a:pt x="3135" y="358"/>
                    </a:cubicBezTo>
                    <a:cubicBezTo>
                      <a:pt x="3090" y="368"/>
                      <a:pt x="3048" y="383"/>
                      <a:pt x="3007" y="403"/>
                    </a:cubicBezTo>
                    <a:cubicBezTo>
                      <a:pt x="2966" y="423"/>
                      <a:pt x="2932" y="447"/>
                      <a:pt x="2889" y="476"/>
                    </a:cubicBezTo>
                    <a:cubicBezTo>
                      <a:pt x="2859" y="424"/>
                      <a:pt x="2824" y="365"/>
                      <a:pt x="2783" y="317"/>
                    </a:cubicBezTo>
                    <a:cubicBezTo>
                      <a:pt x="2742" y="269"/>
                      <a:pt x="2693" y="223"/>
                      <a:pt x="2644" y="185"/>
                    </a:cubicBezTo>
                    <a:cubicBezTo>
                      <a:pt x="2595" y="147"/>
                      <a:pt x="2542" y="113"/>
                      <a:pt x="2486" y="86"/>
                    </a:cubicBezTo>
                    <a:cubicBezTo>
                      <a:pt x="2430" y="59"/>
                      <a:pt x="2370" y="40"/>
                      <a:pt x="2307" y="26"/>
                    </a:cubicBezTo>
                    <a:cubicBezTo>
                      <a:pt x="2244" y="12"/>
                      <a:pt x="2178" y="0"/>
                      <a:pt x="2109" y="0"/>
                    </a:cubicBezTo>
                    <a:cubicBezTo>
                      <a:pt x="2040" y="0"/>
                      <a:pt x="1959" y="10"/>
                      <a:pt x="1891" y="26"/>
                    </a:cubicBezTo>
                    <a:cubicBezTo>
                      <a:pt x="1823" y="42"/>
                      <a:pt x="1761" y="67"/>
                      <a:pt x="1699" y="99"/>
                    </a:cubicBezTo>
                    <a:cubicBezTo>
                      <a:pt x="1637" y="131"/>
                      <a:pt x="1572" y="174"/>
                      <a:pt x="1521" y="218"/>
                    </a:cubicBezTo>
                    <a:cubicBezTo>
                      <a:pt x="1470" y="262"/>
                      <a:pt x="1426" y="327"/>
                      <a:pt x="1395" y="363"/>
                    </a:cubicBezTo>
                    <a:cubicBezTo>
                      <a:pt x="1359" y="336"/>
                      <a:pt x="1325" y="303"/>
                      <a:pt x="1283" y="277"/>
                    </a:cubicBezTo>
                    <a:cubicBezTo>
                      <a:pt x="1241" y="251"/>
                      <a:pt x="1191" y="220"/>
                      <a:pt x="1144" y="205"/>
                    </a:cubicBezTo>
                    <a:cubicBezTo>
                      <a:pt x="1097" y="190"/>
                      <a:pt x="1050" y="183"/>
                      <a:pt x="999" y="185"/>
                    </a:cubicBezTo>
                    <a:cubicBezTo>
                      <a:pt x="948" y="187"/>
                      <a:pt x="889" y="198"/>
                      <a:pt x="840" y="214"/>
                    </a:cubicBezTo>
                    <a:cubicBezTo>
                      <a:pt x="791" y="230"/>
                      <a:pt x="744" y="254"/>
                      <a:pt x="702" y="284"/>
                    </a:cubicBezTo>
                    <a:cubicBezTo>
                      <a:pt x="660" y="314"/>
                      <a:pt x="619" y="354"/>
                      <a:pt x="589" y="396"/>
                    </a:cubicBezTo>
                    <a:cubicBezTo>
                      <a:pt x="559" y="438"/>
                      <a:pt x="536" y="492"/>
                      <a:pt x="523" y="535"/>
                    </a:cubicBezTo>
                    <a:cubicBezTo>
                      <a:pt x="510" y="578"/>
                      <a:pt x="509" y="623"/>
                      <a:pt x="510" y="657"/>
                    </a:cubicBezTo>
                    <a:cubicBezTo>
                      <a:pt x="511" y="691"/>
                      <a:pt x="520" y="715"/>
                      <a:pt x="529" y="739"/>
                    </a:cubicBezTo>
                    <a:cubicBezTo>
                      <a:pt x="505" y="747"/>
                      <a:pt x="505" y="745"/>
                      <a:pt x="475" y="757"/>
                    </a:cubicBezTo>
                    <a:cubicBezTo>
                      <a:pt x="445" y="769"/>
                      <a:pt x="393" y="787"/>
                      <a:pt x="352" y="813"/>
                    </a:cubicBezTo>
                    <a:cubicBezTo>
                      <a:pt x="311" y="839"/>
                      <a:pt x="263" y="875"/>
                      <a:pt x="226" y="912"/>
                    </a:cubicBezTo>
                    <a:cubicBezTo>
                      <a:pt x="189" y="949"/>
                      <a:pt x="157" y="991"/>
                      <a:pt x="127" y="1037"/>
                    </a:cubicBezTo>
                    <a:cubicBezTo>
                      <a:pt x="97" y="1083"/>
                      <a:pt x="68" y="1137"/>
                      <a:pt x="48" y="1189"/>
                    </a:cubicBezTo>
                    <a:cubicBezTo>
                      <a:pt x="28" y="1241"/>
                      <a:pt x="15" y="1294"/>
                      <a:pt x="8" y="1348"/>
                    </a:cubicBezTo>
                    <a:cubicBezTo>
                      <a:pt x="1" y="1402"/>
                      <a:pt x="0" y="1453"/>
                      <a:pt x="8" y="1513"/>
                    </a:cubicBezTo>
                    <a:cubicBezTo>
                      <a:pt x="16" y="1573"/>
                      <a:pt x="33" y="1652"/>
                      <a:pt x="54" y="1711"/>
                    </a:cubicBezTo>
                    <a:cubicBezTo>
                      <a:pt x="75" y="1770"/>
                      <a:pt x="105" y="1824"/>
                      <a:pt x="134" y="1870"/>
                    </a:cubicBezTo>
                    <a:cubicBezTo>
                      <a:pt x="163" y="1916"/>
                      <a:pt x="191" y="1954"/>
                      <a:pt x="226" y="1989"/>
                    </a:cubicBezTo>
                    <a:cubicBezTo>
                      <a:pt x="261" y="2024"/>
                      <a:pt x="305" y="2056"/>
                      <a:pt x="345" y="2081"/>
                    </a:cubicBezTo>
                    <a:cubicBezTo>
                      <a:pt x="385" y="2106"/>
                      <a:pt x="424" y="2124"/>
                      <a:pt x="464" y="2141"/>
                    </a:cubicBezTo>
                    <a:cubicBezTo>
                      <a:pt x="504" y="2158"/>
                      <a:pt x="542" y="2170"/>
                      <a:pt x="583" y="2180"/>
                    </a:cubicBezTo>
                    <a:cubicBezTo>
                      <a:pt x="624" y="2190"/>
                      <a:pt x="667" y="2197"/>
                      <a:pt x="708" y="2200"/>
                    </a:cubicBezTo>
                    <a:cubicBezTo>
                      <a:pt x="749" y="2203"/>
                      <a:pt x="788" y="2202"/>
                      <a:pt x="827" y="2200"/>
                    </a:cubicBezTo>
                    <a:cubicBezTo>
                      <a:pt x="866" y="2198"/>
                      <a:pt x="905" y="2192"/>
                      <a:pt x="940" y="2187"/>
                    </a:cubicBezTo>
                    <a:cubicBezTo>
                      <a:pt x="975" y="2182"/>
                      <a:pt x="1008" y="2175"/>
                      <a:pt x="1036" y="2169"/>
                    </a:cubicBezTo>
                    <a:cubicBezTo>
                      <a:pt x="1064" y="2163"/>
                      <a:pt x="1086" y="2158"/>
                      <a:pt x="1110" y="2152"/>
                    </a:cubicBezTo>
                    <a:cubicBezTo>
                      <a:pt x="1134" y="2146"/>
                      <a:pt x="1153" y="2143"/>
                      <a:pt x="1179" y="2134"/>
                    </a:cubicBezTo>
                    <a:cubicBezTo>
                      <a:pt x="1189" y="2160"/>
                      <a:pt x="1211" y="2198"/>
                      <a:pt x="1237" y="2226"/>
                    </a:cubicBezTo>
                    <a:cubicBezTo>
                      <a:pt x="1263" y="2254"/>
                      <a:pt x="1299" y="2277"/>
                      <a:pt x="1336" y="2299"/>
                    </a:cubicBezTo>
                    <a:cubicBezTo>
                      <a:pt x="1373" y="2321"/>
                      <a:pt x="1417" y="2344"/>
                      <a:pt x="1461" y="2359"/>
                    </a:cubicBezTo>
                    <a:cubicBezTo>
                      <a:pt x="1505" y="2374"/>
                      <a:pt x="1555" y="2383"/>
                      <a:pt x="1600" y="2391"/>
                    </a:cubicBezTo>
                    <a:cubicBezTo>
                      <a:pt x="1645" y="2399"/>
                      <a:pt x="1688" y="2406"/>
                      <a:pt x="1734" y="2410"/>
                    </a:cubicBezTo>
                    <a:cubicBezTo>
                      <a:pt x="1780" y="2414"/>
                      <a:pt x="1819" y="2420"/>
                      <a:pt x="1878" y="2418"/>
                    </a:cubicBezTo>
                    <a:cubicBezTo>
                      <a:pt x="1937" y="2416"/>
                      <a:pt x="2023" y="2411"/>
                      <a:pt x="2089" y="2398"/>
                    </a:cubicBezTo>
                    <a:cubicBezTo>
                      <a:pt x="2155" y="2385"/>
                      <a:pt x="2214" y="2364"/>
                      <a:pt x="2274" y="2339"/>
                    </a:cubicBezTo>
                    <a:cubicBezTo>
                      <a:pt x="2334" y="2314"/>
                      <a:pt x="2393" y="2281"/>
                      <a:pt x="2446" y="2246"/>
                    </a:cubicBezTo>
                    <a:cubicBezTo>
                      <a:pt x="2499" y="2211"/>
                      <a:pt x="2554" y="2160"/>
                      <a:pt x="2591" y="2127"/>
                    </a:cubicBezTo>
                    <a:cubicBezTo>
                      <a:pt x="2629" y="2175"/>
                      <a:pt x="2665" y="2214"/>
                      <a:pt x="2710" y="2246"/>
                    </a:cubicBezTo>
                    <a:cubicBezTo>
                      <a:pt x="2755" y="2278"/>
                      <a:pt x="2809" y="2302"/>
                      <a:pt x="2862" y="2319"/>
                    </a:cubicBezTo>
                    <a:cubicBezTo>
                      <a:pt x="2915" y="2336"/>
                      <a:pt x="2970" y="2345"/>
                      <a:pt x="3027" y="2345"/>
                    </a:cubicBezTo>
                    <a:cubicBezTo>
                      <a:pt x="3084" y="2345"/>
                      <a:pt x="3150" y="2336"/>
                      <a:pt x="3206" y="2319"/>
                    </a:cubicBezTo>
                    <a:cubicBezTo>
                      <a:pt x="3262" y="2302"/>
                      <a:pt x="3318" y="2275"/>
                      <a:pt x="3364" y="2240"/>
                    </a:cubicBezTo>
                    <a:cubicBezTo>
                      <a:pt x="3410" y="2205"/>
                      <a:pt x="3450" y="2153"/>
                      <a:pt x="3483" y="2107"/>
                    </a:cubicBezTo>
                    <a:cubicBezTo>
                      <a:pt x="3516" y="2061"/>
                      <a:pt x="3543" y="2014"/>
                      <a:pt x="3562" y="1962"/>
                    </a:cubicBezTo>
                    <a:cubicBezTo>
                      <a:pt x="3581" y="1910"/>
                      <a:pt x="3590" y="1836"/>
                      <a:pt x="3595" y="1794"/>
                    </a:cubicBezTo>
                    <a:cubicBezTo>
                      <a:pt x="3600" y="1752"/>
                      <a:pt x="3597" y="1735"/>
                      <a:pt x="3595" y="1711"/>
                    </a:cubicBezTo>
                    <a:cubicBezTo>
                      <a:pt x="3593" y="1687"/>
                      <a:pt x="3586" y="1671"/>
                      <a:pt x="3582" y="1652"/>
                    </a:cubicBezTo>
                    <a:cubicBezTo>
                      <a:pt x="3613" y="1633"/>
                      <a:pt x="3695" y="1587"/>
                      <a:pt x="3741" y="1546"/>
                    </a:cubicBezTo>
                    <a:cubicBezTo>
                      <a:pt x="3787" y="1505"/>
                      <a:pt x="3827" y="1460"/>
                      <a:pt x="3860" y="1407"/>
                    </a:cubicBezTo>
                    <a:cubicBezTo>
                      <a:pt x="3893" y="1354"/>
                      <a:pt x="3921" y="1290"/>
                      <a:pt x="3939" y="1229"/>
                    </a:cubicBezTo>
                    <a:cubicBezTo>
                      <a:pt x="3957" y="1168"/>
                      <a:pt x="3969" y="1101"/>
                      <a:pt x="3969" y="1038"/>
                    </a:cubicBezTo>
                    <a:close/>
                  </a:path>
                </a:pathLst>
              </a:custGeom>
              <a:solidFill>
                <a:srgbClr val="EBF5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22" name="Freeform 101"/>
            <p:cNvSpPr>
              <a:spLocks noChangeAspect="1"/>
            </p:cNvSpPr>
            <p:nvPr/>
          </p:nvSpPr>
          <p:spPr bwMode="auto">
            <a:xfrm>
              <a:off x="287" y="1192"/>
              <a:ext cx="601" cy="366"/>
            </a:xfrm>
            <a:custGeom>
              <a:avLst/>
              <a:gdLst>
                <a:gd name="T0" fmla="*/ 0 w 3969"/>
                <a:gd name="T1" fmla="*/ 0 h 2420"/>
                <a:gd name="T2" fmla="*/ 0 w 3969"/>
                <a:gd name="T3" fmla="*/ 0 h 2420"/>
                <a:gd name="T4" fmla="*/ 0 w 3969"/>
                <a:gd name="T5" fmla="*/ 0 h 2420"/>
                <a:gd name="T6" fmla="*/ 0 w 3969"/>
                <a:gd name="T7" fmla="*/ 0 h 2420"/>
                <a:gd name="T8" fmla="*/ 0 w 3969"/>
                <a:gd name="T9" fmla="*/ 0 h 2420"/>
                <a:gd name="T10" fmla="*/ 0 w 3969"/>
                <a:gd name="T11" fmla="*/ 0 h 2420"/>
                <a:gd name="T12" fmla="*/ 0 w 3969"/>
                <a:gd name="T13" fmla="*/ 0 h 2420"/>
                <a:gd name="T14" fmla="*/ 0 w 3969"/>
                <a:gd name="T15" fmla="*/ 0 h 2420"/>
                <a:gd name="T16" fmla="*/ 0 w 3969"/>
                <a:gd name="T17" fmla="*/ 0 h 2420"/>
                <a:gd name="T18" fmla="*/ 0 w 3969"/>
                <a:gd name="T19" fmla="*/ 0 h 2420"/>
                <a:gd name="T20" fmla="*/ 0 w 3969"/>
                <a:gd name="T21" fmla="*/ 0 h 2420"/>
                <a:gd name="T22" fmla="*/ 0 w 3969"/>
                <a:gd name="T23" fmla="*/ 0 h 2420"/>
                <a:gd name="T24" fmla="*/ 0 w 3969"/>
                <a:gd name="T25" fmla="*/ 0 h 2420"/>
                <a:gd name="T26" fmla="*/ 0 w 3969"/>
                <a:gd name="T27" fmla="*/ 0 h 2420"/>
                <a:gd name="T28" fmla="*/ 0 w 3969"/>
                <a:gd name="T29" fmla="*/ 0 h 2420"/>
                <a:gd name="T30" fmla="*/ 0 w 3969"/>
                <a:gd name="T31" fmla="*/ 0 h 2420"/>
                <a:gd name="T32" fmla="*/ 0 w 3969"/>
                <a:gd name="T33" fmla="*/ 0 h 2420"/>
                <a:gd name="T34" fmla="*/ 0 w 3969"/>
                <a:gd name="T35" fmla="*/ 0 h 2420"/>
                <a:gd name="T36" fmla="*/ 0 w 3969"/>
                <a:gd name="T37" fmla="*/ 0 h 2420"/>
                <a:gd name="T38" fmla="*/ 0 w 3969"/>
                <a:gd name="T39" fmla="*/ 0 h 2420"/>
                <a:gd name="T40" fmla="*/ 0 w 3969"/>
                <a:gd name="T41" fmla="*/ 0 h 2420"/>
                <a:gd name="T42" fmla="*/ 0 w 3969"/>
                <a:gd name="T43" fmla="*/ 0 h 2420"/>
                <a:gd name="T44" fmla="*/ 0 w 3969"/>
                <a:gd name="T45" fmla="*/ 0 h 2420"/>
                <a:gd name="T46" fmla="*/ 0 w 3969"/>
                <a:gd name="T47" fmla="*/ 0 h 2420"/>
                <a:gd name="T48" fmla="*/ 0 w 3969"/>
                <a:gd name="T49" fmla="*/ 0 h 2420"/>
                <a:gd name="T50" fmla="*/ 0 w 3969"/>
                <a:gd name="T51" fmla="*/ 0 h 2420"/>
                <a:gd name="T52" fmla="*/ 0 w 3969"/>
                <a:gd name="T53" fmla="*/ 0 h 2420"/>
                <a:gd name="T54" fmla="*/ 0 w 3969"/>
                <a:gd name="T55" fmla="*/ 0 h 2420"/>
                <a:gd name="T56" fmla="*/ 0 w 3969"/>
                <a:gd name="T57" fmla="*/ 0 h 2420"/>
                <a:gd name="T58" fmla="*/ 0 w 3969"/>
                <a:gd name="T59" fmla="*/ 0 h 2420"/>
                <a:gd name="T60" fmla="*/ 0 w 3969"/>
                <a:gd name="T61" fmla="*/ 0 h 2420"/>
                <a:gd name="T62" fmla="*/ 0 w 3969"/>
                <a:gd name="T63" fmla="*/ 0 h 2420"/>
                <a:gd name="T64" fmla="*/ 0 w 3969"/>
                <a:gd name="T65" fmla="*/ 0 h 2420"/>
                <a:gd name="T66" fmla="*/ 0 w 3969"/>
                <a:gd name="T67" fmla="*/ 0 h 2420"/>
                <a:gd name="T68" fmla="*/ 0 w 3969"/>
                <a:gd name="T69" fmla="*/ 0 h 24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69"/>
                <a:gd name="T106" fmla="*/ 0 h 2420"/>
                <a:gd name="T107" fmla="*/ 3969 w 3969"/>
                <a:gd name="T108" fmla="*/ 2420 h 24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96" name="AutoShape 3853"/>
          <p:cNvSpPr>
            <a:spLocks noChangeArrowheads="1"/>
          </p:cNvSpPr>
          <p:nvPr/>
        </p:nvSpPr>
        <p:spPr bwMode="auto">
          <a:xfrm flipH="1">
            <a:off x="673100" y="6032500"/>
            <a:ext cx="2679700" cy="304800"/>
          </a:xfrm>
          <a:prstGeom prst="curvedUpArrow">
            <a:avLst>
              <a:gd name="adj1" fmla="val 87388"/>
              <a:gd name="adj2" fmla="val 263221"/>
              <a:gd name="adj3" fmla="val 29167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25697" name="Line 3855"/>
          <p:cNvSpPr>
            <a:spLocks noChangeShapeType="1"/>
          </p:cNvSpPr>
          <p:nvPr/>
        </p:nvSpPr>
        <p:spPr bwMode="auto">
          <a:xfrm flipH="1">
            <a:off x="2852742" y="4524376"/>
            <a:ext cx="947737" cy="95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98" name="Group 1871"/>
          <p:cNvGrpSpPr>
            <a:grpSpLocks/>
          </p:cNvGrpSpPr>
          <p:nvPr/>
        </p:nvGrpSpPr>
        <p:grpSpPr bwMode="auto">
          <a:xfrm>
            <a:off x="695329" y="2443166"/>
            <a:ext cx="581025" cy="2319337"/>
            <a:chOff x="302" y="1539"/>
            <a:chExt cx="497" cy="1461"/>
          </a:xfrm>
        </p:grpSpPr>
        <p:grpSp>
          <p:nvGrpSpPr>
            <p:cNvPr id="26118" name="Group 1954"/>
            <p:cNvGrpSpPr>
              <a:grpSpLocks/>
            </p:cNvGrpSpPr>
            <p:nvPr/>
          </p:nvGrpSpPr>
          <p:grpSpPr bwMode="auto">
            <a:xfrm>
              <a:off x="302" y="1539"/>
              <a:ext cx="493" cy="1435"/>
              <a:chOff x="1056" y="1627"/>
              <a:chExt cx="1133" cy="1587"/>
            </a:xfrm>
          </p:grpSpPr>
          <p:grpSp>
            <p:nvGrpSpPr>
              <p:cNvPr id="26120" name="Group 2277"/>
              <p:cNvGrpSpPr>
                <a:grpSpLocks/>
              </p:cNvGrpSpPr>
              <p:nvPr/>
            </p:nvGrpSpPr>
            <p:grpSpPr bwMode="auto">
              <a:xfrm>
                <a:off x="1380" y="2940"/>
                <a:ext cx="328" cy="274"/>
                <a:chOff x="921" y="3311"/>
                <a:chExt cx="275" cy="178"/>
              </a:xfrm>
            </p:grpSpPr>
            <p:sp>
              <p:nvSpPr>
                <p:cNvPr id="26466" name="Rectangle 2278"/>
                <p:cNvSpPr>
                  <a:spLocks noChangeArrowheads="1"/>
                </p:cNvSpPr>
                <p:nvPr/>
              </p:nvSpPr>
              <p:spPr bwMode="auto">
                <a:xfrm>
                  <a:off x="921" y="3392"/>
                  <a:ext cx="208" cy="3"/>
                </a:xfrm>
                <a:prstGeom prst="rect">
                  <a:avLst/>
                </a:prstGeom>
                <a:solidFill>
                  <a:srgbClr val="8DC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7" name="Rectangle 2279"/>
                <p:cNvSpPr>
                  <a:spLocks noChangeArrowheads="1"/>
                </p:cNvSpPr>
                <p:nvPr/>
              </p:nvSpPr>
              <p:spPr bwMode="auto">
                <a:xfrm>
                  <a:off x="921" y="3447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8" name="Rectangle 2280"/>
                <p:cNvSpPr>
                  <a:spLocks noChangeArrowheads="1"/>
                </p:cNvSpPr>
                <p:nvPr/>
              </p:nvSpPr>
              <p:spPr bwMode="auto">
                <a:xfrm>
                  <a:off x="922" y="3448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9" name="Freeform 2281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CA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0" name="Freeform 2282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1" name="Freeform 2283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2" name="Freeform 2284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3" name="Rectangle 2285"/>
                <p:cNvSpPr>
                  <a:spLocks noChangeArrowheads="1"/>
                </p:cNvSpPr>
                <p:nvPr/>
              </p:nvSpPr>
              <p:spPr bwMode="auto">
                <a:xfrm>
                  <a:off x="921" y="3398"/>
                  <a:ext cx="208" cy="41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4" name="Rectangle 2286"/>
                <p:cNvSpPr>
                  <a:spLocks noChangeArrowheads="1"/>
                </p:cNvSpPr>
                <p:nvPr/>
              </p:nvSpPr>
              <p:spPr bwMode="auto">
                <a:xfrm>
                  <a:off x="922" y="3399"/>
                  <a:ext cx="206" cy="39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5" name="Freeform 2287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6" name="Freeform 2288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7" name="Freeform 2289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solidFill>
                  <a:srgbClr val="0068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8" name="Freeform 2290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9" name="Rectangle 2291"/>
                <p:cNvSpPr>
                  <a:spLocks noChangeArrowheads="1"/>
                </p:cNvSpPr>
                <p:nvPr/>
              </p:nvSpPr>
              <p:spPr bwMode="auto">
                <a:xfrm>
                  <a:off x="921" y="3349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0" name="Rectangle 2292"/>
                <p:cNvSpPr>
                  <a:spLocks noChangeArrowheads="1"/>
                </p:cNvSpPr>
                <p:nvPr/>
              </p:nvSpPr>
              <p:spPr bwMode="auto">
                <a:xfrm>
                  <a:off x="922" y="3350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1" name="Freeform 2293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2" name="Freeform 2294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3" name="Freeform 2295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4" name="Freeform 2296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5" name="Freeform 2297"/>
                <p:cNvSpPr>
                  <a:spLocks/>
                </p:cNvSpPr>
                <p:nvPr/>
              </p:nvSpPr>
              <p:spPr bwMode="auto">
                <a:xfrm>
                  <a:off x="1154" y="3399"/>
                  <a:ext cx="33" cy="50"/>
                </a:xfrm>
                <a:custGeom>
                  <a:avLst/>
                  <a:gdLst>
                    <a:gd name="T0" fmla="*/ 0 w 33"/>
                    <a:gd name="T1" fmla="*/ 50 h 50"/>
                    <a:gd name="T2" fmla="*/ 2 w 33"/>
                    <a:gd name="T3" fmla="*/ 49 h 50"/>
                    <a:gd name="T4" fmla="*/ 3 w 33"/>
                    <a:gd name="T5" fmla="*/ 49 h 50"/>
                    <a:gd name="T6" fmla="*/ 4 w 33"/>
                    <a:gd name="T7" fmla="*/ 49 h 50"/>
                    <a:gd name="T8" fmla="*/ 6 w 33"/>
                    <a:gd name="T9" fmla="*/ 49 h 50"/>
                    <a:gd name="T10" fmla="*/ 7 w 33"/>
                    <a:gd name="T11" fmla="*/ 48 h 50"/>
                    <a:gd name="T12" fmla="*/ 8 w 33"/>
                    <a:gd name="T13" fmla="*/ 48 h 50"/>
                    <a:gd name="T14" fmla="*/ 10 w 33"/>
                    <a:gd name="T15" fmla="*/ 47 h 50"/>
                    <a:gd name="T16" fmla="*/ 12 w 33"/>
                    <a:gd name="T17" fmla="*/ 46 h 50"/>
                    <a:gd name="T18" fmla="*/ 14 w 33"/>
                    <a:gd name="T19" fmla="*/ 44 h 50"/>
                    <a:gd name="T20" fmla="*/ 16 w 33"/>
                    <a:gd name="T21" fmla="*/ 42 h 50"/>
                    <a:gd name="T22" fmla="*/ 17 w 33"/>
                    <a:gd name="T23" fmla="*/ 41 h 50"/>
                    <a:gd name="T24" fmla="*/ 19 w 33"/>
                    <a:gd name="T25" fmla="*/ 38 h 50"/>
                    <a:gd name="T26" fmla="*/ 21 w 33"/>
                    <a:gd name="T27" fmla="*/ 36 h 50"/>
                    <a:gd name="T28" fmla="*/ 22 w 33"/>
                    <a:gd name="T29" fmla="*/ 34 h 50"/>
                    <a:gd name="T30" fmla="*/ 23 w 33"/>
                    <a:gd name="T31" fmla="*/ 31 h 50"/>
                    <a:gd name="T32" fmla="*/ 25 w 33"/>
                    <a:gd name="T33" fmla="*/ 28 h 50"/>
                    <a:gd name="T34" fmla="*/ 26 w 33"/>
                    <a:gd name="T35" fmla="*/ 25 h 50"/>
                    <a:gd name="T36" fmla="*/ 27 w 33"/>
                    <a:gd name="T37" fmla="*/ 22 h 50"/>
                    <a:gd name="T38" fmla="*/ 28 w 33"/>
                    <a:gd name="T39" fmla="*/ 19 h 50"/>
                    <a:gd name="T40" fmla="*/ 29 w 33"/>
                    <a:gd name="T41" fmla="*/ 16 h 50"/>
                    <a:gd name="T42" fmla="*/ 30 w 33"/>
                    <a:gd name="T43" fmla="*/ 12 h 50"/>
                    <a:gd name="T44" fmla="*/ 31 w 33"/>
                    <a:gd name="T45" fmla="*/ 9 h 50"/>
                    <a:gd name="T46" fmla="*/ 32 w 33"/>
                    <a:gd name="T47" fmla="*/ 5 h 50"/>
                    <a:gd name="T48" fmla="*/ 32 w 33"/>
                    <a:gd name="T49" fmla="*/ 2 h 50"/>
                    <a:gd name="T50" fmla="*/ 25 w 33"/>
                    <a:gd name="T51" fmla="*/ 1 h 50"/>
                    <a:gd name="T52" fmla="*/ 24 w 33"/>
                    <a:gd name="T53" fmla="*/ 5 h 50"/>
                    <a:gd name="T54" fmla="*/ 23 w 33"/>
                    <a:gd name="T55" fmla="*/ 8 h 50"/>
                    <a:gd name="T56" fmla="*/ 23 w 33"/>
                    <a:gd name="T57" fmla="*/ 12 h 50"/>
                    <a:gd name="T58" fmla="*/ 22 w 33"/>
                    <a:gd name="T59" fmla="*/ 15 h 50"/>
                    <a:gd name="T60" fmla="*/ 21 w 33"/>
                    <a:gd name="T61" fmla="*/ 18 h 50"/>
                    <a:gd name="T62" fmla="*/ 20 w 33"/>
                    <a:gd name="T63" fmla="*/ 21 h 50"/>
                    <a:gd name="T64" fmla="*/ 18 w 33"/>
                    <a:gd name="T65" fmla="*/ 24 h 50"/>
                    <a:gd name="T66" fmla="*/ 17 w 33"/>
                    <a:gd name="T67" fmla="*/ 27 h 50"/>
                    <a:gd name="T68" fmla="*/ 16 w 33"/>
                    <a:gd name="T69" fmla="*/ 30 h 50"/>
                    <a:gd name="T70" fmla="*/ 15 w 33"/>
                    <a:gd name="T71" fmla="*/ 32 h 50"/>
                    <a:gd name="T72" fmla="*/ 13 w 33"/>
                    <a:gd name="T73" fmla="*/ 34 h 50"/>
                    <a:gd name="T74" fmla="*/ 12 w 33"/>
                    <a:gd name="T75" fmla="*/ 36 h 50"/>
                    <a:gd name="T76" fmla="*/ 10 w 33"/>
                    <a:gd name="T77" fmla="*/ 38 h 50"/>
                    <a:gd name="T78" fmla="*/ 9 w 33"/>
                    <a:gd name="T79" fmla="*/ 40 h 50"/>
                    <a:gd name="T80" fmla="*/ 7 w 33"/>
                    <a:gd name="T81" fmla="*/ 41 h 50"/>
                    <a:gd name="T82" fmla="*/ 6 w 33"/>
                    <a:gd name="T83" fmla="*/ 43 h 50"/>
                    <a:gd name="T84" fmla="*/ 4 w 33"/>
                    <a:gd name="T85" fmla="*/ 43 h 50"/>
                    <a:gd name="T86" fmla="*/ 3 w 33"/>
                    <a:gd name="T87" fmla="*/ 44 h 50"/>
                    <a:gd name="T88" fmla="*/ 3 w 33"/>
                    <a:gd name="T89" fmla="*/ 44 h 50"/>
                    <a:gd name="T90" fmla="*/ 2 w 33"/>
                    <a:gd name="T91" fmla="*/ 44 h 50"/>
                    <a:gd name="T92" fmla="*/ 2 w 33"/>
                    <a:gd name="T93" fmla="*/ 44 h 50"/>
                    <a:gd name="T94" fmla="*/ 1 w 33"/>
                    <a:gd name="T95" fmla="*/ 45 h 50"/>
                    <a:gd name="T96" fmla="*/ 1 w 33"/>
                    <a:gd name="T97" fmla="*/ 45 h 50"/>
                    <a:gd name="T98" fmla="*/ 1 w 33"/>
                    <a:gd name="T99" fmla="*/ 45 h 50"/>
                    <a:gd name="T100" fmla="*/ 0 w 33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3"/>
                    <a:gd name="T154" fmla="*/ 0 h 50"/>
                    <a:gd name="T155" fmla="*/ 33 w 33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3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1" y="36"/>
                      </a:lnTo>
                      <a:lnTo>
                        <a:pt x="21" y="35"/>
                      </a:lnTo>
                      <a:lnTo>
                        <a:pt x="22" y="35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6" name="Freeform 2298"/>
                <p:cNvSpPr>
                  <a:spLocks/>
                </p:cNvSpPr>
                <p:nvPr/>
              </p:nvSpPr>
              <p:spPr bwMode="auto">
                <a:xfrm>
                  <a:off x="1133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1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9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3 w 21"/>
                    <a:gd name="T37" fmla="*/ 49 h 51"/>
                    <a:gd name="T38" fmla="*/ 14 w 21"/>
                    <a:gd name="T39" fmla="*/ 49 h 51"/>
                    <a:gd name="T40" fmla="*/ 15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20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1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9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10 w 21"/>
                    <a:gd name="T85" fmla="*/ 29 h 51"/>
                    <a:gd name="T86" fmla="*/ 9 w 21"/>
                    <a:gd name="T87" fmla="*/ 26 h 51"/>
                    <a:gd name="T88" fmla="*/ 9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8" y="44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2"/>
                      </a:lnTo>
                      <a:lnTo>
                        <a:pt x="15" y="41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2" y="35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7" name="Freeform 2299"/>
                <p:cNvSpPr>
                  <a:spLocks/>
                </p:cNvSpPr>
                <p:nvPr/>
              </p:nvSpPr>
              <p:spPr bwMode="auto">
                <a:xfrm>
                  <a:off x="1134" y="3348"/>
                  <a:ext cx="33" cy="49"/>
                </a:xfrm>
                <a:custGeom>
                  <a:avLst/>
                  <a:gdLst>
                    <a:gd name="T0" fmla="*/ 32 w 33"/>
                    <a:gd name="T1" fmla="*/ 0 h 49"/>
                    <a:gd name="T2" fmla="*/ 31 w 33"/>
                    <a:gd name="T3" fmla="*/ 0 h 49"/>
                    <a:gd name="T4" fmla="*/ 29 w 33"/>
                    <a:gd name="T5" fmla="*/ 0 h 49"/>
                    <a:gd name="T6" fmla="*/ 28 w 33"/>
                    <a:gd name="T7" fmla="*/ 0 h 49"/>
                    <a:gd name="T8" fmla="*/ 27 w 33"/>
                    <a:gd name="T9" fmla="*/ 0 h 49"/>
                    <a:gd name="T10" fmla="*/ 26 w 33"/>
                    <a:gd name="T11" fmla="*/ 1 h 49"/>
                    <a:gd name="T12" fmla="*/ 24 w 33"/>
                    <a:gd name="T13" fmla="*/ 1 h 49"/>
                    <a:gd name="T14" fmla="*/ 23 w 33"/>
                    <a:gd name="T15" fmla="*/ 2 h 49"/>
                    <a:gd name="T16" fmla="*/ 22 w 33"/>
                    <a:gd name="T17" fmla="*/ 2 h 49"/>
                    <a:gd name="T18" fmla="*/ 20 w 33"/>
                    <a:gd name="T19" fmla="*/ 4 h 49"/>
                    <a:gd name="T20" fmla="*/ 18 w 33"/>
                    <a:gd name="T21" fmla="*/ 5 h 49"/>
                    <a:gd name="T22" fmla="*/ 16 w 33"/>
                    <a:gd name="T23" fmla="*/ 7 h 49"/>
                    <a:gd name="T24" fmla="*/ 15 w 33"/>
                    <a:gd name="T25" fmla="*/ 9 h 49"/>
                    <a:gd name="T26" fmla="*/ 13 w 33"/>
                    <a:gd name="T27" fmla="*/ 11 h 49"/>
                    <a:gd name="T28" fmla="*/ 11 w 33"/>
                    <a:gd name="T29" fmla="*/ 14 h 49"/>
                    <a:gd name="T30" fmla="*/ 10 w 33"/>
                    <a:gd name="T31" fmla="*/ 16 h 49"/>
                    <a:gd name="T32" fmla="*/ 8 w 33"/>
                    <a:gd name="T33" fmla="*/ 19 h 49"/>
                    <a:gd name="T34" fmla="*/ 7 w 33"/>
                    <a:gd name="T35" fmla="*/ 22 h 49"/>
                    <a:gd name="T36" fmla="*/ 6 w 33"/>
                    <a:gd name="T37" fmla="*/ 25 h 49"/>
                    <a:gd name="T38" fmla="*/ 5 w 33"/>
                    <a:gd name="T39" fmla="*/ 28 h 49"/>
                    <a:gd name="T40" fmla="*/ 4 w 33"/>
                    <a:gd name="T41" fmla="*/ 31 h 49"/>
                    <a:gd name="T42" fmla="*/ 3 w 33"/>
                    <a:gd name="T43" fmla="*/ 34 h 49"/>
                    <a:gd name="T44" fmla="*/ 2 w 33"/>
                    <a:gd name="T45" fmla="*/ 38 h 49"/>
                    <a:gd name="T46" fmla="*/ 1 w 33"/>
                    <a:gd name="T47" fmla="*/ 41 h 49"/>
                    <a:gd name="T48" fmla="*/ 0 w 33"/>
                    <a:gd name="T49" fmla="*/ 45 h 49"/>
                    <a:gd name="T50" fmla="*/ 0 w 33"/>
                    <a:gd name="T51" fmla="*/ 49 h 49"/>
                    <a:gd name="T52" fmla="*/ 8 w 33"/>
                    <a:gd name="T53" fmla="*/ 47 h 49"/>
                    <a:gd name="T54" fmla="*/ 9 w 33"/>
                    <a:gd name="T55" fmla="*/ 43 h 49"/>
                    <a:gd name="T56" fmla="*/ 9 w 33"/>
                    <a:gd name="T57" fmla="*/ 40 h 49"/>
                    <a:gd name="T58" fmla="*/ 10 w 33"/>
                    <a:gd name="T59" fmla="*/ 36 h 49"/>
                    <a:gd name="T60" fmla="*/ 11 w 33"/>
                    <a:gd name="T61" fmla="*/ 33 h 49"/>
                    <a:gd name="T62" fmla="*/ 12 w 33"/>
                    <a:gd name="T63" fmla="*/ 30 h 49"/>
                    <a:gd name="T64" fmla="*/ 13 w 33"/>
                    <a:gd name="T65" fmla="*/ 27 h 49"/>
                    <a:gd name="T66" fmla="*/ 14 w 33"/>
                    <a:gd name="T67" fmla="*/ 24 h 49"/>
                    <a:gd name="T68" fmla="*/ 16 w 33"/>
                    <a:gd name="T69" fmla="*/ 21 h 49"/>
                    <a:gd name="T70" fmla="*/ 17 w 33"/>
                    <a:gd name="T71" fmla="*/ 19 h 49"/>
                    <a:gd name="T72" fmla="*/ 18 w 33"/>
                    <a:gd name="T73" fmla="*/ 16 h 49"/>
                    <a:gd name="T74" fmla="*/ 20 w 33"/>
                    <a:gd name="T75" fmla="*/ 14 h 49"/>
                    <a:gd name="T76" fmla="*/ 21 w 33"/>
                    <a:gd name="T77" fmla="*/ 12 h 49"/>
                    <a:gd name="T78" fmla="*/ 23 w 33"/>
                    <a:gd name="T79" fmla="*/ 10 h 49"/>
                    <a:gd name="T80" fmla="*/ 24 w 33"/>
                    <a:gd name="T81" fmla="*/ 9 h 49"/>
                    <a:gd name="T82" fmla="*/ 26 w 33"/>
                    <a:gd name="T83" fmla="*/ 7 h 49"/>
                    <a:gd name="T84" fmla="*/ 27 w 33"/>
                    <a:gd name="T85" fmla="*/ 6 h 49"/>
                    <a:gd name="T86" fmla="*/ 28 w 33"/>
                    <a:gd name="T87" fmla="*/ 6 h 49"/>
                    <a:gd name="T88" fmla="*/ 29 w 33"/>
                    <a:gd name="T89" fmla="*/ 5 h 49"/>
                    <a:gd name="T90" fmla="*/ 29 w 33"/>
                    <a:gd name="T91" fmla="*/ 5 h 49"/>
                    <a:gd name="T92" fmla="*/ 30 w 33"/>
                    <a:gd name="T93" fmla="*/ 5 h 49"/>
                    <a:gd name="T94" fmla="*/ 30 w 33"/>
                    <a:gd name="T95" fmla="*/ 5 h 49"/>
                    <a:gd name="T96" fmla="*/ 31 w 33"/>
                    <a:gd name="T97" fmla="*/ 5 h 49"/>
                    <a:gd name="T98" fmla="*/ 31 w 33"/>
                    <a:gd name="T99" fmla="*/ 4 h 49"/>
                    <a:gd name="T100" fmla="*/ 32 w 33"/>
                    <a:gd name="T101" fmla="*/ 4 h 49"/>
                    <a:gd name="T102" fmla="*/ 32 w 33"/>
                    <a:gd name="T103" fmla="*/ 4 h 49"/>
                    <a:gd name="T104" fmla="*/ 33 w 33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"/>
                    <a:gd name="T160" fmla="*/ 0 h 49"/>
                    <a:gd name="T161" fmla="*/ 33 w 33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" h="4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6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8" name="Freeform 2300"/>
                <p:cNvSpPr>
                  <a:spLocks/>
                </p:cNvSpPr>
                <p:nvPr/>
              </p:nvSpPr>
              <p:spPr bwMode="auto">
                <a:xfrm>
                  <a:off x="1166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5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1 w 21"/>
                    <a:gd name="T49" fmla="*/ 0 h 51"/>
                    <a:gd name="T50" fmla="*/ 0 w 21"/>
                    <a:gd name="T51" fmla="*/ 4 h 51"/>
                    <a:gd name="T52" fmla="*/ 1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1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9" name="Freeform 2301"/>
                <p:cNvSpPr>
                  <a:spLocks/>
                </p:cNvSpPr>
                <p:nvPr/>
              </p:nvSpPr>
              <p:spPr bwMode="auto">
                <a:xfrm>
                  <a:off x="1157" y="3399"/>
                  <a:ext cx="32" cy="50"/>
                </a:xfrm>
                <a:custGeom>
                  <a:avLst/>
                  <a:gdLst>
                    <a:gd name="T0" fmla="*/ 0 w 32"/>
                    <a:gd name="T1" fmla="*/ 50 h 50"/>
                    <a:gd name="T2" fmla="*/ 2 w 32"/>
                    <a:gd name="T3" fmla="*/ 49 h 50"/>
                    <a:gd name="T4" fmla="*/ 3 w 32"/>
                    <a:gd name="T5" fmla="*/ 49 h 50"/>
                    <a:gd name="T6" fmla="*/ 4 w 32"/>
                    <a:gd name="T7" fmla="*/ 49 h 50"/>
                    <a:gd name="T8" fmla="*/ 6 w 32"/>
                    <a:gd name="T9" fmla="*/ 49 h 50"/>
                    <a:gd name="T10" fmla="*/ 7 w 32"/>
                    <a:gd name="T11" fmla="*/ 48 h 50"/>
                    <a:gd name="T12" fmla="*/ 8 w 32"/>
                    <a:gd name="T13" fmla="*/ 48 h 50"/>
                    <a:gd name="T14" fmla="*/ 10 w 32"/>
                    <a:gd name="T15" fmla="*/ 47 h 50"/>
                    <a:gd name="T16" fmla="*/ 12 w 32"/>
                    <a:gd name="T17" fmla="*/ 46 h 50"/>
                    <a:gd name="T18" fmla="*/ 14 w 32"/>
                    <a:gd name="T19" fmla="*/ 44 h 50"/>
                    <a:gd name="T20" fmla="*/ 15 w 32"/>
                    <a:gd name="T21" fmla="*/ 42 h 50"/>
                    <a:gd name="T22" fmla="*/ 17 w 32"/>
                    <a:gd name="T23" fmla="*/ 41 h 50"/>
                    <a:gd name="T24" fmla="*/ 19 w 32"/>
                    <a:gd name="T25" fmla="*/ 38 h 50"/>
                    <a:gd name="T26" fmla="*/ 20 w 32"/>
                    <a:gd name="T27" fmla="*/ 36 h 50"/>
                    <a:gd name="T28" fmla="*/ 22 w 32"/>
                    <a:gd name="T29" fmla="*/ 34 h 50"/>
                    <a:gd name="T30" fmla="*/ 23 w 32"/>
                    <a:gd name="T31" fmla="*/ 31 h 50"/>
                    <a:gd name="T32" fmla="*/ 25 w 32"/>
                    <a:gd name="T33" fmla="*/ 28 h 50"/>
                    <a:gd name="T34" fmla="*/ 26 w 32"/>
                    <a:gd name="T35" fmla="*/ 25 h 50"/>
                    <a:gd name="T36" fmla="*/ 27 w 32"/>
                    <a:gd name="T37" fmla="*/ 22 h 50"/>
                    <a:gd name="T38" fmla="*/ 28 w 32"/>
                    <a:gd name="T39" fmla="*/ 19 h 50"/>
                    <a:gd name="T40" fmla="*/ 29 w 32"/>
                    <a:gd name="T41" fmla="*/ 16 h 50"/>
                    <a:gd name="T42" fmla="*/ 30 w 32"/>
                    <a:gd name="T43" fmla="*/ 12 h 50"/>
                    <a:gd name="T44" fmla="*/ 31 w 32"/>
                    <a:gd name="T45" fmla="*/ 9 h 50"/>
                    <a:gd name="T46" fmla="*/ 32 w 32"/>
                    <a:gd name="T47" fmla="*/ 5 h 50"/>
                    <a:gd name="T48" fmla="*/ 32 w 32"/>
                    <a:gd name="T49" fmla="*/ 2 h 50"/>
                    <a:gd name="T50" fmla="*/ 24 w 32"/>
                    <a:gd name="T51" fmla="*/ 1 h 50"/>
                    <a:gd name="T52" fmla="*/ 24 w 32"/>
                    <a:gd name="T53" fmla="*/ 5 h 50"/>
                    <a:gd name="T54" fmla="*/ 23 w 32"/>
                    <a:gd name="T55" fmla="*/ 8 h 50"/>
                    <a:gd name="T56" fmla="*/ 22 w 32"/>
                    <a:gd name="T57" fmla="*/ 12 h 50"/>
                    <a:gd name="T58" fmla="*/ 22 w 32"/>
                    <a:gd name="T59" fmla="*/ 15 h 50"/>
                    <a:gd name="T60" fmla="*/ 21 w 32"/>
                    <a:gd name="T61" fmla="*/ 18 h 50"/>
                    <a:gd name="T62" fmla="*/ 19 w 32"/>
                    <a:gd name="T63" fmla="*/ 21 h 50"/>
                    <a:gd name="T64" fmla="*/ 18 w 32"/>
                    <a:gd name="T65" fmla="*/ 24 h 50"/>
                    <a:gd name="T66" fmla="*/ 17 w 32"/>
                    <a:gd name="T67" fmla="*/ 27 h 50"/>
                    <a:gd name="T68" fmla="*/ 16 w 32"/>
                    <a:gd name="T69" fmla="*/ 30 h 50"/>
                    <a:gd name="T70" fmla="*/ 14 w 32"/>
                    <a:gd name="T71" fmla="*/ 32 h 50"/>
                    <a:gd name="T72" fmla="*/ 13 w 32"/>
                    <a:gd name="T73" fmla="*/ 34 h 50"/>
                    <a:gd name="T74" fmla="*/ 12 w 32"/>
                    <a:gd name="T75" fmla="*/ 36 h 50"/>
                    <a:gd name="T76" fmla="*/ 10 w 32"/>
                    <a:gd name="T77" fmla="*/ 38 h 50"/>
                    <a:gd name="T78" fmla="*/ 9 w 32"/>
                    <a:gd name="T79" fmla="*/ 40 h 50"/>
                    <a:gd name="T80" fmla="*/ 7 w 32"/>
                    <a:gd name="T81" fmla="*/ 41 h 50"/>
                    <a:gd name="T82" fmla="*/ 6 w 32"/>
                    <a:gd name="T83" fmla="*/ 43 h 50"/>
                    <a:gd name="T84" fmla="*/ 4 w 32"/>
                    <a:gd name="T85" fmla="*/ 43 h 50"/>
                    <a:gd name="T86" fmla="*/ 3 w 32"/>
                    <a:gd name="T87" fmla="*/ 44 h 50"/>
                    <a:gd name="T88" fmla="*/ 3 w 32"/>
                    <a:gd name="T89" fmla="*/ 44 h 50"/>
                    <a:gd name="T90" fmla="*/ 2 w 32"/>
                    <a:gd name="T91" fmla="*/ 44 h 50"/>
                    <a:gd name="T92" fmla="*/ 2 w 32"/>
                    <a:gd name="T93" fmla="*/ 44 h 50"/>
                    <a:gd name="T94" fmla="*/ 1 w 32"/>
                    <a:gd name="T95" fmla="*/ 45 h 50"/>
                    <a:gd name="T96" fmla="*/ 1 w 32"/>
                    <a:gd name="T97" fmla="*/ 45 h 50"/>
                    <a:gd name="T98" fmla="*/ 0 w 32"/>
                    <a:gd name="T99" fmla="*/ 45 h 50"/>
                    <a:gd name="T100" fmla="*/ 0 w 32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0"/>
                    <a:gd name="T155" fmla="*/ 32 w 32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2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0"/>
                      </a:lnTo>
                      <a:lnTo>
                        <a:pt x="15" y="31"/>
                      </a:lnTo>
                      <a:lnTo>
                        <a:pt x="14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0" name="Freeform 2302"/>
                <p:cNvSpPr>
                  <a:spLocks/>
                </p:cNvSpPr>
                <p:nvPr/>
              </p:nvSpPr>
              <p:spPr bwMode="auto">
                <a:xfrm>
                  <a:off x="1136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0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8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2 w 21"/>
                    <a:gd name="T37" fmla="*/ 49 h 51"/>
                    <a:gd name="T38" fmla="*/ 13 w 21"/>
                    <a:gd name="T39" fmla="*/ 49 h 51"/>
                    <a:gd name="T40" fmla="*/ 14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19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0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8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9 w 21"/>
                    <a:gd name="T85" fmla="*/ 29 h 51"/>
                    <a:gd name="T86" fmla="*/ 9 w 21"/>
                    <a:gd name="T87" fmla="*/ 26 h 51"/>
                    <a:gd name="T88" fmla="*/ 8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3" y="36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7" y="44"/>
                      </a:lnTo>
                      <a:lnTo>
                        <a:pt x="8" y="44"/>
                      </a:lnTo>
                      <a:lnTo>
                        <a:pt x="8" y="45"/>
                      </a:lnTo>
                      <a:lnTo>
                        <a:pt x="9" y="46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1" name="Freeform 2303"/>
                <p:cNvSpPr>
                  <a:spLocks/>
                </p:cNvSpPr>
                <p:nvPr/>
              </p:nvSpPr>
              <p:spPr bwMode="auto">
                <a:xfrm>
                  <a:off x="1137" y="3348"/>
                  <a:ext cx="32" cy="49"/>
                </a:xfrm>
                <a:custGeom>
                  <a:avLst/>
                  <a:gdLst>
                    <a:gd name="T0" fmla="*/ 32 w 32"/>
                    <a:gd name="T1" fmla="*/ 0 h 49"/>
                    <a:gd name="T2" fmla="*/ 31 w 32"/>
                    <a:gd name="T3" fmla="*/ 0 h 49"/>
                    <a:gd name="T4" fmla="*/ 29 w 32"/>
                    <a:gd name="T5" fmla="*/ 0 h 49"/>
                    <a:gd name="T6" fmla="*/ 28 w 32"/>
                    <a:gd name="T7" fmla="*/ 0 h 49"/>
                    <a:gd name="T8" fmla="*/ 27 w 32"/>
                    <a:gd name="T9" fmla="*/ 0 h 49"/>
                    <a:gd name="T10" fmla="*/ 25 w 32"/>
                    <a:gd name="T11" fmla="*/ 1 h 49"/>
                    <a:gd name="T12" fmla="*/ 24 w 32"/>
                    <a:gd name="T13" fmla="*/ 1 h 49"/>
                    <a:gd name="T14" fmla="*/ 23 w 32"/>
                    <a:gd name="T15" fmla="*/ 2 h 49"/>
                    <a:gd name="T16" fmla="*/ 22 w 32"/>
                    <a:gd name="T17" fmla="*/ 2 h 49"/>
                    <a:gd name="T18" fmla="*/ 20 w 32"/>
                    <a:gd name="T19" fmla="*/ 4 h 49"/>
                    <a:gd name="T20" fmla="*/ 18 w 32"/>
                    <a:gd name="T21" fmla="*/ 5 h 49"/>
                    <a:gd name="T22" fmla="*/ 16 w 32"/>
                    <a:gd name="T23" fmla="*/ 7 h 49"/>
                    <a:gd name="T24" fmla="*/ 14 w 32"/>
                    <a:gd name="T25" fmla="*/ 9 h 49"/>
                    <a:gd name="T26" fmla="*/ 13 w 32"/>
                    <a:gd name="T27" fmla="*/ 11 h 49"/>
                    <a:gd name="T28" fmla="*/ 11 w 32"/>
                    <a:gd name="T29" fmla="*/ 14 h 49"/>
                    <a:gd name="T30" fmla="*/ 10 w 32"/>
                    <a:gd name="T31" fmla="*/ 16 h 49"/>
                    <a:gd name="T32" fmla="*/ 8 w 32"/>
                    <a:gd name="T33" fmla="*/ 19 h 49"/>
                    <a:gd name="T34" fmla="*/ 7 w 32"/>
                    <a:gd name="T35" fmla="*/ 22 h 49"/>
                    <a:gd name="T36" fmla="*/ 6 w 32"/>
                    <a:gd name="T37" fmla="*/ 25 h 49"/>
                    <a:gd name="T38" fmla="*/ 5 w 32"/>
                    <a:gd name="T39" fmla="*/ 28 h 49"/>
                    <a:gd name="T40" fmla="*/ 4 w 32"/>
                    <a:gd name="T41" fmla="*/ 31 h 49"/>
                    <a:gd name="T42" fmla="*/ 3 w 32"/>
                    <a:gd name="T43" fmla="*/ 34 h 49"/>
                    <a:gd name="T44" fmla="*/ 2 w 32"/>
                    <a:gd name="T45" fmla="*/ 38 h 49"/>
                    <a:gd name="T46" fmla="*/ 1 w 32"/>
                    <a:gd name="T47" fmla="*/ 41 h 49"/>
                    <a:gd name="T48" fmla="*/ 0 w 32"/>
                    <a:gd name="T49" fmla="*/ 45 h 49"/>
                    <a:gd name="T50" fmla="*/ 0 w 32"/>
                    <a:gd name="T51" fmla="*/ 49 h 49"/>
                    <a:gd name="T52" fmla="*/ 8 w 32"/>
                    <a:gd name="T53" fmla="*/ 47 h 49"/>
                    <a:gd name="T54" fmla="*/ 9 w 32"/>
                    <a:gd name="T55" fmla="*/ 43 h 49"/>
                    <a:gd name="T56" fmla="*/ 9 w 32"/>
                    <a:gd name="T57" fmla="*/ 40 h 49"/>
                    <a:gd name="T58" fmla="*/ 10 w 32"/>
                    <a:gd name="T59" fmla="*/ 36 h 49"/>
                    <a:gd name="T60" fmla="*/ 11 w 32"/>
                    <a:gd name="T61" fmla="*/ 33 h 49"/>
                    <a:gd name="T62" fmla="*/ 12 w 32"/>
                    <a:gd name="T63" fmla="*/ 30 h 49"/>
                    <a:gd name="T64" fmla="*/ 13 w 32"/>
                    <a:gd name="T65" fmla="*/ 27 h 49"/>
                    <a:gd name="T66" fmla="*/ 14 w 32"/>
                    <a:gd name="T67" fmla="*/ 24 h 49"/>
                    <a:gd name="T68" fmla="*/ 15 w 32"/>
                    <a:gd name="T69" fmla="*/ 21 h 49"/>
                    <a:gd name="T70" fmla="*/ 17 w 32"/>
                    <a:gd name="T71" fmla="*/ 19 h 49"/>
                    <a:gd name="T72" fmla="*/ 18 w 32"/>
                    <a:gd name="T73" fmla="*/ 16 h 49"/>
                    <a:gd name="T74" fmla="*/ 20 w 32"/>
                    <a:gd name="T75" fmla="*/ 14 h 49"/>
                    <a:gd name="T76" fmla="*/ 21 w 32"/>
                    <a:gd name="T77" fmla="*/ 12 h 49"/>
                    <a:gd name="T78" fmla="*/ 23 w 32"/>
                    <a:gd name="T79" fmla="*/ 10 h 49"/>
                    <a:gd name="T80" fmla="*/ 24 w 32"/>
                    <a:gd name="T81" fmla="*/ 9 h 49"/>
                    <a:gd name="T82" fmla="*/ 25 w 32"/>
                    <a:gd name="T83" fmla="*/ 7 h 49"/>
                    <a:gd name="T84" fmla="*/ 27 w 32"/>
                    <a:gd name="T85" fmla="*/ 6 h 49"/>
                    <a:gd name="T86" fmla="*/ 28 w 32"/>
                    <a:gd name="T87" fmla="*/ 6 h 49"/>
                    <a:gd name="T88" fmla="*/ 29 w 32"/>
                    <a:gd name="T89" fmla="*/ 5 h 49"/>
                    <a:gd name="T90" fmla="*/ 29 w 32"/>
                    <a:gd name="T91" fmla="*/ 5 h 49"/>
                    <a:gd name="T92" fmla="*/ 30 w 32"/>
                    <a:gd name="T93" fmla="*/ 5 h 49"/>
                    <a:gd name="T94" fmla="*/ 30 w 32"/>
                    <a:gd name="T95" fmla="*/ 5 h 49"/>
                    <a:gd name="T96" fmla="*/ 31 w 32"/>
                    <a:gd name="T97" fmla="*/ 5 h 49"/>
                    <a:gd name="T98" fmla="*/ 31 w 32"/>
                    <a:gd name="T99" fmla="*/ 4 h 49"/>
                    <a:gd name="T100" fmla="*/ 32 w 32"/>
                    <a:gd name="T101" fmla="*/ 4 h 49"/>
                    <a:gd name="T102" fmla="*/ 32 w 32"/>
                    <a:gd name="T103" fmla="*/ 4 h 49"/>
                    <a:gd name="T104" fmla="*/ 32 w 32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49"/>
                    <a:gd name="T161" fmla="*/ 32 w 32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49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9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2" name="Freeform 2304"/>
                <p:cNvSpPr>
                  <a:spLocks/>
                </p:cNvSpPr>
                <p:nvPr/>
              </p:nvSpPr>
              <p:spPr bwMode="auto">
                <a:xfrm>
                  <a:off x="1169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4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0 w 21"/>
                    <a:gd name="T49" fmla="*/ 0 h 51"/>
                    <a:gd name="T50" fmla="*/ 0 w 21"/>
                    <a:gd name="T51" fmla="*/ 4 h 51"/>
                    <a:gd name="T52" fmla="*/ 0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0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0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3" name="Freeform 2305"/>
                <p:cNvSpPr>
                  <a:spLocks/>
                </p:cNvSpPr>
                <p:nvPr/>
              </p:nvSpPr>
              <p:spPr bwMode="auto">
                <a:xfrm>
                  <a:off x="929" y="3408"/>
                  <a:ext cx="74" cy="21"/>
                </a:xfrm>
                <a:custGeom>
                  <a:avLst/>
                  <a:gdLst>
                    <a:gd name="T0" fmla="*/ 74 w 74"/>
                    <a:gd name="T1" fmla="*/ 5 h 21"/>
                    <a:gd name="T2" fmla="*/ 16 w 74"/>
                    <a:gd name="T3" fmla="*/ 5 h 21"/>
                    <a:gd name="T4" fmla="*/ 16 w 74"/>
                    <a:gd name="T5" fmla="*/ 0 h 21"/>
                    <a:gd name="T6" fmla="*/ 0 w 74"/>
                    <a:gd name="T7" fmla="*/ 10 h 21"/>
                    <a:gd name="T8" fmla="*/ 16 w 74"/>
                    <a:gd name="T9" fmla="*/ 21 h 21"/>
                    <a:gd name="T10" fmla="*/ 16 w 74"/>
                    <a:gd name="T11" fmla="*/ 15 h 21"/>
                    <a:gd name="T12" fmla="*/ 74 w 74"/>
                    <a:gd name="T13" fmla="*/ 15 h 21"/>
                    <a:gd name="T14" fmla="*/ 74 w 74"/>
                    <a:gd name="T15" fmla="*/ 5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1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4" name="Freeform 2306"/>
                <p:cNvSpPr>
                  <a:spLocks/>
                </p:cNvSpPr>
                <p:nvPr/>
              </p:nvSpPr>
              <p:spPr bwMode="auto">
                <a:xfrm>
                  <a:off x="956" y="3378"/>
                  <a:ext cx="59" cy="35"/>
                </a:xfrm>
                <a:custGeom>
                  <a:avLst/>
                  <a:gdLst>
                    <a:gd name="T0" fmla="*/ 59 w 59"/>
                    <a:gd name="T1" fmla="*/ 28 h 35"/>
                    <a:gd name="T2" fmla="*/ 18 w 59"/>
                    <a:gd name="T3" fmla="*/ 3 h 35"/>
                    <a:gd name="T4" fmla="*/ 24 w 59"/>
                    <a:gd name="T5" fmla="*/ 0 h 35"/>
                    <a:gd name="T6" fmla="*/ 0 w 59"/>
                    <a:gd name="T7" fmla="*/ 0 h 35"/>
                    <a:gd name="T8" fmla="*/ 0 w 59"/>
                    <a:gd name="T9" fmla="*/ 14 h 35"/>
                    <a:gd name="T10" fmla="*/ 6 w 59"/>
                    <a:gd name="T11" fmla="*/ 10 h 35"/>
                    <a:gd name="T12" fmla="*/ 47 w 59"/>
                    <a:gd name="T13" fmla="*/ 35 h 35"/>
                    <a:gd name="T14" fmla="*/ 59 w 59"/>
                    <a:gd name="T15" fmla="*/ 28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5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5" name="Freeform 2307"/>
                <p:cNvSpPr>
                  <a:spLocks/>
                </p:cNvSpPr>
                <p:nvPr/>
              </p:nvSpPr>
              <p:spPr bwMode="auto">
                <a:xfrm>
                  <a:off x="1007" y="3360"/>
                  <a:ext cx="32" cy="46"/>
                </a:xfrm>
                <a:custGeom>
                  <a:avLst/>
                  <a:gdLst>
                    <a:gd name="T0" fmla="*/ 24 w 32"/>
                    <a:gd name="T1" fmla="*/ 46 h 46"/>
                    <a:gd name="T2" fmla="*/ 24 w 32"/>
                    <a:gd name="T3" fmla="*/ 11 h 46"/>
                    <a:gd name="T4" fmla="*/ 32 w 32"/>
                    <a:gd name="T5" fmla="*/ 11 h 46"/>
                    <a:gd name="T6" fmla="*/ 16 w 32"/>
                    <a:gd name="T7" fmla="*/ 0 h 46"/>
                    <a:gd name="T8" fmla="*/ 0 w 32"/>
                    <a:gd name="T9" fmla="*/ 11 h 46"/>
                    <a:gd name="T10" fmla="*/ 8 w 32"/>
                    <a:gd name="T11" fmla="*/ 11 h 46"/>
                    <a:gd name="T12" fmla="*/ 8 w 32"/>
                    <a:gd name="T13" fmla="*/ 46 h 46"/>
                    <a:gd name="T14" fmla="*/ 24 w 32"/>
                    <a:gd name="T15" fmla="*/ 46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24" y="46"/>
                      </a:moveTo>
                      <a:lnTo>
                        <a:pt x="24" y="11"/>
                      </a:lnTo>
                      <a:lnTo>
                        <a:pt x="32" y="11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8" y="46"/>
                      </a:lnTo>
                      <a:lnTo>
                        <a:pt x="24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6" name="Freeform 2308"/>
                <p:cNvSpPr>
                  <a:spLocks/>
                </p:cNvSpPr>
                <p:nvPr/>
              </p:nvSpPr>
              <p:spPr bwMode="auto">
                <a:xfrm>
                  <a:off x="1031" y="3377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1 h 36"/>
                    <a:gd name="T4" fmla="*/ 58 w 58"/>
                    <a:gd name="T5" fmla="*/ 15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4 h 36"/>
                    <a:gd name="T12" fmla="*/ 0 w 58"/>
                    <a:gd name="T13" fmla="*/ 29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1"/>
                      </a:lnTo>
                      <a:lnTo>
                        <a:pt x="58" y="15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4"/>
                      </a:lnTo>
                      <a:lnTo>
                        <a:pt x="0" y="29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7" name="Freeform 2309"/>
                <p:cNvSpPr>
                  <a:spLocks/>
                </p:cNvSpPr>
                <p:nvPr/>
              </p:nvSpPr>
              <p:spPr bwMode="auto">
                <a:xfrm>
                  <a:off x="1043" y="3408"/>
                  <a:ext cx="74" cy="21"/>
                </a:xfrm>
                <a:custGeom>
                  <a:avLst/>
                  <a:gdLst>
                    <a:gd name="T0" fmla="*/ 0 w 74"/>
                    <a:gd name="T1" fmla="*/ 16 h 21"/>
                    <a:gd name="T2" fmla="*/ 58 w 74"/>
                    <a:gd name="T3" fmla="*/ 16 h 21"/>
                    <a:gd name="T4" fmla="*/ 58 w 74"/>
                    <a:gd name="T5" fmla="*/ 21 h 21"/>
                    <a:gd name="T6" fmla="*/ 74 w 74"/>
                    <a:gd name="T7" fmla="*/ 11 h 21"/>
                    <a:gd name="T8" fmla="*/ 58 w 74"/>
                    <a:gd name="T9" fmla="*/ 0 h 21"/>
                    <a:gd name="T10" fmla="*/ 58 w 74"/>
                    <a:gd name="T11" fmla="*/ 6 h 21"/>
                    <a:gd name="T12" fmla="*/ 0 w 74"/>
                    <a:gd name="T13" fmla="*/ 6 h 21"/>
                    <a:gd name="T14" fmla="*/ 0 w 74"/>
                    <a:gd name="T15" fmla="*/ 16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0" y="16"/>
                      </a:moveTo>
                      <a:lnTo>
                        <a:pt x="58" y="16"/>
                      </a:lnTo>
                      <a:lnTo>
                        <a:pt x="58" y="21"/>
                      </a:lnTo>
                      <a:lnTo>
                        <a:pt x="74" y="11"/>
                      </a:lnTo>
                      <a:lnTo>
                        <a:pt x="58" y="0"/>
                      </a:lnTo>
                      <a:lnTo>
                        <a:pt x="58" y="6"/>
                      </a:lnTo>
                      <a:lnTo>
                        <a:pt x="0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8" name="Freeform 2310"/>
                <p:cNvSpPr>
                  <a:spLocks/>
                </p:cNvSpPr>
                <p:nvPr/>
              </p:nvSpPr>
              <p:spPr bwMode="auto">
                <a:xfrm>
                  <a:off x="1031" y="3424"/>
                  <a:ext cx="59" cy="35"/>
                </a:xfrm>
                <a:custGeom>
                  <a:avLst/>
                  <a:gdLst>
                    <a:gd name="T0" fmla="*/ 0 w 59"/>
                    <a:gd name="T1" fmla="*/ 7 h 35"/>
                    <a:gd name="T2" fmla="*/ 41 w 59"/>
                    <a:gd name="T3" fmla="*/ 32 h 35"/>
                    <a:gd name="T4" fmla="*/ 35 w 59"/>
                    <a:gd name="T5" fmla="*/ 35 h 35"/>
                    <a:gd name="T6" fmla="*/ 59 w 59"/>
                    <a:gd name="T7" fmla="*/ 35 h 35"/>
                    <a:gd name="T8" fmla="*/ 59 w 59"/>
                    <a:gd name="T9" fmla="*/ 21 h 35"/>
                    <a:gd name="T10" fmla="*/ 53 w 59"/>
                    <a:gd name="T11" fmla="*/ 25 h 35"/>
                    <a:gd name="T12" fmla="*/ 12 w 59"/>
                    <a:gd name="T13" fmla="*/ 0 h 35"/>
                    <a:gd name="T14" fmla="*/ 0 w 59"/>
                    <a:gd name="T15" fmla="*/ 7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59" y="35"/>
                      </a:lnTo>
                      <a:lnTo>
                        <a:pt x="59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9" name="Freeform 2311"/>
                <p:cNvSpPr>
                  <a:spLocks/>
                </p:cNvSpPr>
                <p:nvPr/>
              </p:nvSpPr>
              <p:spPr bwMode="auto">
                <a:xfrm>
                  <a:off x="1007" y="3431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5 h 46"/>
                    <a:gd name="T4" fmla="*/ 0 w 32"/>
                    <a:gd name="T5" fmla="*/ 35 h 46"/>
                    <a:gd name="T6" fmla="*/ 16 w 32"/>
                    <a:gd name="T7" fmla="*/ 46 h 46"/>
                    <a:gd name="T8" fmla="*/ 32 w 32"/>
                    <a:gd name="T9" fmla="*/ 35 h 46"/>
                    <a:gd name="T10" fmla="*/ 24 w 32"/>
                    <a:gd name="T11" fmla="*/ 35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5"/>
                      </a:lnTo>
                      <a:lnTo>
                        <a:pt x="0" y="35"/>
                      </a:lnTo>
                      <a:lnTo>
                        <a:pt x="16" y="46"/>
                      </a:lnTo>
                      <a:lnTo>
                        <a:pt x="32" y="35"/>
                      </a:lnTo>
                      <a:lnTo>
                        <a:pt x="24" y="35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0" name="Freeform 2312"/>
                <p:cNvSpPr>
                  <a:spLocks/>
                </p:cNvSpPr>
                <p:nvPr/>
              </p:nvSpPr>
              <p:spPr bwMode="auto">
                <a:xfrm>
                  <a:off x="957" y="3424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1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1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1" name="Freeform 2313"/>
                <p:cNvSpPr>
                  <a:spLocks/>
                </p:cNvSpPr>
                <p:nvPr/>
              </p:nvSpPr>
              <p:spPr bwMode="auto">
                <a:xfrm>
                  <a:off x="931" y="3410"/>
                  <a:ext cx="74" cy="20"/>
                </a:xfrm>
                <a:custGeom>
                  <a:avLst/>
                  <a:gdLst>
                    <a:gd name="T0" fmla="*/ 74 w 74"/>
                    <a:gd name="T1" fmla="*/ 5 h 20"/>
                    <a:gd name="T2" fmla="*/ 16 w 74"/>
                    <a:gd name="T3" fmla="*/ 5 h 20"/>
                    <a:gd name="T4" fmla="*/ 16 w 74"/>
                    <a:gd name="T5" fmla="*/ 0 h 20"/>
                    <a:gd name="T6" fmla="*/ 0 w 74"/>
                    <a:gd name="T7" fmla="*/ 10 h 20"/>
                    <a:gd name="T8" fmla="*/ 16 w 74"/>
                    <a:gd name="T9" fmla="*/ 20 h 20"/>
                    <a:gd name="T10" fmla="*/ 16 w 74"/>
                    <a:gd name="T11" fmla="*/ 15 h 20"/>
                    <a:gd name="T12" fmla="*/ 74 w 74"/>
                    <a:gd name="T13" fmla="*/ 15 h 20"/>
                    <a:gd name="T14" fmla="*/ 74 w 74"/>
                    <a:gd name="T15" fmla="*/ 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0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2" name="Freeform 2314"/>
                <p:cNvSpPr>
                  <a:spLocks/>
                </p:cNvSpPr>
                <p:nvPr/>
              </p:nvSpPr>
              <p:spPr bwMode="auto">
                <a:xfrm>
                  <a:off x="958" y="3379"/>
                  <a:ext cx="59" cy="36"/>
                </a:xfrm>
                <a:custGeom>
                  <a:avLst/>
                  <a:gdLst>
                    <a:gd name="T0" fmla="*/ 59 w 59"/>
                    <a:gd name="T1" fmla="*/ 28 h 36"/>
                    <a:gd name="T2" fmla="*/ 18 w 59"/>
                    <a:gd name="T3" fmla="*/ 3 h 36"/>
                    <a:gd name="T4" fmla="*/ 24 w 59"/>
                    <a:gd name="T5" fmla="*/ 0 h 36"/>
                    <a:gd name="T6" fmla="*/ 0 w 59"/>
                    <a:gd name="T7" fmla="*/ 0 h 36"/>
                    <a:gd name="T8" fmla="*/ 0 w 59"/>
                    <a:gd name="T9" fmla="*/ 14 h 36"/>
                    <a:gd name="T10" fmla="*/ 6 w 59"/>
                    <a:gd name="T11" fmla="*/ 10 h 36"/>
                    <a:gd name="T12" fmla="*/ 47 w 59"/>
                    <a:gd name="T13" fmla="*/ 36 h 36"/>
                    <a:gd name="T14" fmla="*/ 59 w 59"/>
                    <a:gd name="T15" fmla="*/ 28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6"/>
                    <a:gd name="T26" fmla="*/ 59 w 59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6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6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3" name="Freeform 2315"/>
                <p:cNvSpPr>
                  <a:spLocks/>
                </p:cNvSpPr>
                <p:nvPr/>
              </p:nvSpPr>
              <p:spPr bwMode="auto">
                <a:xfrm>
                  <a:off x="1008" y="3362"/>
                  <a:ext cx="33" cy="45"/>
                </a:xfrm>
                <a:custGeom>
                  <a:avLst/>
                  <a:gdLst>
                    <a:gd name="T0" fmla="*/ 25 w 33"/>
                    <a:gd name="T1" fmla="*/ 45 h 45"/>
                    <a:gd name="T2" fmla="*/ 25 w 33"/>
                    <a:gd name="T3" fmla="*/ 10 h 45"/>
                    <a:gd name="T4" fmla="*/ 33 w 33"/>
                    <a:gd name="T5" fmla="*/ 10 h 45"/>
                    <a:gd name="T6" fmla="*/ 17 w 33"/>
                    <a:gd name="T7" fmla="*/ 0 h 45"/>
                    <a:gd name="T8" fmla="*/ 0 w 33"/>
                    <a:gd name="T9" fmla="*/ 10 h 45"/>
                    <a:gd name="T10" fmla="*/ 9 w 33"/>
                    <a:gd name="T11" fmla="*/ 10 h 45"/>
                    <a:gd name="T12" fmla="*/ 9 w 33"/>
                    <a:gd name="T13" fmla="*/ 45 h 45"/>
                    <a:gd name="T14" fmla="*/ 25 w 3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45"/>
                    <a:gd name="T26" fmla="*/ 33 w 3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45">
                      <a:moveTo>
                        <a:pt x="25" y="45"/>
                      </a:moveTo>
                      <a:lnTo>
                        <a:pt x="25" y="10"/>
                      </a:lnTo>
                      <a:lnTo>
                        <a:pt x="33" y="1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9" y="10"/>
                      </a:lnTo>
                      <a:lnTo>
                        <a:pt x="9" y="45"/>
                      </a:lnTo>
                      <a:lnTo>
                        <a:pt x="2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4" name="Freeform 2316"/>
                <p:cNvSpPr>
                  <a:spLocks/>
                </p:cNvSpPr>
                <p:nvPr/>
              </p:nvSpPr>
              <p:spPr bwMode="auto">
                <a:xfrm>
                  <a:off x="1033" y="3379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0 h 36"/>
                    <a:gd name="T4" fmla="*/ 58 w 58"/>
                    <a:gd name="T5" fmla="*/ 14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3 h 36"/>
                    <a:gd name="T12" fmla="*/ 0 w 58"/>
                    <a:gd name="T13" fmla="*/ 28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0"/>
                      </a:lnTo>
                      <a:lnTo>
                        <a:pt x="58" y="14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3"/>
                      </a:lnTo>
                      <a:lnTo>
                        <a:pt x="0" y="2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5" name="Freeform 2317"/>
                <p:cNvSpPr>
                  <a:spLocks/>
                </p:cNvSpPr>
                <p:nvPr/>
              </p:nvSpPr>
              <p:spPr bwMode="auto">
                <a:xfrm>
                  <a:off x="1045" y="3410"/>
                  <a:ext cx="74" cy="20"/>
                </a:xfrm>
                <a:custGeom>
                  <a:avLst/>
                  <a:gdLst>
                    <a:gd name="T0" fmla="*/ 0 w 74"/>
                    <a:gd name="T1" fmla="*/ 15 h 20"/>
                    <a:gd name="T2" fmla="*/ 58 w 74"/>
                    <a:gd name="T3" fmla="*/ 15 h 20"/>
                    <a:gd name="T4" fmla="*/ 58 w 74"/>
                    <a:gd name="T5" fmla="*/ 20 h 20"/>
                    <a:gd name="T6" fmla="*/ 74 w 74"/>
                    <a:gd name="T7" fmla="*/ 10 h 20"/>
                    <a:gd name="T8" fmla="*/ 58 w 74"/>
                    <a:gd name="T9" fmla="*/ 0 h 20"/>
                    <a:gd name="T10" fmla="*/ 58 w 74"/>
                    <a:gd name="T11" fmla="*/ 5 h 20"/>
                    <a:gd name="T12" fmla="*/ 0 w 74"/>
                    <a:gd name="T13" fmla="*/ 5 h 20"/>
                    <a:gd name="T14" fmla="*/ 0 w 74"/>
                    <a:gd name="T15" fmla="*/ 1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0" y="15"/>
                      </a:moveTo>
                      <a:lnTo>
                        <a:pt x="58" y="15"/>
                      </a:lnTo>
                      <a:lnTo>
                        <a:pt x="58" y="20"/>
                      </a:lnTo>
                      <a:lnTo>
                        <a:pt x="74" y="10"/>
                      </a:lnTo>
                      <a:lnTo>
                        <a:pt x="58" y="0"/>
                      </a:lnTo>
                      <a:lnTo>
                        <a:pt x="58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6" name="Freeform 2318"/>
                <p:cNvSpPr>
                  <a:spLocks/>
                </p:cNvSpPr>
                <p:nvPr/>
              </p:nvSpPr>
              <p:spPr bwMode="auto">
                <a:xfrm>
                  <a:off x="1033" y="3425"/>
                  <a:ext cx="58" cy="36"/>
                </a:xfrm>
                <a:custGeom>
                  <a:avLst/>
                  <a:gdLst>
                    <a:gd name="T0" fmla="*/ 0 w 58"/>
                    <a:gd name="T1" fmla="*/ 7 h 36"/>
                    <a:gd name="T2" fmla="*/ 41 w 58"/>
                    <a:gd name="T3" fmla="*/ 32 h 36"/>
                    <a:gd name="T4" fmla="*/ 35 w 58"/>
                    <a:gd name="T5" fmla="*/ 36 h 36"/>
                    <a:gd name="T6" fmla="*/ 58 w 58"/>
                    <a:gd name="T7" fmla="*/ 35 h 36"/>
                    <a:gd name="T8" fmla="*/ 58 w 58"/>
                    <a:gd name="T9" fmla="*/ 21 h 36"/>
                    <a:gd name="T10" fmla="*/ 53 w 58"/>
                    <a:gd name="T11" fmla="*/ 25 h 36"/>
                    <a:gd name="T12" fmla="*/ 12 w 58"/>
                    <a:gd name="T13" fmla="*/ 0 h 36"/>
                    <a:gd name="T14" fmla="*/ 0 w 58"/>
                    <a:gd name="T15" fmla="*/ 7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6"/>
                      </a:lnTo>
                      <a:lnTo>
                        <a:pt x="58" y="35"/>
                      </a:lnTo>
                      <a:lnTo>
                        <a:pt x="58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7" name="Freeform 2319"/>
                <p:cNvSpPr>
                  <a:spLocks/>
                </p:cNvSpPr>
                <p:nvPr/>
              </p:nvSpPr>
              <p:spPr bwMode="auto">
                <a:xfrm>
                  <a:off x="1009" y="3432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6 h 46"/>
                    <a:gd name="T4" fmla="*/ 0 w 32"/>
                    <a:gd name="T5" fmla="*/ 36 h 46"/>
                    <a:gd name="T6" fmla="*/ 16 w 32"/>
                    <a:gd name="T7" fmla="*/ 46 h 46"/>
                    <a:gd name="T8" fmla="*/ 32 w 32"/>
                    <a:gd name="T9" fmla="*/ 36 h 46"/>
                    <a:gd name="T10" fmla="*/ 24 w 32"/>
                    <a:gd name="T11" fmla="*/ 36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16" y="46"/>
                      </a:lnTo>
                      <a:lnTo>
                        <a:pt x="32" y="36"/>
                      </a:lnTo>
                      <a:lnTo>
                        <a:pt x="24" y="36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8" name="Freeform 2320"/>
                <p:cNvSpPr>
                  <a:spLocks/>
                </p:cNvSpPr>
                <p:nvPr/>
              </p:nvSpPr>
              <p:spPr bwMode="auto">
                <a:xfrm>
                  <a:off x="959" y="3425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2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9" name="Freeform 2321"/>
                <p:cNvSpPr>
                  <a:spLocks/>
                </p:cNvSpPr>
                <p:nvPr/>
              </p:nvSpPr>
              <p:spPr bwMode="auto">
                <a:xfrm>
                  <a:off x="991" y="3401"/>
                  <a:ext cx="64" cy="39"/>
                </a:xfrm>
                <a:custGeom>
                  <a:avLst/>
                  <a:gdLst>
                    <a:gd name="T0" fmla="*/ 64 w 64"/>
                    <a:gd name="T1" fmla="*/ 21 h 39"/>
                    <a:gd name="T2" fmla="*/ 63 w 64"/>
                    <a:gd name="T3" fmla="*/ 24 h 39"/>
                    <a:gd name="T4" fmla="*/ 62 w 64"/>
                    <a:gd name="T5" fmla="*/ 27 h 39"/>
                    <a:gd name="T6" fmla="*/ 60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4 h 39"/>
                    <a:gd name="T40" fmla="*/ 0 w 64"/>
                    <a:gd name="T41" fmla="*/ 21 h 39"/>
                    <a:gd name="T42" fmla="*/ 0 w 64"/>
                    <a:gd name="T43" fmla="*/ 18 h 39"/>
                    <a:gd name="T44" fmla="*/ 1 w 64"/>
                    <a:gd name="T45" fmla="*/ 15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7 w 64"/>
                    <a:gd name="T51" fmla="*/ 8 h 39"/>
                    <a:gd name="T52" fmla="*/ 10 w 64"/>
                    <a:gd name="T53" fmla="*/ 5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1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0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3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8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6 h 39"/>
                    <a:gd name="T84" fmla="*/ 64 w 64"/>
                    <a:gd name="T85" fmla="*/ 19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19"/>
                      </a:moveTo>
                      <a:lnTo>
                        <a:pt x="64" y="20"/>
                      </a:ln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3"/>
                      </a:lnTo>
                      <a:lnTo>
                        <a:pt x="54" y="34"/>
                      </a:lnTo>
                      <a:lnTo>
                        <a:pt x="53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10" y="33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3" y="4"/>
                      </a:lnTo>
                      <a:lnTo>
                        <a:pt x="54" y="5"/>
                      </a:lnTo>
                      <a:lnTo>
                        <a:pt x="55" y="5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4" y="15"/>
                      </a:lnTo>
                      <a:lnTo>
                        <a:pt x="64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0" name="Freeform 2322"/>
                <p:cNvSpPr>
                  <a:spLocks/>
                </p:cNvSpPr>
                <p:nvPr/>
              </p:nvSpPr>
              <p:spPr bwMode="auto">
                <a:xfrm>
                  <a:off x="995" y="3403"/>
                  <a:ext cx="64" cy="40"/>
                </a:xfrm>
                <a:custGeom>
                  <a:avLst/>
                  <a:gdLst>
                    <a:gd name="T0" fmla="*/ 64 w 64"/>
                    <a:gd name="T1" fmla="*/ 22 h 40"/>
                    <a:gd name="T2" fmla="*/ 63 w 64"/>
                    <a:gd name="T3" fmla="*/ 25 h 40"/>
                    <a:gd name="T4" fmla="*/ 62 w 64"/>
                    <a:gd name="T5" fmla="*/ 27 h 40"/>
                    <a:gd name="T6" fmla="*/ 59 w 64"/>
                    <a:gd name="T7" fmla="*/ 30 h 40"/>
                    <a:gd name="T8" fmla="*/ 57 w 64"/>
                    <a:gd name="T9" fmla="*/ 32 h 40"/>
                    <a:gd name="T10" fmla="*/ 54 w 64"/>
                    <a:gd name="T11" fmla="*/ 34 h 40"/>
                    <a:gd name="T12" fmla="*/ 50 w 64"/>
                    <a:gd name="T13" fmla="*/ 36 h 40"/>
                    <a:gd name="T14" fmla="*/ 46 w 64"/>
                    <a:gd name="T15" fmla="*/ 38 h 40"/>
                    <a:gd name="T16" fmla="*/ 42 w 64"/>
                    <a:gd name="T17" fmla="*/ 39 h 40"/>
                    <a:gd name="T18" fmla="*/ 37 w 64"/>
                    <a:gd name="T19" fmla="*/ 39 h 40"/>
                    <a:gd name="T20" fmla="*/ 32 w 64"/>
                    <a:gd name="T21" fmla="*/ 40 h 40"/>
                    <a:gd name="T22" fmla="*/ 27 w 64"/>
                    <a:gd name="T23" fmla="*/ 39 h 40"/>
                    <a:gd name="T24" fmla="*/ 23 w 64"/>
                    <a:gd name="T25" fmla="*/ 39 h 40"/>
                    <a:gd name="T26" fmla="*/ 18 w 64"/>
                    <a:gd name="T27" fmla="*/ 38 h 40"/>
                    <a:gd name="T28" fmla="*/ 14 w 64"/>
                    <a:gd name="T29" fmla="*/ 36 h 40"/>
                    <a:gd name="T30" fmla="*/ 11 w 64"/>
                    <a:gd name="T31" fmla="*/ 34 h 40"/>
                    <a:gd name="T32" fmla="*/ 7 w 64"/>
                    <a:gd name="T33" fmla="*/ 32 h 40"/>
                    <a:gd name="T34" fmla="*/ 5 w 64"/>
                    <a:gd name="T35" fmla="*/ 30 h 40"/>
                    <a:gd name="T36" fmla="*/ 3 w 64"/>
                    <a:gd name="T37" fmla="*/ 27 h 40"/>
                    <a:gd name="T38" fmla="*/ 1 w 64"/>
                    <a:gd name="T39" fmla="*/ 25 h 40"/>
                    <a:gd name="T40" fmla="*/ 0 w 64"/>
                    <a:gd name="T41" fmla="*/ 22 h 40"/>
                    <a:gd name="T42" fmla="*/ 0 w 64"/>
                    <a:gd name="T43" fmla="*/ 19 h 40"/>
                    <a:gd name="T44" fmla="*/ 1 w 64"/>
                    <a:gd name="T45" fmla="*/ 16 h 40"/>
                    <a:gd name="T46" fmla="*/ 2 w 64"/>
                    <a:gd name="T47" fmla="*/ 13 h 40"/>
                    <a:gd name="T48" fmla="*/ 4 w 64"/>
                    <a:gd name="T49" fmla="*/ 10 h 40"/>
                    <a:gd name="T50" fmla="*/ 6 w 64"/>
                    <a:gd name="T51" fmla="*/ 8 h 40"/>
                    <a:gd name="T52" fmla="*/ 9 w 64"/>
                    <a:gd name="T53" fmla="*/ 6 h 40"/>
                    <a:gd name="T54" fmla="*/ 13 w 64"/>
                    <a:gd name="T55" fmla="*/ 4 h 40"/>
                    <a:gd name="T56" fmla="*/ 17 w 64"/>
                    <a:gd name="T57" fmla="*/ 2 h 40"/>
                    <a:gd name="T58" fmla="*/ 21 w 64"/>
                    <a:gd name="T59" fmla="*/ 1 h 40"/>
                    <a:gd name="T60" fmla="*/ 26 w 64"/>
                    <a:gd name="T61" fmla="*/ 0 h 40"/>
                    <a:gd name="T62" fmla="*/ 30 w 64"/>
                    <a:gd name="T63" fmla="*/ 0 h 40"/>
                    <a:gd name="T64" fmla="*/ 35 w 64"/>
                    <a:gd name="T65" fmla="*/ 0 h 40"/>
                    <a:gd name="T66" fmla="*/ 40 w 64"/>
                    <a:gd name="T67" fmla="*/ 1 h 40"/>
                    <a:gd name="T68" fmla="*/ 45 w 64"/>
                    <a:gd name="T69" fmla="*/ 2 h 40"/>
                    <a:gd name="T70" fmla="*/ 49 w 64"/>
                    <a:gd name="T71" fmla="*/ 3 h 40"/>
                    <a:gd name="T72" fmla="*/ 52 w 64"/>
                    <a:gd name="T73" fmla="*/ 5 h 40"/>
                    <a:gd name="T74" fmla="*/ 56 w 64"/>
                    <a:gd name="T75" fmla="*/ 7 h 40"/>
                    <a:gd name="T76" fmla="*/ 59 w 64"/>
                    <a:gd name="T77" fmla="*/ 9 h 40"/>
                    <a:gd name="T78" fmla="*/ 61 w 64"/>
                    <a:gd name="T79" fmla="*/ 11 h 40"/>
                    <a:gd name="T80" fmla="*/ 63 w 64"/>
                    <a:gd name="T81" fmla="*/ 14 h 40"/>
                    <a:gd name="T82" fmla="*/ 64 w 64"/>
                    <a:gd name="T83" fmla="*/ 17 h 40"/>
                    <a:gd name="T84" fmla="*/ 64 w 64"/>
                    <a:gd name="T85" fmla="*/ 20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40"/>
                    <a:gd name="T131" fmla="*/ 64 w 6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40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3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6"/>
                      </a:lnTo>
                      <a:lnTo>
                        <a:pt x="50" y="36"/>
                      </a:lnTo>
                      <a:lnTo>
                        <a:pt x="49" y="37"/>
                      </a:lnTo>
                      <a:lnTo>
                        <a:pt x="47" y="37"/>
                      </a:lnTo>
                      <a:lnTo>
                        <a:pt x="46" y="38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9"/>
                      </a:lnTo>
                      <a:lnTo>
                        <a:pt x="40" y="39"/>
                      </a:lnTo>
                      <a:lnTo>
                        <a:pt x="38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40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9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8"/>
                      </a:lnTo>
                      <a:lnTo>
                        <a:pt x="17" y="37"/>
                      </a:lnTo>
                      <a:lnTo>
                        <a:pt x="15" y="37"/>
                      </a:lnTo>
                      <a:lnTo>
                        <a:pt x="14" y="36"/>
                      </a:lnTo>
                      <a:lnTo>
                        <a:pt x="13" y="36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1" name="Freeform 2323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D45F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2" name="Freeform 2324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</a:path>
                  </a:pathLst>
                </a:custGeom>
                <a:noFill/>
                <a:ln w="0">
                  <a:solidFill>
                    <a:srgbClr val="A137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3" name="Freeform 2325"/>
                <p:cNvSpPr>
                  <a:spLocks/>
                </p:cNvSpPr>
                <p:nvPr/>
              </p:nvSpPr>
              <p:spPr bwMode="auto">
                <a:xfrm>
                  <a:off x="1049" y="3329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1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1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4" name="Freeform 2326"/>
                <p:cNvSpPr>
                  <a:spLocks/>
                </p:cNvSpPr>
                <p:nvPr/>
              </p:nvSpPr>
              <p:spPr bwMode="auto">
                <a:xfrm>
                  <a:off x="1079" y="3315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5" name="Freeform 2327"/>
                <p:cNvSpPr>
                  <a:spLocks/>
                </p:cNvSpPr>
                <p:nvPr/>
              </p:nvSpPr>
              <p:spPr bwMode="auto">
                <a:xfrm>
                  <a:off x="959" y="3333"/>
                  <a:ext cx="80" cy="12"/>
                </a:xfrm>
                <a:custGeom>
                  <a:avLst/>
                  <a:gdLst>
                    <a:gd name="T0" fmla="*/ 73 w 80"/>
                    <a:gd name="T1" fmla="*/ 10 h 12"/>
                    <a:gd name="T2" fmla="*/ 80 w 80"/>
                    <a:gd name="T3" fmla="*/ 6 h 12"/>
                    <a:gd name="T4" fmla="*/ 31 w 80"/>
                    <a:gd name="T5" fmla="*/ 6 h 12"/>
                    <a:gd name="T6" fmla="*/ 40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10 h 12"/>
                    <a:gd name="T14" fmla="*/ 73 w 80"/>
                    <a:gd name="T15" fmla="*/ 1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10"/>
                      </a:moveTo>
                      <a:lnTo>
                        <a:pt x="80" y="6"/>
                      </a:lnTo>
                      <a:lnTo>
                        <a:pt x="31" y="6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10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6" name="Freeform 2328"/>
                <p:cNvSpPr>
                  <a:spLocks/>
                </p:cNvSpPr>
                <p:nvPr/>
              </p:nvSpPr>
              <p:spPr bwMode="auto">
                <a:xfrm>
                  <a:off x="989" y="3319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7" name="Freeform 2329"/>
                <p:cNvSpPr>
                  <a:spLocks/>
                </p:cNvSpPr>
                <p:nvPr/>
              </p:nvSpPr>
              <p:spPr bwMode="auto">
                <a:xfrm>
                  <a:off x="1051" y="3330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8" name="Freeform 2330"/>
                <p:cNvSpPr>
                  <a:spLocks/>
                </p:cNvSpPr>
                <p:nvPr/>
              </p:nvSpPr>
              <p:spPr bwMode="auto">
                <a:xfrm>
                  <a:off x="1081" y="3316"/>
                  <a:ext cx="80" cy="12"/>
                </a:xfrm>
                <a:custGeom>
                  <a:avLst/>
                  <a:gdLst>
                    <a:gd name="T0" fmla="*/ 6 w 80"/>
                    <a:gd name="T1" fmla="*/ 3 h 12"/>
                    <a:gd name="T2" fmla="*/ 0 w 80"/>
                    <a:gd name="T3" fmla="*/ 7 h 12"/>
                    <a:gd name="T4" fmla="*/ 48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4 w 80"/>
                    <a:gd name="T13" fmla="*/ 3 h 12"/>
                    <a:gd name="T14" fmla="*/ 6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6" y="3"/>
                      </a:moveTo>
                      <a:lnTo>
                        <a:pt x="0" y="7"/>
                      </a:lnTo>
                      <a:lnTo>
                        <a:pt x="48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4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9" name="Freeform 2331"/>
                <p:cNvSpPr>
                  <a:spLocks/>
                </p:cNvSpPr>
                <p:nvPr/>
              </p:nvSpPr>
              <p:spPr bwMode="auto">
                <a:xfrm>
                  <a:off x="961" y="3335"/>
                  <a:ext cx="80" cy="11"/>
                </a:xfrm>
                <a:custGeom>
                  <a:avLst/>
                  <a:gdLst>
                    <a:gd name="T0" fmla="*/ 73 w 80"/>
                    <a:gd name="T1" fmla="*/ 9 h 11"/>
                    <a:gd name="T2" fmla="*/ 80 w 80"/>
                    <a:gd name="T3" fmla="*/ 5 h 11"/>
                    <a:gd name="T4" fmla="*/ 31 w 80"/>
                    <a:gd name="T5" fmla="*/ 5 h 11"/>
                    <a:gd name="T6" fmla="*/ 39 w 80"/>
                    <a:gd name="T7" fmla="*/ 0 h 11"/>
                    <a:gd name="T8" fmla="*/ 0 w 80"/>
                    <a:gd name="T9" fmla="*/ 6 h 11"/>
                    <a:gd name="T10" fmla="*/ 21 w 80"/>
                    <a:gd name="T11" fmla="*/ 11 h 11"/>
                    <a:gd name="T12" fmla="*/ 25 w 80"/>
                    <a:gd name="T13" fmla="*/ 9 h 11"/>
                    <a:gd name="T14" fmla="*/ 73 w 80"/>
                    <a:gd name="T15" fmla="*/ 9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1"/>
                    <a:gd name="T26" fmla="*/ 80 w 8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1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6"/>
                      </a:lnTo>
                      <a:lnTo>
                        <a:pt x="21" y="11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20" name="Freeform 2332"/>
                <p:cNvSpPr>
                  <a:spLocks/>
                </p:cNvSpPr>
                <p:nvPr/>
              </p:nvSpPr>
              <p:spPr bwMode="auto">
                <a:xfrm>
                  <a:off x="991" y="3320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0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0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21" name="Line 17"/>
              <p:cNvSpPr>
                <a:spLocks noChangeShapeType="1"/>
              </p:cNvSpPr>
              <p:nvPr/>
            </p:nvSpPr>
            <p:spPr bwMode="auto">
              <a:xfrm>
                <a:off x="2009" y="1627"/>
                <a:ext cx="0" cy="107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22" name="Group 8"/>
              <p:cNvGrpSpPr>
                <a:grpSpLocks/>
              </p:cNvGrpSpPr>
              <p:nvPr/>
            </p:nvGrpSpPr>
            <p:grpSpPr bwMode="auto">
              <a:xfrm>
                <a:off x="1197" y="2745"/>
                <a:ext cx="74" cy="107"/>
                <a:chOff x="936" y="2673"/>
                <a:chExt cx="131" cy="68"/>
              </a:xfrm>
            </p:grpSpPr>
            <p:sp>
              <p:nvSpPr>
                <p:cNvPr id="264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936" y="2673"/>
                  <a:ext cx="86" cy="6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5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980" y="2673"/>
                  <a:ext cx="87" cy="6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23" name="Line 18"/>
              <p:cNvSpPr>
                <a:spLocks noChangeShapeType="1"/>
              </p:cNvSpPr>
              <p:nvPr/>
            </p:nvSpPr>
            <p:spPr bwMode="auto">
              <a:xfrm>
                <a:off x="1317" y="1669"/>
                <a:ext cx="43" cy="103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24" name="Group 19"/>
              <p:cNvGrpSpPr>
                <a:grpSpLocks/>
              </p:cNvGrpSpPr>
              <p:nvPr/>
            </p:nvGrpSpPr>
            <p:grpSpPr bwMode="auto">
              <a:xfrm>
                <a:off x="1695" y="2633"/>
                <a:ext cx="350" cy="120"/>
                <a:chOff x="1139" y="3198"/>
                <a:chExt cx="294" cy="78"/>
              </a:xfrm>
            </p:grpSpPr>
            <p:sp>
              <p:nvSpPr>
                <p:cNvPr id="26442" name="Rectangle 20"/>
                <p:cNvSpPr>
                  <a:spLocks noChangeArrowheads="1"/>
                </p:cNvSpPr>
                <p:nvPr/>
              </p:nvSpPr>
              <p:spPr bwMode="auto">
                <a:xfrm>
                  <a:off x="1139" y="3240"/>
                  <a:ext cx="225" cy="36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3" name="Rectangle 21"/>
                <p:cNvSpPr>
                  <a:spLocks noChangeArrowheads="1"/>
                </p:cNvSpPr>
                <p:nvPr/>
              </p:nvSpPr>
              <p:spPr bwMode="auto">
                <a:xfrm>
                  <a:off x="1140" y="3241"/>
                  <a:ext cx="223" cy="34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4" name="Freeform 22"/>
                <p:cNvSpPr>
                  <a:spLocks/>
                </p:cNvSpPr>
                <p:nvPr/>
              </p:nvSpPr>
              <p:spPr bwMode="auto">
                <a:xfrm>
                  <a:off x="1364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5" name="Freeform 23"/>
                <p:cNvSpPr>
                  <a:spLocks/>
                </p:cNvSpPr>
                <p:nvPr/>
              </p:nvSpPr>
              <p:spPr bwMode="auto">
                <a:xfrm>
                  <a:off x="1364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6" name="Freeform 24"/>
                <p:cNvSpPr>
                  <a:spLocks/>
                </p:cNvSpPr>
                <p:nvPr/>
              </p:nvSpPr>
              <p:spPr bwMode="auto">
                <a:xfrm>
                  <a:off x="1139" y="3198"/>
                  <a:ext cx="294" cy="42"/>
                </a:xfrm>
                <a:custGeom>
                  <a:avLst/>
                  <a:gdLst>
                    <a:gd name="T0" fmla="*/ 225 w 294"/>
                    <a:gd name="T1" fmla="*/ 42 h 42"/>
                    <a:gd name="T2" fmla="*/ 294 w 294"/>
                    <a:gd name="T3" fmla="*/ 0 h 42"/>
                    <a:gd name="T4" fmla="*/ 69 w 294"/>
                    <a:gd name="T5" fmla="*/ 0 h 42"/>
                    <a:gd name="T6" fmla="*/ 0 w 294"/>
                    <a:gd name="T7" fmla="*/ 42 h 42"/>
                    <a:gd name="T8" fmla="*/ 225 w 294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4"/>
                    <a:gd name="T16" fmla="*/ 0 h 42"/>
                    <a:gd name="T17" fmla="*/ 294 w 29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4" h="42">
                      <a:moveTo>
                        <a:pt x="225" y="42"/>
                      </a:moveTo>
                      <a:lnTo>
                        <a:pt x="294" y="0"/>
                      </a:lnTo>
                      <a:lnTo>
                        <a:pt x="69" y="0"/>
                      </a:lnTo>
                      <a:lnTo>
                        <a:pt x="0" y="42"/>
                      </a:lnTo>
                      <a:lnTo>
                        <a:pt x="225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7" name="Freeform 25"/>
                <p:cNvSpPr>
                  <a:spLocks/>
                </p:cNvSpPr>
                <p:nvPr/>
              </p:nvSpPr>
              <p:spPr bwMode="auto">
                <a:xfrm>
                  <a:off x="1139" y="3198"/>
                  <a:ext cx="294" cy="42"/>
                </a:xfrm>
                <a:custGeom>
                  <a:avLst/>
                  <a:gdLst>
                    <a:gd name="T0" fmla="*/ 225 w 294"/>
                    <a:gd name="T1" fmla="*/ 42 h 42"/>
                    <a:gd name="T2" fmla="*/ 294 w 294"/>
                    <a:gd name="T3" fmla="*/ 0 h 42"/>
                    <a:gd name="T4" fmla="*/ 69 w 294"/>
                    <a:gd name="T5" fmla="*/ 0 h 42"/>
                    <a:gd name="T6" fmla="*/ 0 w 294"/>
                    <a:gd name="T7" fmla="*/ 42 h 42"/>
                    <a:gd name="T8" fmla="*/ 225 w 294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4"/>
                    <a:gd name="T16" fmla="*/ 0 h 42"/>
                    <a:gd name="T17" fmla="*/ 294 w 29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4" h="42">
                      <a:moveTo>
                        <a:pt x="225" y="42"/>
                      </a:moveTo>
                      <a:lnTo>
                        <a:pt x="294" y="0"/>
                      </a:lnTo>
                      <a:lnTo>
                        <a:pt x="69" y="0"/>
                      </a:lnTo>
                      <a:lnTo>
                        <a:pt x="0" y="42"/>
                      </a:lnTo>
                      <a:lnTo>
                        <a:pt x="225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8" name="Freeform 26"/>
                <p:cNvSpPr>
                  <a:spLocks/>
                </p:cNvSpPr>
                <p:nvPr/>
              </p:nvSpPr>
              <p:spPr bwMode="auto">
                <a:xfrm>
                  <a:off x="1272" y="3217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9" name="Freeform 27"/>
                <p:cNvSpPr>
                  <a:spLocks/>
                </p:cNvSpPr>
                <p:nvPr/>
              </p:nvSpPr>
              <p:spPr bwMode="auto">
                <a:xfrm>
                  <a:off x="1272" y="3217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0" name="Freeform 28"/>
                <p:cNvSpPr>
                  <a:spLocks/>
                </p:cNvSpPr>
                <p:nvPr/>
              </p:nvSpPr>
              <p:spPr bwMode="auto">
                <a:xfrm>
                  <a:off x="1300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8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1" name="Freeform 29"/>
                <p:cNvSpPr>
                  <a:spLocks/>
                </p:cNvSpPr>
                <p:nvPr/>
              </p:nvSpPr>
              <p:spPr bwMode="auto">
                <a:xfrm>
                  <a:off x="1300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8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2" name="Freeform 30"/>
                <p:cNvSpPr>
                  <a:spLocks/>
                </p:cNvSpPr>
                <p:nvPr/>
              </p:nvSpPr>
              <p:spPr bwMode="auto">
                <a:xfrm>
                  <a:off x="1171" y="3222"/>
                  <a:ext cx="97" cy="14"/>
                </a:xfrm>
                <a:custGeom>
                  <a:avLst/>
                  <a:gdLst>
                    <a:gd name="T0" fmla="*/ 88 w 97"/>
                    <a:gd name="T1" fmla="*/ 12 h 14"/>
                    <a:gd name="T2" fmla="*/ 97 w 97"/>
                    <a:gd name="T3" fmla="*/ 7 h 14"/>
                    <a:gd name="T4" fmla="*/ 37 w 97"/>
                    <a:gd name="T5" fmla="*/ 7 h 14"/>
                    <a:gd name="T6" fmla="*/ 47 w 97"/>
                    <a:gd name="T7" fmla="*/ 0 h 14"/>
                    <a:gd name="T8" fmla="*/ 0 w 97"/>
                    <a:gd name="T9" fmla="*/ 8 h 14"/>
                    <a:gd name="T10" fmla="*/ 25 w 97"/>
                    <a:gd name="T11" fmla="*/ 14 h 14"/>
                    <a:gd name="T12" fmla="*/ 29 w 97"/>
                    <a:gd name="T13" fmla="*/ 12 h 14"/>
                    <a:gd name="T14" fmla="*/ 88 w 97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8" y="12"/>
                      </a:moveTo>
                      <a:lnTo>
                        <a:pt x="97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3" name="Freeform 31"/>
                <p:cNvSpPr>
                  <a:spLocks/>
                </p:cNvSpPr>
                <p:nvPr/>
              </p:nvSpPr>
              <p:spPr bwMode="auto">
                <a:xfrm>
                  <a:off x="1171" y="3222"/>
                  <a:ext cx="97" cy="14"/>
                </a:xfrm>
                <a:custGeom>
                  <a:avLst/>
                  <a:gdLst>
                    <a:gd name="T0" fmla="*/ 88 w 97"/>
                    <a:gd name="T1" fmla="*/ 12 h 14"/>
                    <a:gd name="T2" fmla="*/ 97 w 97"/>
                    <a:gd name="T3" fmla="*/ 7 h 14"/>
                    <a:gd name="T4" fmla="*/ 37 w 97"/>
                    <a:gd name="T5" fmla="*/ 7 h 14"/>
                    <a:gd name="T6" fmla="*/ 47 w 97"/>
                    <a:gd name="T7" fmla="*/ 0 h 14"/>
                    <a:gd name="T8" fmla="*/ 0 w 97"/>
                    <a:gd name="T9" fmla="*/ 8 h 14"/>
                    <a:gd name="T10" fmla="*/ 25 w 97"/>
                    <a:gd name="T11" fmla="*/ 14 h 14"/>
                    <a:gd name="T12" fmla="*/ 29 w 97"/>
                    <a:gd name="T13" fmla="*/ 12 h 14"/>
                    <a:gd name="T14" fmla="*/ 88 w 97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8" y="12"/>
                      </a:moveTo>
                      <a:lnTo>
                        <a:pt x="97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4" name="Freeform 32"/>
                <p:cNvSpPr>
                  <a:spLocks/>
                </p:cNvSpPr>
                <p:nvPr/>
              </p:nvSpPr>
              <p:spPr bwMode="auto">
                <a:xfrm>
                  <a:off x="1198" y="3205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8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5" name="Freeform 33"/>
                <p:cNvSpPr>
                  <a:spLocks/>
                </p:cNvSpPr>
                <p:nvPr/>
              </p:nvSpPr>
              <p:spPr bwMode="auto">
                <a:xfrm>
                  <a:off x="1198" y="3205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8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6" name="Freeform 34"/>
                <p:cNvSpPr>
                  <a:spLocks/>
                </p:cNvSpPr>
                <p:nvPr/>
              </p:nvSpPr>
              <p:spPr bwMode="auto">
                <a:xfrm>
                  <a:off x="1274" y="3218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7" name="Freeform 35"/>
                <p:cNvSpPr>
                  <a:spLocks/>
                </p:cNvSpPr>
                <p:nvPr/>
              </p:nvSpPr>
              <p:spPr bwMode="auto">
                <a:xfrm>
                  <a:off x="1274" y="3218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8" name="Freeform 36"/>
                <p:cNvSpPr>
                  <a:spLocks/>
                </p:cNvSpPr>
                <p:nvPr/>
              </p:nvSpPr>
              <p:spPr bwMode="auto">
                <a:xfrm>
                  <a:off x="1302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8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9" name="Freeform 37"/>
                <p:cNvSpPr>
                  <a:spLocks/>
                </p:cNvSpPr>
                <p:nvPr/>
              </p:nvSpPr>
              <p:spPr bwMode="auto">
                <a:xfrm>
                  <a:off x="1302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8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0" name="Freeform 38"/>
                <p:cNvSpPr>
                  <a:spLocks/>
                </p:cNvSpPr>
                <p:nvPr/>
              </p:nvSpPr>
              <p:spPr bwMode="auto">
                <a:xfrm>
                  <a:off x="1173" y="3224"/>
                  <a:ext cx="97" cy="13"/>
                </a:xfrm>
                <a:custGeom>
                  <a:avLst/>
                  <a:gdLst>
                    <a:gd name="T0" fmla="*/ 88 w 97"/>
                    <a:gd name="T1" fmla="*/ 11 h 13"/>
                    <a:gd name="T2" fmla="*/ 97 w 97"/>
                    <a:gd name="T3" fmla="*/ 6 h 13"/>
                    <a:gd name="T4" fmla="*/ 37 w 97"/>
                    <a:gd name="T5" fmla="*/ 6 h 13"/>
                    <a:gd name="T6" fmla="*/ 47 w 97"/>
                    <a:gd name="T7" fmla="*/ 0 h 13"/>
                    <a:gd name="T8" fmla="*/ 0 w 97"/>
                    <a:gd name="T9" fmla="*/ 7 h 13"/>
                    <a:gd name="T10" fmla="*/ 25 w 97"/>
                    <a:gd name="T11" fmla="*/ 13 h 13"/>
                    <a:gd name="T12" fmla="*/ 29 w 97"/>
                    <a:gd name="T13" fmla="*/ 11 h 13"/>
                    <a:gd name="T14" fmla="*/ 88 w 97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3"/>
                    <a:gd name="T26" fmla="*/ 97 w 97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3">
                      <a:moveTo>
                        <a:pt x="88" y="11"/>
                      </a:moveTo>
                      <a:lnTo>
                        <a:pt x="97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5" y="13"/>
                      </a:lnTo>
                      <a:lnTo>
                        <a:pt x="29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1" name="Freeform 39"/>
                <p:cNvSpPr>
                  <a:spLocks/>
                </p:cNvSpPr>
                <p:nvPr/>
              </p:nvSpPr>
              <p:spPr bwMode="auto">
                <a:xfrm>
                  <a:off x="1173" y="3224"/>
                  <a:ext cx="97" cy="13"/>
                </a:xfrm>
                <a:custGeom>
                  <a:avLst/>
                  <a:gdLst>
                    <a:gd name="T0" fmla="*/ 88 w 97"/>
                    <a:gd name="T1" fmla="*/ 11 h 13"/>
                    <a:gd name="T2" fmla="*/ 97 w 97"/>
                    <a:gd name="T3" fmla="*/ 6 h 13"/>
                    <a:gd name="T4" fmla="*/ 37 w 97"/>
                    <a:gd name="T5" fmla="*/ 6 h 13"/>
                    <a:gd name="T6" fmla="*/ 47 w 97"/>
                    <a:gd name="T7" fmla="*/ 0 h 13"/>
                    <a:gd name="T8" fmla="*/ 0 w 97"/>
                    <a:gd name="T9" fmla="*/ 7 h 13"/>
                    <a:gd name="T10" fmla="*/ 25 w 97"/>
                    <a:gd name="T11" fmla="*/ 13 h 13"/>
                    <a:gd name="T12" fmla="*/ 29 w 97"/>
                    <a:gd name="T13" fmla="*/ 11 h 13"/>
                    <a:gd name="T14" fmla="*/ 88 w 97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3"/>
                    <a:gd name="T26" fmla="*/ 97 w 97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3">
                      <a:moveTo>
                        <a:pt x="88" y="11"/>
                      </a:moveTo>
                      <a:lnTo>
                        <a:pt x="97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5" y="13"/>
                      </a:lnTo>
                      <a:lnTo>
                        <a:pt x="29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2" name="Freeform 40"/>
                <p:cNvSpPr>
                  <a:spLocks/>
                </p:cNvSpPr>
                <p:nvPr/>
              </p:nvSpPr>
              <p:spPr bwMode="auto">
                <a:xfrm>
                  <a:off x="1200" y="3206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9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3" name="Freeform 41"/>
                <p:cNvSpPr>
                  <a:spLocks/>
                </p:cNvSpPr>
                <p:nvPr/>
              </p:nvSpPr>
              <p:spPr bwMode="auto">
                <a:xfrm>
                  <a:off x="1200" y="3206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9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25" name="Group 42"/>
              <p:cNvGrpSpPr>
                <a:grpSpLocks/>
              </p:cNvGrpSpPr>
              <p:nvPr/>
            </p:nvGrpSpPr>
            <p:grpSpPr bwMode="auto">
              <a:xfrm>
                <a:off x="1175" y="2633"/>
                <a:ext cx="351" cy="120"/>
                <a:chOff x="702" y="3198"/>
                <a:chExt cx="295" cy="78"/>
              </a:xfrm>
            </p:grpSpPr>
            <p:sp>
              <p:nvSpPr>
                <p:cNvPr id="26420" name="Rectangle 43"/>
                <p:cNvSpPr>
                  <a:spLocks noChangeArrowheads="1"/>
                </p:cNvSpPr>
                <p:nvPr/>
              </p:nvSpPr>
              <p:spPr bwMode="auto">
                <a:xfrm>
                  <a:off x="702" y="3240"/>
                  <a:ext cx="226" cy="36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1" name="Rectangle 44"/>
                <p:cNvSpPr>
                  <a:spLocks noChangeArrowheads="1"/>
                </p:cNvSpPr>
                <p:nvPr/>
              </p:nvSpPr>
              <p:spPr bwMode="auto">
                <a:xfrm>
                  <a:off x="703" y="3241"/>
                  <a:ext cx="224" cy="34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2" name="Freeform 45"/>
                <p:cNvSpPr>
                  <a:spLocks/>
                </p:cNvSpPr>
                <p:nvPr/>
              </p:nvSpPr>
              <p:spPr bwMode="auto">
                <a:xfrm>
                  <a:off x="928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3" name="Freeform 46"/>
                <p:cNvSpPr>
                  <a:spLocks/>
                </p:cNvSpPr>
                <p:nvPr/>
              </p:nvSpPr>
              <p:spPr bwMode="auto">
                <a:xfrm>
                  <a:off x="928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4" name="Freeform 47"/>
                <p:cNvSpPr>
                  <a:spLocks/>
                </p:cNvSpPr>
                <p:nvPr/>
              </p:nvSpPr>
              <p:spPr bwMode="auto">
                <a:xfrm>
                  <a:off x="702" y="3198"/>
                  <a:ext cx="295" cy="42"/>
                </a:xfrm>
                <a:custGeom>
                  <a:avLst/>
                  <a:gdLst>
                    <a:gd name="T0" fmla="*/ 226 w 295"/>
                    <a:gd name="T1" fmla="*/ 42 h 42"/>
                    <a:gd name="T2" fmla="*/ 295 w 295"/>
                    <a:gd name="T3" fmla="*/ 0 h 42"/>
                    <a:gd name="T4" fmla="*/ 70 w 295"/>
                    <a:gd name="T5" fmla="*/ 0 h 42"/>
                    <a:gd name="T6" fmla="*/ 0 w 295"/>
                    <a:gd name="T7" fmla="*/ 42 h 42"/>
                    <a:gd name="T8" fmla="*/ 226 w 295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"/>
                    <a:gd name="T16" fmla="*/ 0 h 42"/>
                    <a:gd name="T17" fmla="*/ 295 w 29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" h="42">
                      <a:moveTo>
                        <a:pt x="226" y="42"/>
                      </a:moveTo>
                      <a:lnTo>
                        <a:pt x="295" y="0"/>
                      </a:lnTo>
                      <a:lnTo>
                        <a:pt x="70" y="0"/>
                      </a:lnTo>
                      <a:lnTo>
                        <a:pt x="0" y="42"/>
                      </a:lnTo>
                      <a:lnTo>
                        <a:pt x="226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5" name="Freeform 48"/>
                <p:cNvSpPr>
                  <a:spLocks/>
                </p:cNvSpPr>
                <p:nvPr/>
              </p:nvSpPr>
              <p:spPr bwMode="auto">
                <a:xfrm>
                  <a:off x="702" y="3198"/>
                  <a:ext cx="295" cy="42"/>
                </a:xfrm>
                <a:custGeom>
                  <a:avLst/>
                  <a:gdLst>
                    <a:gd name="T0" fmla="*/ 226 w 295"/>
                    <a:gd name="T1" fmla="*/ 42 h 42"/>
                    <a:gd name="T2" fmla="*/ 295 w 295"/>
                    <a:gd name="T3" fmla="*/ 0 h 42"/>
                    <a:gd name="T4" fmla="*/ 70 w 295"/>
                    <a:gd name="T5" fmla="*/ 0 h 42"/>
                    <a:gd name="T6" fmla="*/ 0 w 295"/>
                    <a:gd name="T7" fmla="*/ 42 h 42"/>
                    <a:gd name="T8" fmla="*/ 226 w 295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"/>
                    <a:gd name="T16" fmla="*/ 0 h 42"/>
                    <a:gd name="T17" fmla="*/ 295 w 29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" h="42">
                      <a:moveTo>
                        <a:pt x="226" y="42"/>
                      </a:moveTo>
                      <a:lnTo>
                        <a:pt x="295" y="0"/>
                      </a:lnTo>
                      <a:lnTo>
                        <a:pt x="70" y="0"/>
                      </a:lnTo>
                      <a:lnTo>
                        <a:pt x="0" y="42"/>
                      </a:lnTo>
                      <a:lnTo>
                        <a:pt x="226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6" name="Freeform 49"/>
                <p:cNvSpPr>
                  <a:spLocks/>
                </p:cNvSpPr>
                <p:nvPr/>
              </p:nvSpPr>
              <p:spPr bwMode="auto">
                <a:xfrm>
                  <a:off x="835" y="3217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49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49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7" name="Freeform 50"/>
                <p:cNvSpPr>
                  <a:spLocks/>
                </p:cNvSpPr>
                <p:nvPr/>
              </p:nvSpPr>
              <p:spPr bwMode="auto">
                <a:xfrm>
                  <a:off x="835" y="3217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49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49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8" name="Freeform 51"/>
                <p:cNvSpPr>
                  <a:spLocks/>
                </p:cNvSpPr>
                <p:nvPr/>
              </p:nvSpPr>
              <p:spPr bwMode="auto">
                <a:xfrm>
                  <a:off x="864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7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9" name="Freeform 52"/>
                <p:cNvSpPr>
                  <a:spLocks/>
                </p:cNvSpPr>
                <p:nvPr/>
              </p:nvSpPr>
              <p:spPr bwMode="auto">
                <a:xfrm>
                  <a:off x="864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7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0" name="Freeform 53"/>
                <p:cNvSpPr>
                  <a:spLocks/>
                </p:cNvSpPr>
                <p:nvPr/>
              </p:nvSpPr>
              <p:spPr bwMode="auto">
                <a:xfrm>
                  <a:off x="735" y="3222"/>
                  <a:ext cx="96" cy="14"/>
                </a:xfrm>
                <a:custGeom>
                  <a:avLst/>
                  <a:gdLst>
                    <a:gd name="T0" fmla="*/ 88 w 96"/>
                    <a:gd name="T1" fmla="*/ 12 h 14"/>
                    <a:gd name="T2" fmla="*/ 96 w 96"/>
                    <a:gd name="T3" fmla="*/ 7 h 14"/>
                    <a:gd name="T4" fmla="*/ 37 w 96"/>
                    <a:gd name="T5" fmla="*/ 7 h 14"/>
                    <a:gd name="T6" fmla="*/ 47 w 96"/>
                    <a:gd name="T7" fmla="*/ 0 h 14"/>
                    <a:gd name="T8" fmla="*/ 0 w 96"/>
                    <a:gd name="T9" fmla="*/ 8 h 14"/>
                    <a:gd name="T10" fmla="*/ 24 w 96"/>
                    <a:gd name="T11" fmla="*/ 14 h 14"/>
                    <a:gd name="T12" fmla="*/ 28 w 96"/>
                    <a:gd name="T13" fmla="*/ 12 h 14"/>
                    <a:gd name="T14" fmla="*/ 88 w 96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8" y="12"/>
                      </a:moveTo>
                      <a:lnTo>
                        <a:pt x="96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4" y="14"/>
                      </a:lnTo>
                      <a:lnTo>
                        <a:pt x="28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1" name="Freeform 54"/>
                <p:cNvSpPr>
                  <a:spLocks/>
                </p:cNvSpPr>
                <p:nvPr/>
              </p:nvSpPr>
              <p:spPr bwMode="auto">
                <a:xfrm>
                  <a:off x="735" y="3222"/>
                  <a:ext cx="96" cy="14"/>
                </a:xfrm>
                <a:custGeom>
                  <a:avLst/>
                  <a:gdLst>
                    <a:gd name="T0" fmla="*/ 88 w 96"/>
                    <a:gd name="T1" fmla="*/ 12 h 14"/>
                    <a:gd name="T2" fmla="*/ 96 w 96"/>
                    <a:gd name="T3" fmla="*/ 7 h 14"/>
                    <a:gd name="T4" fmla="*/ 37 w 96"/>
                    <a:gd name="T5" fmla="*/ 7 h 14"/>
                    <a:gd name="T6" fmla="*/ 47 w 96"/>
                    <a:gd name="T7" fmla="*/ 0 h 14"/>
                    <a:gd name="T8" fmla="*/ 0 w 96"/>
                    <a:gd name="T9" fmla="*/ 8 h 14"/>
                    <a:gd name="T10" fmla="*/ 24 w 96"/>
                    <a:gd name="T11" fmla="*/ 14 h 14"/>
                    <a:gd name="T12" fmla="*/ 28 w 96"/>
                    <a:gd name="T13" fmla="*/ 12 h 14"/>
                    <a:gd name="T14" fmla="*/ 88 w 96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8" y="12"/>
                      </a:moveTo>
                      <a:lnTo>
                        <a:pt x="96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4" y="14"/>
                      </a:lnTo>
                      <a:lnTo>
                        <a:pt x="28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2" name="Freeform 55"/>
                <p:cNvSpPr>
                  <a:spLocks/>
                </p:cNvSpPr>
                <p:nvPr/>
              </p:nvSpPr>
              <p:spPr bwMode="auto">
                <a:xfrm>
                  <a:off x="761" y="3205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8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3" name="Freeform 56"/>
                <p:cNvSpPr>
                  <a:spLocks/>
                </p:cNvSpPr>
                <p:nvPr/>
              </p:nvSpPr>
              <p:spPr bwMode="auto">
                <a:xfrm>
                  <a:off x="761" y="3205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8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4" name="Freeform 57"/>
                <p:cNvSpPr>
                  <a:spLocks/>
                </p:cNvSpPr>
                <p:nvPr/>
              </p:nvSpPr>
              <p:spPr bwMode="auto">
                <a:xfrm>
                  <a:off x="837" y="3218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50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50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5" name="Freeform 58"/>
                <p:cNvSpPr>
                  <a:spLocks/>
                </p:cNvSpPr>
                <p:nvPr/>
              </p:nvSpPr>
              <p:spPr bwMode="auto">
                <a:xfrm>
                  <a:off x="837" y="3218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50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50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6" name="Freeform 59"/>
                <p:cNvSpPr>
                  <a:spLocks/>
                </p:cNvSpPr>
                <p:nvPr/>
              </p:nvSpPr>
              <p:spPr bwMode="auto">
                <a:xfrm>
                  <a:off x="866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7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7" name="Freeform 60"/>
                <p:cNvSpPr>
                  <a:spLocks/>
                </p:cNvSpPr>
                <p:nvPr/>
              </p:nvSpPr>
              <p:spPr bwMode="auto">
                <a:xfrm>
                  <a:off x="866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7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8" name="Freeform 61"/>
                <p:cNvSpPr>
                  <a:spLocks/>
                </p:cNvSpPr>
                <p:nvPr/>
              </p:nvSpPr>
              <p:spPr bwMode="auto">
                <a:xfrm>
                  <a:off x="737" y="3224"/>
                  <a:ext cx="96" cy="13"/>
                </a:xfrm>
                <a:custGeom>
                  <a:avLst/>
                  <a:gdLst>
                    <a:gd name="T0" fmla="*/ 88 w 96"/>
                    <a:gd name="T1" fmla="*/ 11 h 13"/>
                    <a:gd name="T2" fmla="*/ 96 w 96"/>
                    <a:gd name="T3" fmla="*/ 6 h 13"/>
                    <a:gd name="T4" fmla="*/ 37 w 96"/>
                    <a:gd name="T5" fmla="*/ 6 h 13"/>
                    <a:gd name="T6" fmla="*/ 47 w 96"/>
                    <a:gd name="T7" fmla="*/ 0 h 13"/>
                    <a:gd name="T8" fmla="*/ 0 w 96"/>
                    <a:gd name="T9" fmla="*/ 7 h 13"/>
                    <a:gd name="T10" fmla="*/ 24 w 96"/>
                    <a:gd name="T11" fmla="*/ 13 h 13"/>
                    <a:gd name="T12" fmla="*/ 28 w 96"/>
                    <a:gd name="T13" fmla="*/ 11 h 13"/>
                    <a:gd name="T14" fmla="*/ 88 w 96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3"/>
                    <a:gd name="T26" fmla="*/ 96 w 9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3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4" y="13"/>
                      </a:lnTo>
                      <a:lnTo>
                        <a:pt x="28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9" name="Freeform 62"/>
                <p:cNvSpPr>
                  <a:spLocks/>
                </p:cNvSpPr>
                <p:nvPr/>
              </p:nvSpPr>
              <p:spPr bwMode="auto">
                <a:xfrm>
                  <a:off x="737" y="3224"/>
                  <a:ext cx="96" cy="13"/>
                </a:xfrm>
                <a:custGeom>
                  <a:avLst/>
                  <a:gdLst>
                    <a:gd name="T0" fmla="*/ 88 w 96"/>
                    <a:gd name="T1" fmla="*/ 11 h 13"/>
                    <a:gd name="T2" fmla="*/ 96 w 96"/>
                    <a:gd name="T3" fmla="*/ 6 h 13"/>
                    <a:gd name="T4" fmla="*/ 37 w 96"/>
                    <a:gd name="T5" fmla="*/ 6 h 13"/>
                    <a:gd name="T6" fmla="*/ 47 w 96"/>
                    <a:gd name="T7" fmla="*/ 0 h 13"/>
                    <a:gd name="T8" fmla="*/ 0 w 96"/>
                    <a:gd name="T9" fmla="*/ 7 h 13"/>
                    <a:gd name="T10" fmla="*/ 24 w 96"/>
                    <a:gd name="T11" fmla="*/ 13 h 13"/>
                    <a:gd name="T12" fmla="*/ 28 w 96"/>
                    <a:gd name="T13" fmla="*/ 11 h 13"/>
                    <a:gd name="T14" fmla="*/ 88 w 96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3"/>
                    <a:gd name="T26" fmla="*/ 96 w 9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3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4" y="13"/>
                      </a:lnTo>
                      <a:lnTo>
                        <a:pt x="28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0" name="Freeform 63"/>
                <p:cNvSpPr>
                  <a:spLocks/>
                </p:cNvSpPr>
                <p:nvPr/>
              </p:nvSpPr>
              <p:spPr bwMode="auto">
                <a:xfrm>
                  <a:off x="763" y="3206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9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1" name="Freeform 64"/>
                <p:cNvSpPr>
                  <a:spLocks/>
                </p:cNvSpPr>
                <p:nvPr/>
              </p:nvSpPr>
              <p:spPr bwMode="auto">
                <a:xfrm>
                  <a:off x="763" y="3206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9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26" name="Freeform 65"/>
              <p:cNvSpPr>
                <a:spLocks noEditPoints="1"/>
              </p:cNvSpPr>
              <p:nvPr/>
            </p:nvSpPr>
            <p:spPr bwMode="auto">
              <a:xfrm>
                <a:off x="1379" y="2724"/>
                <a:ext cx="123" cy="154"/>
              </a:xfrm>
              <a:custGeom>
                <a:avLst/>
                <a:gdLst>
                  <a:gd name="T0" fmla="*/ 2147483647 w 103"/>
                  <a:gd name="T1" fmla="*/ 0 h 100"/>
                  <a:gd name="T2" fmla="*/ 2147483647 w 103"/>
                  <a:gd name="T3" fmla="*/ 2147483647 h 100"/>
                  <a:gd name="T4" fmla="*/ 2147483647 w 103"/>
                  <a:gd name="T5" fmla="*/ 2147483647 h 100"/>
                  <a:gd name="T6" fmla="*/ 2147483647 w 103"/>
                  <a:gd name="T7" fmla="*/ 2147483647 h 100"/>
                  <a:gd name="T8" fmla="*/ 2147483647 w 103"/>
                  <a:gd name="T9" fmla="*/ 0 h 100"/>
                  <a:gd name="T10" fmla="*/ 2147483647 w 103"/>
                  <a:gd name="T11" fmla="*/ 2147483647 h 100"/>
                  <a:gd name="T12" fmla="*/ 2147483647 w 103"/>
                  <a:gd name="T13" fmla="*/ 2147483647 h 100"/>
                  <a:gd name="T14" fmla="*/ 2147483647 w 103"/>
                  <a:gd name="T15" fmla="*/ 2147483647 h 100"/>
                  <a:gd name="T16" fmla="*/ 0 w 103"/>
                  <a:gd name="T17" fmla="*/ 2147483647 h 100"/>
                  <a:gd name="T18" fmla="*/ 2147483647 w 103"/>
                  <a:gd name="T19" fmla="*/ 2147483647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3"/>
                  <a:gd name="T31" fmla="*/ 0 h 100"/>
                  <a:gd name="T32" fmla="*/ 103 w 103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3" h="100">
                    <a:moveTo>
                      <a:pt x="18" y="0"/>
                    </a:moveTo>
                    <a:lnTo>
                      <a:pt x="103" y="85"/>
                    </a:lnTo>
                    <a:lnTo>
                      <a:pt x="97" y="90"/>
                    </a:lnTo>
                    <a:lnTo>
                      <a:pt x="12" y="5"/>
                    </a:lnTo>
                    <a:lnTo>
                      <a:pt x="18" y="0"/>
                    </a:lnTo>
                    <a:close/>
                    <a:moveTo>
                      <a:pt x="6" y="10"/>
                    </a:moveTo>
                    <a:lnTo>
                      <a:pt x="91" y="95"/>
                    </a:lnTo>
                    <a:lnTo>
                      <a:pt x="85" y="100"/>
                    </a:lnTo>
                    <a:lnTo>
                      <a:pt x="0" y="15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27" name="Freeform 66"/>
              <p:cNvSpPr>
                <a:spLocks noEditPoints="1"/>
              </p:cNvSpPr>
              <p:nvPr/>
            </p:nvSpPr>
            <p:spPr bwMode="auto">
              <a:xfrm>
                <a:off x="1726" y="2724"/>
                <a:ext cx="150" cy="161"/>
              </a:xfrm>
              <a:custGeom>
                <a:avLst/>
                <a:gdLst>
                  <a:gd name="T0" fmla="*/ 2147483647 w 126"/>
                  <a:gd name="T1" fmla="*/ 2147483647 h 105"/>
                  <a:gd name="T2" fmla="*/ 2147483647 w 126"/>
                  <a:gd name="T3" fmla="*/ 2147483647 h 105"/>
                  <a:gd name="T4" fmla="*/ 2147483647 w 126"/>
                  <a:gd name="T5" fmla="*/ 2147483647 h 105"/>
                  <a:gd name="T6" fmla="*/ 2147483647 w 126"/>
                  <a:gd name="T7" fmla="*/ 2147483647 h 105"/>
                  <a:gd name="T8" fmla="*/ 2147483647 w 126"/>
                  <a:gd name="T9" fmla="*/ 2147483647 h 105"/>
                  <a:gd name="T10" fmla="*/ 2147483647 w 126"/>
                  <a:gd name="T11" fmla="*/ 2147483647 h 105"/>
                  <a:gd name="T12" fmla="*/ 2147483647 w 126"/>
                  <a:gd name="T13" fmla="*/ 2147483647 h 105"/>
                  <a:gd name="T14" fmla="*/ 0 w 126"/>
                  <a:gd name="T15" fmla="*/ 2147483647 h 105"/>
                  <a:gd name="T16" fmla="*/ 2147483647 w 126"/>
                  <a:gd name="T17" fmla="*/ 0 h 105"/>
                  <a:gd name="T18" fmla="*/ 2147483647 w 126"/>
                  <a:gd name="T19" fmla="*/ 2147483647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6"/>
                  <a:gd name="T31" fmla="*/ 0 h 105"/>
                  <a:gd name="T32" fmla="*/ 126 w 126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6" h="105">
                    <a:moveTo>
                      <a:pt x="126" y="16"/>
                    </a:moveTo>
                    <a:lnTo>
                      <a:pt x="16" y="105"/>
                    </a:lnTo>
                    <a:lnTo>
                      <a:pt x="11" y="100"/>
                    </a:lnTo>
                    <a:lnTo>
                      <a:pt x="121" y="11"/>
                    </a:lnTo>
                    <a:lnTo>
                      <a:pt x="126" y="16"/>
                    </a:lnTo>
                    <a:close/>
                    <a:moveTo>
                      <a:pt x="116" y="5"/>
                    </a:moveTo>
                    <a:lnTo>
                      <a:pt x="6" y="94"/>
                    </a:lnTo>
                    <a:lnTo>
                      <a:pt x="0" y="89"/>
                    </a:lnTo>
                    <a:lnTo>
                      <a:pt x="110" y="0"/>
                    </a:lnTo>
                    <a:lnTo>
                      <a:pt x="1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28" name="Group 67"/>
              <p:cNvGrpSpPr>
                <a:grpSpLocks/>
              </p:cNvGrpSpPr>
              <p:nvPr/>
            </p:nvGrpSpPr>
            <p:grpSpPr bwMode="auto">
              <a:xfrm>
                <a:off x="1737" y="2433"/>
                <a:ext cx="387" cy="135"/>
                <a:chOff x="1174" y="3081"/>
                <a:chExt cx="325" cy="88"/>
              </a:xfrm>
            </p:grpSpPr>
            <p:sp>
              <p:nvSpPr>
                <p:cNvPr id="26384" name="Freeform 68"/>
                <p:cNvSpPr>
                  <a:spLocks/>
                </p:cNvSpPr>
                <p:nvPr/>
              </p:nvSpPr>
              <p:spPr bwMode="auto">
                <a:xfrm>
                  <a:off x="1440" y="3081"/>
                  <a:ext cx="57" cy="87"/>
                </a:xfrm>
                <a:custGeom>
                  <a:avLst/>
                  <a:gdLst>
                    <a:gd name="T0" fmla="*/ 0 w 57"/>
                    <a:gd name="T1" fmla="*/ 87 h 87"/>
                    <a:gd name="T2" fmla="*/ 57 w 57"/>
                    <a:gd name="T3" fmla="*/ 50 h 87"/>
                    <a:gd name="T4" fmla="*/ 57 w 57"/>
                    <a:gd name="T5" fmla="*/ 0 h 87"/>
                    <a:gd name="T6" fmla="*/ 0 w 57"/>
                    <a:gd name="T7" fmla="*/ 37 h 87"/>
                    <a:gd name="T8" fmla="*/ 0 w 57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87"/>
                    <a:gd name="T17" fmla="*/ 57 w 5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87">
                      <a:moveTo>
                        <a:pt x="0" y="87"/>
                      </a:moveTo>
                      <a:lnTo>
                        <a:pt x="57" y="50"/>
                      </a:lnTo>
                      <a:lnTo>
                        <a:pt x="57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5" name="Freeform 69"/>
                <p:cNvSpPr>
                  <a:spLocks/>
                </p:cNvSpPr>
                <p:nvPr/>
              </p:nvSpPr>
              <p:spPr bwMode="auto">
                <a:xfrm>
                  <a:off x="1441" y="3082"/>
                  <a:ext cx="58" cy="87"/>
                </a:xfrm>
                <a:custGeom>
                  <a:avLst/>
                  <a:gdLst>
                    <a:gd name="T0" fmla="*/ 0 w 58"/>
                    <a:gd name="T1" fmla="*/ 87 h 87"/>
                    <a:gd name="T2" fmla="*/ 58 w 58"/>
                    <a:gd name="T3" fmla="*/ 50 h 87"/>
                    <a:gd name="T4" fmla="*/ 58 w 58"/>
                    <a:gd name="T5" fmla="*/ 0 h 87"/>
                    <a:gd name="T6" fmla="*/ 0 w 58"/>
                    <a:gd name="T7" fmla="*/ 37 h 87"/>
                    <a:gd name="T8" fmla="*/ 0 w 58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7"/>
                    <a:gd name="T17" fmla="*/ 58 w 58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7">
                      <a:moveTo>
                        <a:pt x="0" y="87"/>
                      </a:moveTo>
                      <a:lnTo>
                        <a:pt x="58" y="50"/>
                      </a:lnTo>
                      <a:lnTo>
                        <a:pt x="58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 w="635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6" name="Line 70"/>
                <p:cNvSpPr>
                  <a:spLocks noChangeShapeType="1"/>
                </p:cNvSpPr>
                <p:nvPr/>
              </p:nvSpPr>
              <p:spPr bwMode="auto">
                <a:xfrm>
                  <a:off x="1459" y="3105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41" y="3117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8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475" y="3130"/>
                  <a:ext cx="1" cy="19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9" name="Rectangle 73"/>
                <p:cNvSpPr>
                  <a:spLocks noChangeArrowheads="1"/>
                </p:cNvSpPr>
                <p:nvPr/>
              </p:nvSpPr>
              <p:spPr bwMode="auto">
                <a:xfrm>
                  <a:off x="1397" y="3117"/>
                  <a:ext cx="43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0" name="Rectangle 74"/>
                <p:cNvSpPr>
                  <a:spLocks noChangeArrowheads="1"/>
                </p:cNvSpPr>
                <p:nvPr/>
              </p:nvSpPr>
              <p:spPr bwMode="auto">
                <a:xfrm>
                  <a:off x="1400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1" name="Rectangle 75"/>
                <p:cNvSpPr>
                  <a:spLocks noChangeArrowheads="1"/>
                </p:cNvSpPr>
                <p:nvPr/>
              </p:nvSpPr>
              <p:spPr bwMode="auto">
                <a:xfrm>
                  <a:off x="1352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2" name="Rectangle 76"/>
                <p:cNvSpPr>
                  <a:spLocks noChangeArrowheads="1"/>
                </p:cNvSpPr>
                <p:nvPr/>
              </p:nvSpPr>
              <p:spPr bwMode="auto">
                <a:xfrm>
                  <a:off x="1355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3" name="Rectangle 77"/>
                <p:cNvSpPr>
                  <a:spLocks noChangeArrowheads="1"/>
                </p:cNvSpPr>
                <p:nvPr/>
              </p:nvSpPr>
              <p:spPr bwMode="auto">
                <a:xfrm>
                  <a:off x="1308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4" name="Rectangle 78"/>
                <p:cNvSpPr>
                  <a:spLocks noChangeArrowheads="1"/>
                </p:cNvSpPr>
                <p:nvPr/>
              </p:nvSpPr>
              <p:spPr bwMode="auto">
                <a:xfrm>
                  <a:off x="1311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5" name="Rectangle 79"/>
                <p:cNvSpPr>
                  <a:spLocks noChangeArrowheads="1"/>
                </p:cNvSpPr>
                <p:nvPr/>
              </p:nvSpPr>
              <p:spPr bwMode="auto">
                <a:xfrm>
                  <a:off x="1264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6" name="Rectangle 80"/>
                <p:cNvSpPr>
                  <a:spLocks noChangeArrowheads="1"/>
                </p:cNvSpPr>
                <p:nvPr/>
              </p:nvSpPr>
              <p:spPr bwMode="auto">
                <a:xfrm>
                  <a:off x="1267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7" name="Rectangle 81"/>
                <p:cNvSpPr>
                  <a:spLocks noChangeArrowheads="1"/>
                </p:cNvSpPr>
                <p:nvPr/>
              </p:nvSpPr>
              <p:spPr bwMode="auto">
                <a:xfrm>
                  <a:off x="1220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8" name="Rectangle 82"/>
                <p:cNvSpPr>
                  <a:spLocks noChangeArrowheads="1"/>
                </p:cNvSpPr>
                <p:nvPr/>
              </p:nvSpPr>
              <p:spPr bwMode="auto">
                <a:xfrm>
                  <a:off x="1223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9" name="Rectangle 83"/>
                <p:cNvSpPr>
                  <a:spLocks noChangeArrowheads="1"/>
                </p:cNvSpPr>
                <p:nvPr/>
              </p:nvSpPr>
              <p:spPr bwMode="auto">
                <a:xfrm>
                  <a:off x="1174" y="3117"/>
                  <a:ext cx="46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0" name="Rectangle 84"/>
                <p:cNvSpPr>
                  <a:spLocks noChangeArrowheads="1"/>
                </p:cNvSpPr>
                <p:nvPr/>
              </p:nvSpPr>
              <p:spPr bwMode="auto">
                <a:xfrm>
                  <a:off x="1178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1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398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2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354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3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309" y="3152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4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266" y="3135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5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221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6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1177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7" name="Freeform 91"/>
                <p:cNvSpPr>
                  <a:spLocks/>
                </p:cNvSpPr>
                <p:nvPr/>
              </p:nvSpPr>
              <p:spPr bwMode="auto">
                <a:xfrm>
                  <a:off x="1174" y="3081"/>
                  <a:ext cx="322" cy="36"/>
                </a:xfrm>
                <a:custGeom>
                  <a:avLst/>
                  <a:gdLst>
                    <a:gd name="T0" fmla="*/ 266 w 322"/>
                    <a:gd name="T1" fmla="*/ 36 h 36"/>
                    <a:gd name="T2" fmla="*/ 322 w 322"/>
                    <a:gd name="T3" fmla="*/ 0 h 36"/>
                    <a:gd name="T4" fmla="*/ 57 w 322"/>
                    <a:gd name="T5" fmla="*/ 0 h 36"/>
                    <a:gd name="T6" fmla="*/ 0 w 322"/>
                    <a:gd name="T7" fmla="*/ 36 h 36"/>
                    <a:gd name="T8" fmla="*/ 266 w 322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2"/>
                    <a:gd name="T16" fmla="*/ 0 h 36"/>
                    <a:gd name="T17" fmla="*/ 322 w 32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2" h="36">
                      <a:moveTo>
                        <a:pt x="266" y="36"/>
                      </a:moveTo>
                      <a:lnTo>
                        <a:pt x="322" y="0"/>
                      </a:lnTo>
                      <a:lnTo>
                        <a:pt x="57" y="0"/>
                      </a:lnTo>
                      <a:lnTo>
                        <a:pt x="0" y="36"/>
                      </a:lnTo>
                      <a:lnTo>
                        <a:pt x="266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8" name="Freeform 92"/>
                <p:cNvSpPr>
                  <a:spLocks/>
                </p:cNvSpPr>
                <p:nvPr/>
              </p:nvSpPr>
              <p:spPr bwMode="auto">
                <a:xfrm>
                  <a:off x="1176" y="3082"/>
                  <a:ext cx="321" cy="36"/>
                </a:xfrm>
                <a:custGeom>
                  <a:avLst/>
                  <a:gdLst>
                    <a:gd name="T0" fmla="*/ 265 w 321"/>
                    <a:gd name="T1" fmla="*/ 36 h 36"/>
                    <a:gd name="T2" fmla="*/ 321 w 321"/>
                    <a:gd name="T3" fmla="*/ 0 h 36"/>
                    <a:gd name="T4" fmla="*/ 56 w 321"/>
                    <a:gd name="T5" fmla="*/ 0 h 36"/>
                    <a:gd name="T6" fmla="*/ 0 w 321"/>
                    <a:gd name="T7" fmla="*/ 36 h 36"/>
                    <a:gd name="T8" fmla="*/ 265 w 321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1"/>
                    <a:gd name="T16" fmla="*/ 0 h 36"/>
                    <a:gd name="T17" fmla="*/ 321 w 321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1" h="36">
                      <a:moveTo>
                        <a:pt x="265" y="36"/>
                      </a:moveTo>
                      <a:lnTo>
                        <a:pt x="321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5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 w="6350">
                  <a:solidFill>
                    <a:srgbClr val="E7EDE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9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397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0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354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1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311" y="3081"/>
                  <a:ext cx="59" cy="38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2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269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3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221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4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415" y="310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5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387" y="3096"/>
                  <a:ext cx="46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6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332" y="3105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7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305" y="3095"/>
                  <a:ext cx="40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243" y="310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9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14" y="309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29" name="Group 104"/>
              <p:cNvGrpSpPr>
                <a:grpSpLocks/>
              </p:cNvGrpSpPr>
              <p:nvPr/>
            </p:nvGrpSpPr>
            <p:grpSpPr bwMode="auto">
              <a:xfrm>
                <a:off x="1132" y="2433"/>
                <a:ext cx="384" cy="135"/>
                <a:chOff x="666" y="3081"/>
                <a:chExt cx="323" cy="88"/>
              </a:xfrm>
            </p:grpSpPr>
            <p:sp>
              <p:nvSpPr>
                <p:cNvPr id="26348" name="Freeform 105"/>
                <p:cNvSpPr>
                  <a:spLocks/>
                </p:cNvSpPr>
                <p:nvPr/>
              </p:nvSpPr>
              <p:spPr bwMode="auto">
                <a:xfrm>
                  <a:off x="930" y="3081"/>
                  <a:ext cx="58" cy="87"/>
                </a:xfrm>
                <a:custGeom>
                  <a:avLst/>
                  <a:gdLst>
                    <a:gd name="T0" fmla="*/ 0 w 58"/>
                    <a:gd name="T1" fmla="*/ 87 h 87"/>
                    <a:gd name="T2" fmla="*/ 58 w 58"/>
                    <a:gd name="T3" fmla="*/ 50 h 87"/>
                    <a:gd name="T4" fmla="*/ 58 w 58"/>
                    <a:gd name="T5" fmla="*/ 0 h 87"/>
                    <a:gd name="T6" fmla="*/ 0 w 58"/>
                    <a:gd name="T7" fmla="*/ 37 h 87"/>
                    <a:gd name="T8" fmla="*/ 0 w 58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7"/>
                    <a:gd name="T17" fmla="*/ 58 w 58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7">
                      <a:moveTo>
                        <a:pt x="0" y="87"/>
                      </a:moveTo>
                      <a:lnTo>
                        <a:pt x="58" y="50"/>
                      </a:lnTo>
                      <a:lnTo>
                        <a:pt x="58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9" name="Freeform 106"/>
                <p:cNvSpPr>
                  <a:spLocks/>
                </p:cNvSpPr>
                <p:nvPr/>
              </p:nvSpPr>
              <p:spPr bwMode="auto">
                <a:xfrm>
                  <a:off x="932" y="3082"/>
                  <a:ext cx="57" cy="87"/>
                </a:xfrm>
                <a:custGeom>
                  <a:avLst/>
                  <a:gdLst>
                    <a:gd name="T0" fmla="*/ 0 w 57"/>
                    <a:gd name="T1" fmla="*/ 87 h 87"/>
                    <a:gd name="T2" fmla="*/ 57 w 57"/>
                    <a:gd name="T3" fmla="*/ 50 h 87"/>
                    <a:gd name="T4" fmla="*/ 57 w 57"/>
                    <a:gd name="T5" fmla="*/ 0 h 87"/>
                    <a:gd name="T6" fmla="*/ 0 w 57"/>
                    <a:gd name="T7" fmla="*/ 37 h 87"/>
                    <a:gd name="T8" fmla="*/ 0 w 57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87"/>
                    <a:gd name="T17" fmla="*/ 57 w 5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87">
                      <a:moveTo>
                        <a:pt x="0" y="87"/>
                      </a:moveTo>
                      <a:lnTo>
                        <a:pt x="57" y="50"/>
                      </a:lnTo>
                      <a:lnTo>
                        <a:pt x="57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 w="635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0" name="Line 107"/>
                <p:cNvSpPr>
                  <a:spLocks noChangeShapeType="1"/>
                </p:cNvSpPr>
                <p:nvPr/>
              </p:nvSpPr>
              <p:spPr bwMode="auto">
                <a:xfrm>
                  <a:off x="949" y="3105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931" y="3117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2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966" y="3130"/>
                  <a:ext cx="1" cy="19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3" name="Rectangle 110"/>
                <p:cNvSpPr>
                  <a:spLocks noChangeArrowheads="1"/>
                </p:cNvSpPr>
                <p:nvPr/>
              </p:nvSpPr>
              <p:spPr bwMode="auto">
                <a:xfrm>
                  <a:off x="888" y="3117"/>
                  <a:ext cx="42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4" name="Rectangle 111"/>
                <p:cNvSpPr>
                  <a:spLocks noChangeArrowheads="1"/>
                </p:cNvSpPr>
                <p:nvPr/>
              </p:nvSpPr>
              <p:spPr bwMode="auto">
                <a:xfrm>
                  <a:off x="891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5" name="Rectangle 112"/>
                <p:cNvSpPr>
                  <a:spLocks noChangeArrowheads="1"/>
                </p:cNvSpPr>
                <p:nvPr/>
              </p:nvSpPr>
              <p:spPr bwMode="auto">
                <a:xfrm>
                  <a:off x="843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6" name="Rectangle 113"/>
                <p:cNvSpPr>
                  <a:spLocks noChangeArrowheads="1"/>
                </p:cNvSpPr>
                <p:nvPr/>
              </p:nvSpPr>
              <p:spPr bwMode="auto">
                <a:xfrm>
                  <a:off x="846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7" name="Rectangle 114"/>
                <p:cNvSpPr>
                  <a:spLocks noChangeArrowheads="1"/>
                </p:cNvSpPr>
                <p:nvPr/>
              </p:nvSpPr>
              <p:spPr bwMode="auto">
                <a:xfrm>
                  <a:off x="799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8" name="Rectangle 115"/>
                <p:cNvSpPr>
                  <a:spLocks noChangeArrowheads="1"/>
                </p:cNvSpPr>
                <p:nvPr/>
              </p:nvSpPr>
              <p:spPr bwMode="auto">
                <a:xfrm>
                  <a:off x="802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9" name="Rectangle 116"/>
                <p:cNvSpPr>
                  <a:spLocks noChangeArrowheads="1"/>
                </p:cNvSpPr>
                <p:nvPr/>
              </p:nvSpPr>
              <p:spPr bwMode="auto">
                <a:xfrm>
                  <a:off x="755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0" name="Rectangle 117"/>
                <p:cNvSpPr>
                  <a:spLocks noChangeArrowheads="1"/>
                </p:cNvSpPr>
                <p:nvPr/>
              </p:nvSpPr>
              <p:spPr bwMode="auto">
                <a:xfrm>
                  <a:off x="758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1" name="Rectangle 118"/>
                <p:cNvSpPr>
                  <a:spLocks noChangeArrowheads="1"/>
                </p:cNvSpPr>
                <p:nvPr/>
              </p:nvSpPr>
              <p:spPr bwMode="auto">
                <a:xfrm>
                  <a:off x="711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2" name="Rectangle 119"/>
                <p:cNvSpPr>
                  <a:spLocks noChangeArrowheads="1"/>
                </p:cNvSpPr>
                <p:nvPr/>
              </p:nvSpPr>
              <p:spPr bwMode="auto">
                <a:xfrm>
                  <a:off x="715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3" name="Rectangle 120"/>
                <p:cNvSpPr>
                  <a:spLocks noChangeArrowheads="1"/>
                </p:cNvSpPr>
                <p:nvPr/>
              </p:nvSpPr>
              <p:spPr bwMode="auto">
                <a:xfrm>
                  <a:off x="666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4" name="Rectangle 121"/>
                <p:cNvSpPr>
                  <a:spLocks noChangeArrowheads="1"/>
                </p:cNvSpPr>
                <p:nvPr/>
              </p:nvSpPr>
              <p:spPr bwMode="auto">
                <a:xfrm>
                  <a:off x="670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5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889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6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845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7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800" y="3152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8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758" y="3135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9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713" y="3152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0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669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1" name="Freeform 128"/>
                <p:cNvSpPr>
                  <a:spLocks/>
                </p:cNvSpPr>
                <p:nvPr/>
              </p:nvSpPr>
              <p:spPr bwMode="auto">
                <a:xfrm>
                  <a:off x="666" y="3081"/>
                  <a:ext cx="320" cy="36"/>
                </a:xfrm>
                <a:custGeom>
                  <a:avLst/>
                  <a:gdLst>
                    <a:gd name="T0" fmla="*/ 264 w 320"/>
                    <a:gd name="T1" fmla="*/ 36 h 36"/>
                    <a:gd name="T2" fmla="*/ 320 w 320"/>
                    <a:gd name="T3" fmla="*/ 0 h 36"/>
                    <a:gd name="T4" fmla="*/ 56 w 320"/>
                    <a:gd name="T5" fmla="*/ 0 h 36"/>
                    <a:gd name="T6" fmla="*/ 0 w 320"/>
                    <a:gd name="T7" fmla="*/ 36 h 36"/>
                    <a:gd name="T8" fmla="*/ 264 w 320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0"/>
                    <a:gd name="T16" fmla="*/ 0 h 36"/>
                    <a:gd name="T17" fmla="*/ 320 w 3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0" h="36">
                      <a:moveTo>
                        <a:pt x="264" y="36"/>
                      </a:moveTo>
                      <a:lnTo>
                        <a:pt x="320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4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2" name="Freeform 129"/>
                <p:cNvSpPr>
                  <a:spLocks/>
                </p:cNvSpPr>
                <p:nvPr/>
              </p:nvSpPr>
              <p:spPr bwMode="auto">
                <a:xfrm>
                  <a:off x="668" y="3082"/>
                  <a:ext cx="320" cy="36"/>
                </a:xfrm>
                <a:custGeom>
                  <a:avLst/>
                  <a:gdLst>
                    <a:gd name="T0" fmla="*/ 264 w 320"/>
                    <a:gd name="T1" fmla="*/ 36 h 36"/>
                    <a:gd name="T2" fmla="*/ 320 w 320"/>
                    <a:gd name="T3" fmla="*/ 0 h 36"/>
                    <a:gd name="T4" fmla="*/ 56 w 320"/>
                    <a:gd name="T5" fmla="*/ 0 h 36"/>
                    <a:gd name="T6" fmla="*/ 0 w 320"/>
                    <a:gd name="T7" fmla="*/ 36 h 36"/>
                    <a:gd name="T8" fmla="*/ 264 w 320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0"/>
                    <a:gd name="T16" fmla="*/ 0 h 36"/>
                    <a:gd name="T17" fmla="*/ 320 w 3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0" h="36">
                      <a:moveTo>
                        <a:pt x="264" y="36"/>
                      </a:moveTo>
                      <a:lnTo>
                        <a:pt x="320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4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 w="6350">
                  <a:solidFill>
                    <a:srgbClr val="E7EDE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3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887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4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845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5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802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6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760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7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712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8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906" y="310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9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878" y="309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0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824" y="3105"/>
                  <a:ext cx="41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1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796" y="3095"/>
                  <a:ext cx="40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2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735" y="310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3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706" y="309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30" name="Group 141"/>
              <p:cNvGrpSpPr>
                <a:grpSpLocks/>
              </p:cNvGrpSpPr>
              <p:nvPr/>
            </p:nvGrpSpPr>
            <p:grpSpPr bwMode="auto">
              <a:xfrm>
                <a:off x="1204" y="1822"/>
                <a:ext cx="303" cy="134"/>
                <a:chOff x="727" y="2688"/>
                <a:chExt cx="254" cy="87"/>
              </a:xfrm>
            </p:grpSpPr>
            <p:sp>
              <p:nvSpPr>
                <p:cNvPr id="26326" name="Oval 142"/>
                <p:cNvSpPr>
                  <a:spLocks noChangeArrowheads="1"/>
                </p:cNvSpPr>
                <p:nvPr/>
              </p:nvSpPr>
              <p:spPr bwMode="auto">
                <a:xfrm>
                  <a:off x="728" y="2725"/>
                  <a:ext cx="251" cy="50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727" y="2714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8" name="Rectangle 144"/>
                <p:cNvSpPr>
                  <a:spLocks noChangeArrowheads="1"/>
                </p:cNvSpPr>
                <p:nvPr/>
              </p:nvSpPr>
              <p:spPr bwMode="auto">
                <a:xfrm>
                  <a:off x="727" y="2714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9" name="Oval 145"/>
                <p:cNvSpPr>
                  <a:spLocks noChangeArrowheads="1"/>
                </p:cNvSpPr>
                <p:nvPr/>
              </p:nvSpPr>
              <p:spPr bwMode="auto">
                <a:xfrm>
                  <a:off x="728" y="2688"/>
                  <a:ext cx="251" cy="50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0" name="Freeform 146"/>
                <p:cNvSpPr>
                  <a:spLocks/>
                </p:cNvSpPr>
                <p:nvPr/>
              </p:nvSpPr>
              <p:spPr bwMode="auto">
                <a:xfrm>
                  <a:off x="856" y="2694"/>
                  <a:ext cx="84" cy="17"/>
                </a:xfrm>
                <a:custGeom>
                  <a:avLst/>
                  <a:gdLst>
                    <a:gd name="T0" fmla="*/ 0 w 84"/>
                    <a:gd name="T1" fmla="*/ 13 h 17"/>
                    <a:gd name="T2" fmla="*/ 19 w 84"/>
                    <a:gd name="T3" fmla="*/ 17 h 17"/>
                    <a:gd name="T4" fmla="*/ 63 w 84"/>
                    <a:gd name="T5" fmla="*/ 6 h 17"/>
                    <a:gd name="T6" fmla="*/ 84 w 84"/>
                    <a:gd name="T7" fmla="*/ 10 h 17"/>
                    <a:gd name="T8" fmla="*/ 73 w 84"/>
                    <a:gd name="T9" fmla="*/ 0 h 17"/>
                    <a:gd name="T10" fmla="*/ 20 w 84"/>
                    <a:gd name="T11" fmla="*/ 0 h 17"/>
                    <a:gd name="T12" fmla="*/ 42 w 84"/>
                    <a:gd name="T13" fmla="*/ 3 h 17"/>
                    <a:gd name="T14" fmla="*/ 0 w 84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4" y="10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1" name="Freeform 147"/>
                <p:cNvSpPr>
                  <a:spLocks/>
                </p:cNvSpPr>
                <p:nvPr/>
              </p:nvSpPr>
              <p:spPr bwMode="auto">
                <a:xfrm>
                  <a:off x="856" y="2694"/>
                  <a:ext cx="84" cy="17"/>
                </a:xfrm>
                <a:custGeom>
                  <a:avLst/>
                  <a:gdLst>
                    <a:gd name="T0" fmla="*/ 0 w 84"/>
                    <a:gd name="T1" fmla="*/ 13 h 17"/>
                    <a:gd name="T2" fmla="*/ 19 w 84"/>
                    <a:gd name="T3" fmla="*/ 17 h 17"/>
                    <a:gd name="T4" fmla="*/ 63 w 84"/>
                    <a:gd name="T5" fmla="*/ 6 h 17"/>
                    <a:gd name="T6" fmla="*/ 84 w 84"/>
                    <a:gd name="T7" fmla="*/ 10 h 17"/>
                    <a:gd name="T8" fmla="*/ 73 w 84"/>
                    <a:gd name="T9" fmla="*/ 0 h 17"/>
                    <a:gd name="T10" fmla="*/ 20 w 84"/>
                    <a:gd name="T11" fmla="*/ 0 h 17"/>
                    <a:gd name="T12" fmla="*/ 42 w 84"/>
                    <a:gd name="T13" fmla="*/ 3 h 17"/>
                    <a:gd name="T14" fmla="*/ 0 w 84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4" y="10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2" name="Freeform 148"/>
                <p:cNvSpPr>
                  <a:spLocks/>
                </p:cNvSpPr>
                <p:nvPr/>
              </p:nvSpPr>
              <p:spPr bwMode="auto">
                <a:xfrm>
                  <a:off x="765" y="2714"/>
                  <a:ext cx="84" cy="17"/>
                </a:xfrm>
                <a:custGeom>
                  <a:avLst/>
                  <a:gdLst>
                    <a:gd name="T0" fmla="*/ 84 w 84"/>
                    <a:gd name="T1" fmla="*/ 4 h 17"/>
                    <a:gd name="T2" fmla="*/ 65 w 84"/>
                    <a:gd name="T3" fmla="*/ 0 h 17"/>
                    <a:gd name="T4" fmla="*/ 22 w 84"/>
                    <a:gd name="T5" fmla="*/ 11 h 17"/>
                    <a:gd name="T6" fmla="*/ 0 w 84"/>
                    <a:gd name="T7" fmla="*/ 7 h 17"/>
                    <a:gd name="T8" fmla="*/ 11 w 84"/>
                    <a:gd name="T9" fmla="*/ 17 h 17"/>
                    <a:gd name="T10" fmla="*/ 65 w 84"/>
                    <a:gd name="T11" fmla="*/ 17 h 17"/>
                    <a:gd name="T12" fmla="*/ 42 w 84"/>
                    <a:gd name="T13" fmla="*/ 14 h 17"/>
                    <a:gd name="T14" fmla="*/ 84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84" y="4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3" name="Freeform 149"/>
                <p:cNvSpPr>
                  <a:spLocks/>
                </p:cNvSpPr>
                <p:nvPr/>
              </p:nvSpPr>
              <p:spPr bwMode="auto">
                <a:xfrm>
                  <a:off x="765" y="2714"/>
                  <a:ext cx="84" cy="17"/>
                </a:xfrm>
                <a:custGeom>
                  <a:avLst/>
                  <a:gdLst>
                    <a:gd name="T0" fmla="*/ 84 w 84"/>
                    <a:gd name="T1" fmla="*/ 4 h 17"/>
                    <a:gd name="T2" fmla="*/ 65 w 84"/>
                    <a:gd name="T3" fmla="*/ 0 h 17"/>
                    <a:gd name="T4" fmla="*/ 22 w 84"/>
                    <a:gd name="T5" fmla="*/ 11 h 17"/>
                    <a:gd name="T6" fmla="*/ 0 w 84"/>
                    <a:gd name="T7" fmla="*/ 7 h 17"/>
                    <a:gd name="T8" fmla="*/ 11 w 84"/>
                    <a:gd name="T9" fmla="*/ 17 h 17"/>
                    <a:gd name="T10" fmla="*/ 65 w 84"/>
                    <a:gd name="T11" fmla="*/ 17 h 17"/>
                    <a:gd name="T12" fmla="*/ 42 w 84"/>
                    <a:gd name="T13" fmla="*/ 14 h 17"/>
                    <a:gd name="T14" fmla="*/ 84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84" y="4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4" name="Freeform 150"/>
                <p:cNvSpPr>
                  <a:spLocks/>
                </p:cNvSpPr>
                <p:nvPr/>
              </p:nvSpPr>
              <p:spPr bwMode="auto">
                <a:xfrm>
                  <a:off x="770" y="2693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1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2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1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5" name="Freeform 151"/>
                <p:cNvSpPr>
                  <a:spLocks/>
                </p:cNvSpPr>
                <p:nvPr/>
              </p:nvSpPr>
              <p:spPr bwMode="auto">
                <a:xfrm>
                  <a:off x="770" y="2693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1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2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1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6" name="Freeform 152"/>
                <p:cNvSpPr>
                  <a:spLocks/>
                </p:cNvSpPr>
                <p:nvPr/>
              </p:nvSpPr>
              <p:spPr bwMode="auto">
                <a:xfrm>
                  <a:off x="853" y="2716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7" name="Freeform 153"/>
                <p:cNvSpPr>
                  <a:spLocks/>
                </p:cNvSpPr>
                <p:nvPr/>
              </p:nvSpPr>
              <p:spPr bwMode="auto">
                <a:xfrm>
                  <a:off x="853" y="2716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8" name="Freeform 154"/>
                <p:cNvSpPr>
                  <a:spLocks/>
                </p:cNvSpPr>
                <p:nvPr/>
              </p:nvSpPr>
              <p:spPr bwMode="auto">
                <a:xfrm>
                  <a:off x="858" y="2695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9" name="Freeform 155"/>
                <p:cNvSpPr>
                  <a:spLocks/>
                </p:cNvSpPr>
                <p:nvPr/>
              </p:nvSpPr>
              <p:spPr bwMode="auto">
                <a:xfrm>
                  <a:off x="858" y="2695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0" name="Freeform 156"/>
                <p:cNvSpPr>
                  <a:spLocks/>
                </p:cNvSpPr>
                <p:nvPr/>
              </p:nvSpPr>
              <p:spPr bwMode="auto">
                <a:xfrm>
                  <a:off x="767" y="2715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1" name="Freeform 157"/>
                <p:cNvSpPr>
                  <a:spLocks/>
                </p:cNvSpPr>
                <p:nvPr/>
              </p:nvSpPr>
              <p:spPr bwMode="auto">
                <a:xfrm>
                  <a:off x="767" y="2715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2" name="Freeform 158"/>
                <p:cNvSpPr>
                  <a:spLocks/>
                </p:cNvSpPr>
                <p:nvPr/>
              </p:nvSpPr>
              <p:spPr bwMode="auto">
                <a:xfrm>
                  <a:off x="771" y="2694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4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4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3" name="Freeform 159"/>
                <p:cNvSpPr>
                  <a:spLocks/>
                </p:cNvSpPr>
                <p:nvPr/>
              </p:nvSpPr>
              <p:spPr bwMode="auto">
                <a:xfrm>
                  <a:off x="771" y="2694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4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4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4" name="Freeform 160"/>
                <p:cNvSpPr>
                  <a:spLocks/>
                </p:cNvSpPr>
                <p:nvPr/>
              </p:nvSpPr>
              <p:spPr bwMode="auto">
                <a:xfrm>
                  <a:off x="855" y="2717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5" name="Freeform 161"/>
                <p:cNvSpPr>
                  <a:spLocks/>
                </p:cNvSpPr>
                <p:nvPr/>
              </p:nvSpPr>
              <p:spPr bwMode="auto">
                <a:xfrm>
                  <a:off x="855" y="2717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6" name="Line 162"/>
                <p:cNvSpPr>
                  <a:spLocks noChangeShapeType="1"/>
                </p:cNvSpPr>
                <p:nvPr/>
              </p:nvSpPr>
              <p:spPr bwMode="auto">
                <a:xfrm>
                  <a:off x="727" y="2713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7" name="Line 163"/>
                <p:cNvSpPr>
                  <a:spLocks noChangeShapeType="1"/>
                </p:cNvSpPr>
                <p:nvPr/>
              </p:nvSpPr>
              <p:spPr bwMode="auto">
                <a:xfrm>
                  <a:off x="980" y="2713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31" name="Line 187"/>
              <p:cNvSpPr>
                <a:spLocks noChangeShapeType="1"/>
              </p:cNvSpPr>
              <p:nvPr/>
            </p:nvSpPr>
            <p:spPr bwMode="auto">
              <a:xfrm>
                <a:off x="1477" y="2501"/>
                <a:ext cx="30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32" name="Group 188"/>
              <p:cNvGrpSpPr>
                <a:grpSpLocks/>
              </p:cNvGrpSpPr>
              <p:nvPr/>
            </p:nvGrpSpPr>
            <p:grpSpPr bwMode="auto">
              <a:xfrm>
                <a:off x="1768" y="2241"/>
                <a:ext cx="396" cy="133"/>
                <a:chOff x="1200" y="2942"/>
                <a:chExt cx="333" cy="87"/>
              </a:xfrm>
            </p:grpSpPr>
            <p:sp>
              <p:nvSpPr>
                <p:cNvPr id="26304" name="Rectangle 189"/>
                <p:cNvSpPr>
                  <a:spLocks noChangeArrowheads="1"/>
                </p:cNvSpPr>
                <p:nvPr/>
              </p:nvSpPr>
              <p:spPr bwMode="auto">
                <a:xfrm>
                  <a:off x="1200" y="2989"/>
                  <a:ext cx="254" cy="40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5" name="Rectangle 190"/>
                <p:cNvSpPr>
                  <a:spLocks noChangeArrowheads="1"/>
                </p:cNvSpPr>
                <p:nvPr/>
              </p:nvSpPr>
              <p:spPr bwMode="auto">
                <a:xfrm>
                  <a:off x="1201" y="2990"/>
                  <a:ext cx="252" cy="38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6" name="Freeform 191"/>
                <p:cNvSpPr>
                  <a:spLocks/>
                </p:cNvSpPr>
                <p:nvPr/>
              </p:nvSpPr>
              <p:spPr bwMode="auto">
                <a:xfrm>
                  <a:off x="1454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7" name="Freeform 192"/>
                <p:cNvSpPr>
                  <a:spLocks/>
                </p:cNvSpPr>
                <p:nvPr/>
              </p:nvSpPr>
              <p:spPr bwMode="auto">
                <a:xfrm>
                  <a:off x="1454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8" name="Freeform 193"/>
                <p:cNvSpPr>
                  <a:spLocks/>
                </p:cNvSpPr>
                <p:nvPr/>
              </p:nvSpPr>
              <p:spPr bwMode="auto">
                <a:xfrm>
                  <a:off x="1200" y="2942"/>
                  <a:ext cx="333" cy="47"/>
                </a:xfrm>
                <a:custGeom>
                  <a:avLst/>
                  <a:gdLst>
                    <a:gd name="T0" fmla="*/ 254 w 333"/>
                    <a:gd name="T1" fmla="*/ 47 h 47"/>
                    <a:gd name="T2" fmla="*/ 333 w 333"/>
                    <a:gd name="T3" fmla="*/ 0 h 47"/>
                    <a:gd name="T4" fmla="*/ 79 w 333"/>
                    <a:gd name="T5" fmla="*/ 0 h 47"/>
                    <a:gd name="T6" fmla="*/ 0 w 333"/>
                    <a:gd name="T7" fmla="*/ 47 h 47"/>
                    <a:gd name="T8" fmla="*/ 254 w 333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3"/>
                    <a:gd name="T16" fmla="*/ 0 h 47"/>
                    <a:gd name="T17" fmla="*/ 333 w 333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3" h="47">
                      <a:moveTo>
                        <a:pt x="254" y="47"/>
                      </a:moveTo>
                      <a:lnTo>
                        <a:pt x="333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4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9" name="Freeform 194"/>
                <p:cNvSpPr>
                  <a:spLocks/>
                </p:cNvSpPr>
                <p:nvPr/>
              </p:nvSpPr>
              <p:spPr bwMode="auto">
                <a:xfrm>
                  <a:off x="1200" y="2942"/>
                  <a:ext cx="333" cy="47"/>
                </a:xfrm>
                <a:custGeom>
                  <a:avLst/>
                  <a:gdLst>
                    <a:gd name="T0" fmla="*/ 254 w 333"/>
                    <a:gd name="T1" fmla="*/ 47 h 47"/>
                    <a:gd name="T2" fmla="*/ 333 w 333"/>
                    <a:gd name="T3" fmla="*/ 0 h 47"/>
                    <a:gd name="T4" fmla="*/ 79 w 333"/>
                    <a:gd name="T5" fmla="*/ 0 h 47"/>
                    <a:gd name="T6" fmla="*/ 0 w 333"/>
                    <a:gd name="T7" fmla="*/ 47 h 47"/>
                    <a:gd name="T8" fmla="*/ 254 w 333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3"/>
                    <a:gd name="T16" fmla="*/ 0 h 47"/>
                    <a:gd name="T17" fmla="*/ 333 w 333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3" h="47">
                      <a:moveTo>
                        <a:pt x="254" y="47"/>
                      </a:moveTo>
                      <a:lnTo>
                        <a:pt x="333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4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0" name="Freeform 195"/>
                <p:cNvSpPr>
                  <a:spLocks/>
                </p:cNvSpPr>
                <p:nvPr/>
              </p:nvSpPr>
              <p:spPr bwMode="auto">
                <a:xfrm>
                  <a:off x="1350" y="2963"/>
                  <a:ext cx="109" cy="16"/>
                </a:xfrm>
                <a:custGeom>
                  <a:avLst/>
                  <a:gdLst>
                    <a:gd name="T0" fmla="*/ 10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10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1" name="Freeform 196"/>
                <p:cNvSpPr>
                  <a:spLocks/>
                </p:cNvSpPr>
                <p:nvPr/>
              </p:nvSpPr>
              <p:spPr bwMode="auto">
                <a:xfrm>
                  <a:off x="1350" y="2963"/>
                  <a:ext cx="109" cy="16"/>
                </a:xfrm>
                <a:custGeom>
                  <a:avLst/>
                  <a:gdLst>
                    <a:gd name="T0" fmla="*/ 10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10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2" name="Freeform 197"/>
                <p:cNvSpPr>
                  <a:spLocks/>
                </p:cNvSpPr>
                <p:nvPr/>
              </p:nvSpPr>
              <p:spPr bwMode="auto">
                <a:xfrm>
                  <a:off x="1383" y="2944"/>
                  <a:ext cx="108" cy="17"/>
                </a:xfrm>
                <a:custGeom>
                  <a:avLst/>
                  <a:gdLst>
                    <a:gd name="T0" fmla="*/ 9 w 108"/>
                    <a:gd name="T1" fmla="*/ 4 h 17"/>
                    <a:gd name="T2" fmla="*/ 0 w 108"/>
                    <a:gd name="T3" fmla="*/ 10 h 17"/>
                    <a:gd name="T4" fmla="*/ 64 w 108"/>
                    <a:gd name="T5" fmla="*/ 10 h 17"/>
                    <a:gd name="T6" fmla="*/ 53 w 108"/>
                    <a:gd name="T7" fmla="*/ 17 h 17"/>
                    <a:gd name="T8" fmla="*/ 108 w 108"/>
                    <a:gd name="T9" fmla="*/ 7 h 17"/>
                    <a:gd name="T10" fmla="*/ 78 w 108"/>
                    <a:gd name="T11" fmla="*/ 0 h 17"/>
                    <a:gd name="T12" fmla="*/ 74 w 108"/>
                    <a:gd name="T13" fmla="*/ 4 h 17"/>
                    <a:gd name="T14" fmla="*/ 9 w 108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7"/>
                    <a:gd name="T26" fmla="*/ 108 w 108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4" y="10"/>
                      </a:lnTo>
                      <a:lnTo>
                        <a:pt x="53" y="17"/>
                      </a:lnTo>
                      <a:lnTo>
                        <a:pt x="108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3" name="Freeform 198"/>
                <p:cNvSpPr>
                  <a:spLocks/>
                </p:cNvSpPr>
                <p:nvPr/>
              </p:nvSpPr>
              <p:spPr bwMode="auto">
                <a:xfrm>
                  <a:off x="1383" y="2944"/>
                  <a:ext cx="108" cy="17"/>
                </a:xfrm>
                <a:custGeom>
                  <a:avLst/>
                  <a:gdLst>
                    <a:gd name="T0" fmla="*/ 9 w 108"/>
                    <a:gd name="T1" fmla="*/ 4 h 17"/>
                    <a:gd name="T2" fmla="*/ 0 w 108"/>
                    <a:gd name="T3" fmla="*/ 10 h 17"/>
                    <a:gd name="T4" fmla="*/ 64 w 108"/>
                    <a:gd name="T5" fmla="*/ 10 h 17"/>
                    <a:gd name="T6" fmla="*/ 53 w 108"/>
                    <a:gd name="T7" fmla="*/ 17 h 17"/>
                    <a:gd name="T8" fmla="*/ 108 w 108"/>
                    <a:gd name="T9" fmla="*/ 7 h 17"/>
                    <a:gd name="T10" fmla="*/ 78 w 108"/>
                    <a:gd name="T11" fmla="*/ 0 h 17"/>
                    <a:gd name="T12" fmla="*/ 74 w 108"/>
                    <a:gd name="T13" fmla="*/ 4 h 17"/>
                    <a:gd name="T14" fmla="*/ 9 w 108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7"/>
                    <a:gd name="T26" fmla="*/ 108 w 108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4" y="10"/>
                      </a:lnTo>
                      <a:lnTo>
                        <a:pt x="53" y="17"/>
                      </a:lnTo>
                      <a:lnTo>
                        <a:pt x="108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4" name="Freeform 199"/>
                <p:cNvSpPr>
                  <a:spLocks/>
                </p:cNvSpPr>
                <p:nvPr/>
              </p:nvSpPr>
              <p:spPr bwMode="auto">
                <a:xfrm>
                  <a:off x="1237" y="2969"/>
                  <a:ext cx="109" cy="16"/>
                </a:xfrm>
                <a:custGeom>
                  <a:avLst/>
                  <a:gdLst>
                    <a:gd name="T0" fmla="*/ 99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3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2 w 109"/>
                    <a:gd name="T13" fmla="*/ 13 h 16"/>
                    <a:gd name="T14" fmla="*/ 99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3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2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5" name="Freeform 200"/>
                <p:cNvSpPr>
                  <a:spLocks/>
                </p:cNvSpPr>
                <p:nvPr/>
              </p:nvSpPr>
              <p:spPr bwMode="auto">
                <a:xfrm>
                  <a:off x="1237" y="2969"/>
                  <a:ext cx="109" cy="16"/>
                </a:xfrm>
                <a:custGeom>
                  <a:avLst/>
                  <a:gdLst>
                    <a:gd name="T0" fmla="*/ 99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3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2 w 109"/>
                    <a:gd name="T13" fmla="*/ 13 h 16"/>
                    <a:gd name="T14" fmla="*/ 99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3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2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6" name="Freeform 201"/>
                <p:cNvSpPr>
                  <a:spLocks/>
                </p:cNvSpPr>
                <p:nvPr/>
              </p:nvSpPr>
              <p:spPr bwMode="auto">
                <a:xfrm>
                  <a:off x="1267" y="2949"/>
                  <a:ext cx="109" cy="17"/>
                </a:xfrm>
                <a:custGeom>
                  <a:avLst/>
                  <a:gdLst>
                    <a:gd name="T0" fmla="*/ 99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3 h 17"/>
                    <a:gd name="T14" fmla="*/ 99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7" name="Freeform 202"/>
                <p:cNvSpPr>
                  <a:spLocks/>
                </p:cNvSpPr>
                <p:nvPr/>
              </p:nvSpPr>
              <p:spPr bwMode="auto">
                <a:xfrm>
                  <a:off x="1267" y="2949"/>
                  <a:ext cx="109" cy="17"/>
                </a:xfrm>
                <a:custGeom>
                  <a:avLst/>
                  <a:gdLst>
                    <a:gd name="T0" fmla="*/ 99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3 h 17"/>
                    <a:gd name="T14" fmla="*/ 99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8" name="Freeform 203"/>
                <p:cNvSpPr>
                  <a:spLocks/>
                </p:cNvSpPr>
                <p:nvPr/>
              </p:nvSpPr>
              <p:spPr bwMode="auto">
                <a:xfrm>
                  <a:off x="1353" y="2965"/>
                  <a:ext cx="108" cy="16"/>
                </a:xfrm>
                <a:custGeom>
                  <a:avLst/>
                  <a:gdLst>
                    <a:gd name="T0" fmla="*/ 9 w 108"/>
                    <a:gd name="T1" fmla="*/ 3 h 16"/>
                    <a:gd name="T2" fmla="*/ 0 w 108"/>
                    <a:gd name="T3" fmla="*/ 8 h 16"/>
                    <a:gd name="T4" fmla="*/ 64 w 108"/>
                    <a:gd name="T5" fmla="*/ 8 h 16"/>
                    <a:gd name="T6" fmla="*/ 55 w 108"/>
                    <a:gd name="T7" fmla="*/ 16 h 16"/>
                    <a:gd name="T8" fmla="*/ 108 w 108"/>
                    <a:gd name="T9" fmla="*/ 7 h 16"/>
                    <a:gd name="T10" fmla="*/ 80 w 108"/>
                    <a:gd name="T11" fmla="*/ 0 h 16"/>
                    <a:gd name="T12" fmla="*/ 74 w 108"/>
                    <a:gd name="T13" fmla="*/ 3 h 16"/>
                    <a:gd name="T14" fmla="*/ 9 w 108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6"/>
                    <a:gd name="T26" fmla="*/ 108 w 108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4" y="8"/>
                      </a:lnTo>
                      <a:lnTo>
                        <a:pt x="55" y="16"/>
                      </a:lnTo>
                      <a:lnTo>
                        <a:pt x="108" y="7"/>
                      </a:lnTo>
                      <a:lnTo>
                        <a:pt x="80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9" name="Freeform 204"/>
                <p:cNvSpPr>
                  <a:spLocks/>
                </p:cNvSpPr>
                <p:nvPr/>
              </p:nvSpPr>
              <p:spPr bwMode="auto">
                <a:xfrm>
                  <a:off x="1353" y="2965"/>
                  <a:ext cx="108" cy="16"/>
                </a:xfrm>
                <a:custGeom>
                  <a:avLst/>
                  <a:gdLst>
                    <a:gd name="T0" fmla="*/ 9 w 108"/>
                    <a:gd name="T1" fmla="*/ 3 h 16"/>
                    <a:gd name="T2" fmla="*/ 0 w 108"/>
                    <a:gd name="T3" fmla="*/ 8 h 16"/>
                    <a:gd name="T4" fmla="*/ 64 w 108"/>
                    <a:gd name="T5" fmla="*/ 8 h 16"/>
                    <a:gd name="T6" fmla="*/ 55 w 108"/>
                    <a:gd name="T7" fmla="*/ 16 h 16"/>
                    <a:gd name="T8" fmla="*/ 108 w 108"/>
                    <a:gd name="T9" fmla="*/ 7 h 16"/>
                    <a:gd name="T10" fmla="*/ 80 w 108"/>
                    <a:gd name="T11" fmla="*/ 0 h 16"/>
                    <a:gd name="T12" fmla="*/ 74 w 108"/>
                    <a:gd name="T13" fmla="*/ 3 h 16"/>
                    <a:gd name="T14" fmla="*/ 9 w 108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6"/>
                    <a:gd name="T26" fmla="*/ 108 w 108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4" y="8"/>
                      </a:lnTo>
                      <a:lnTo>
                        <a:pt x="55" y="16"/>
                      </a:lnTo>
                      <a:lnTo>
                        <a:pt x="108" y="7"/>
                      </a:lnTo>
                      <a:lnTo>
                        <a:pt x="80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0" name="Freeform 205"/>
                <p:cNvSpPr>
                  <a:spLocks/>
                </p:cNvSpPr>
                <p:nvPr/>
              </p:nvSpPr>
              <p:spPr bwMode="auto">
                <a:xfrm>
                  <a:off x="1385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1" name="Freeform 206"/>
                <p:cNvSpPr>
                  <a:spLocks/>
                </p:cNvSpPr>
                <p:nvPr/>
              </p:nvSpPr>
              <p:spPr bwMode="auto">
                <a:xfrm>
                  <a:off x="1385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2" name="Freeform 207"/>
                <p:cNvSpPr>
                  <a:spLocks/>
                </p:cNvSpPr>
                <p:nvPr/>
              </p:nvSpPr>
              <p:spPr bwMode="auto">
                <a:xfrm>
                  <a:off x="1239" y="2971"/>
                  <a:ext cx="109" cy="15"/>
                </a:xfrm>
                <a:custGeom>
                  <a:avLst/>
                  <a:gdLst>
                    <a:gd name="T0" fmla="*/ 100 w 109"/>
                    <a:gd name="T1" fmla="*/ 12 h 15"/>
                    <a:gd name="T2" fmla="*/ 109 w 109"/>
                    <a:gd name="T3" fmla="*/ 7 h 15"/>
                    <a:gd name="T4" fmla="*/ 42 w 109"/>
                    <a:gd name="T5" fmla="*/ 7 h 15"/>
                    <a:gd name="T6" fmla="*/ 54 w 109"/>
                    <a:gd name="T7" fmla="*/ 0 h 15"/>
                    <a:gd name="T8" fmla="*/ 0 w 109"/>
                    <a:gd name="T9" fmla="*/ 8 h 15"/>
                    <a:gd name="T10" fmla="*/ 28 w 109"/>
                    <a:gd name="T11" fmla="*/ 15 h 15"/>
                    <a:gd name="T12" fmla="*/ 33 w 109"/>
                    <a:gd name="T13" fmla="*/ 12 h 15"/>
                    <a:gd name="T14" fmla="*/ 100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8"/>
                      </a:lnTo>
                      <a:lnTo>
                        <a:pt x="28" y="15"/>
                      </a:lnTo>
                      <a:lnTo>
                        <a:pt x="33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3" name="Freeform 208"/>
                <p:cNvSpPr>
                  <a:spLocks/>
                </p:cNvSpPr>
                <p:nvPr/>
              </p:nvSpPr>
              <p:spPr bwMode="auto">
                <a:xfrm>
                  <a:off x="1239" y="2971"/>
                  <a:ext cx="109" cy="15"/>
                </a:xfrm>
                <a:custGeom>
                  <a:avLst/>
                  <a:gdLst>
                    <a:gd name="T0" fmla="*/ 100 w 109"/>
                    <a:gd name="T1" fmla="*/ 12 h 15"/>
                    <a:gd name="T2" fmla="*/ 109 w 109"/>
                    <a:gd name="T3" fmla="*/ 7 h 15"/>
                    <a:gd name="T4" fmla="*/ 42 w 109"/>
                    <a:gd name="T5" fmla="*/ 7 h 15"/>
                    <a:gd name="T6" fmla="*/ 54 w 109"/>
                    <a:gd name="T7" fmla="*/ 0 h 15"/>
                    <a:gd name="T8" fmla="*/ 0 w 109"/>
                    <a:gd name="T9" fmla="*/ 8 h 15"/>
                    <a:gd name="T10" fmla="*/ 28 w 109"/>
                    <a:gd name="T11" fmla="*/ 15 h 15"/>
                    <a:gd name="T12" fmla="*/ 33 w 109"/>
                    <a:gd name="T13" fmla="*/ 12 h 15"/>
                    <a:gd name="T14" fmla="*/ 100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8"/>
                      </a:lnTo>
                      <a:lnTo>
                        <a:pt x="28" y="15"/>
                      </a:lnTo>
                      <a:lnTo>
                        <a:pt x="33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4" name="Freeform 209"/>
                <p:cNvSpPr>
                  <a:spLocks/>
                </p:cNvSpPr>
                <p:nvPr/>
              </p:nvSpPr>
              <p:spPr bwMode="auto">
                <a:xfrm>
                  <a:off x="1269" y="2951"/>
                  <a:ext cx="109" cy="17"/>
                </a:xfrm>
                <a:custGeom>
                  <a:avLst/>
                  <a:gdLst>
                    <a:gd name="T0" fmla="*/ 100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100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5" name="Freeform 210"/>
                <p:cNvSpPr>
                  <a:spLocks/>
                </p:cNvSpPr>
                <p:nvPr/>
              </p:nvSpPr>
              <p:spPr bwMode="auto">
                <a:xfrm>
                  <a:off x="1269" y="2951"/>
                  <a:ext cx="109" cy="17"/>
                </a:xfrm>
                <a:custGeom>
                  <a:avLst/>
                  <a:gdLst>
                    <a:gd name="T0" fmla="*/ 100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100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33" name="Group 211"/>
              <p:cNvGrpSpPr>
                <a:grpSpLocks/>
              </p:cNvGrpSpPr>
              <p:nvPr/>
            </p:nvGrpSpPr>
            <p:grpSpPr bwMode="auto">
              <a:xfrm>
                <a:off x="1160" y="2241"/>
                <a:ext cx="398" cy="133"/>
                <a:chOff x="690" y="2942"/>
                <a:chExt cx="334" cy="87"/>
              </a:xfrm>
            </p:grpSpPr>
            <p:sp>
              <p:nvSpPr>
                <p:cNvPr id="26282" name="Rectangle 212"/>
                <p:cNvSpPr>
                  <a:spLocks noChangeArrowheads="1"/>
                </p:cNvSpPr>
                <p:nvPr/>
              </p:nvSpPr>
              <p:spPr bwMode="auto">
                <a:xfrm>
                  <a:off x="690" y="2989"/>
                  <a:ext cx="255" cy="40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3" name="Rectangle 213"/>
                <p:cNvSpPr>
                  <a:spLocks noChangeArrowheads="1"/>
                </p:cNvSpPr>
                <p:nvPr/>
              </p:nvSpPr>
              <p:spPr bwMode="auto">
                <a:xfrm>
                  <a:off x="691" y="2990"/>
                  <a:ext cx="253" cy="38"/>
                </a:xfrm>
                <a:prstGeom prst="rect">
                  <a:avLst/>
                </a:prstGeom>
                <a:solidFill>
                  <a:srgbClr val="0096D5"/>
                </a:solidFill>
                <a:ln w="4763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4" name="Freeform 214"/>
                <p:cNvSpPr>
                  <a:spLocks/>
                </p:cNvSpPr>
                <p:nvPr/>
              </p:nvSpPr>
              <p:spPr bwMode="auto">
                <a:xfrm>
                  <a:off x="945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5" name="Freeform 215"/>
                <p:cNvSpPr>
                  <a:spLocks/>
                </p:cNvSpPr>
                <p:nvPr/>
              </p:nvSpPr>
              <p:spPr bwMode="auto">
                <a:xfrm>
                  <a:off x="945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4763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6" name="Freeform 216"/>
                <p:cNvSpPr>
                  <a:spLocks/>
                </p:cNvSpPr>
                <p:nvPr/>
              </p:nvSpPr>
              <p:spPr bwMode="auto">
                <a:xfrm>
                  <a:off x="690" y="2942"/>
                  <a:ext cx="334" cy="47"/>
                </a:xfrm>
                <a:custGeom>
                  <a:avLst/>
                  <a:gdLst>
                    <a:gd name="T0" fmla="*/ 255 w 334"/>
                    <a:gd name="T1" fmla="*/ 47 h 47"/>
                    <a:gd name="T2" fmla="*/ 334 w 334"/>
                    <a:gd name="T3" fmla="*/ 0 h 47"/>
                    <a:gd name="T4" fmla="*/ 79 w 334"/>
                    <a:gd name="T5" fmla="*/ 0 h 47"/>
                    <a:gd name="T6" fmla="*/ 0 w 334"/>
                    <a:gd name="T7" fmla="*/ 47 h 47"/>
                    <a:gd name="T8" fmla="*/ 255 w 334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4"/>
                    <a:gd name="T16" fmla="*/ 0 h 47"/>
                    <a:gd name="T17" fmla="*/ 334 w 334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4" h="47">
                      <a:moveTo>
                        <a:pt x="255" y="47"/>
                      </a:moveTo>
                      <a:lnTo>
                        <a:pt x="334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5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7" name="Freeform 217"/>
                <p:cNvSpPr>
                  <a:spLocks/>
                </p:cNvSpPr>
                <p:nvPr/>
              </p:nvSpPr>
              <p:spPr bwMode="auto">
                <a:xfrm>
                  <a:off x="690" y="2942"/>
                  <a:ext cx="334" cy="47"/>
                </a:xfrm>
                <a:custGeom>
                  <a:avLst/>
                  <a:gdLst>
                    <a:gd name="T0" fmla="*/ 255 w 334"/>
                    <a:gd name="T1" fmla="*/ 47 h 47"/>
                    <a:gd name="T2" fmla="*/ 334 w 334"/>
                    <a:gd name="T3" fmla="*/ 0 h 47"/>
                    <a:gd name="T4" fmla="*/ 79 w 334"/>
                    <a:gd name="T5" fmla="*/ 0 h 47"/>
                    <a:gd name="T6" fmla="*/ 0 w 334"/>
                    <a:gd name="T7" fmla="*/ 47 h 47"/>
                    <a:gd name="T8" fmla="*/ 255 w 334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4"/>
                    <a:gd name="T16" fmla="*/ 0 h 47"/>
                    <a:gd name="T17" fmla="*/ 334 w 334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4" h="47">
                      <a:moveTo>
                        <a:pt x="255" y="47"/>
                      </a:moveTo>
                      <a:lnTo>
                        <a:pt x="334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5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4763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8" name="Freeform 218"/>
                <p:cNvSpPr>
                  <a:spLocks/>
                </p:cNvSpPr>
                <p:nvPr/>
              </p:nvSpPr>
              <p:spPr bwMode="auto">
                <a:xfrm>
                  <a:off x="841" y="2963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9" name="Freeform 219"/>
                <p:cNvSpPr>
                  <a:spLocks/>
                </p:cNvSpPr>
                <p:nvPr/>
              </p:nvSpPr>
              <p:spPr bwMode="auto">
                <a:xfrm>
                  <a:off x="841" y="2963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0" name="Freeform 220"/>
                <p:cNvSpPr>
                  <a:spLocks/>
                </p:cNvSpPr>
                <p:nvPr/>
              </p:nvSpPr>
              <p:spPr bwMode="auto">
                <a:xfrm>
                  <a:off x="873" y="2944"/>
                  <a:ext cx="109" cy="17"/>
                </a:xfrm>
                <a:custGeom>
                  <a:avLst/>
                  <a:gdLst>
                    <a:gd name="T0" fmla="*/ 10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4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5 w 109"/>
                    <a:gd name="T13" fmla="*/ 4 h 17"/>
                    <a:gd name="T14" fmla="*/ 10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4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5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1" name="Freeform 221"/>
                <p:cNvSpPr>
                  <a:spLocks/>
                </p:cNvSpPr>
                <p:nvPr/>
              </p:nvSpPr>
              <p:spPr bwMode="auto">
                <a:xfrm>
                  <a:off x="873" y="2944"/>
                  <a:ext cx="109" cy="17"/>
                </a:xfrm>
                <a:custGeom>
                  <a:avLst/>
                  <a:gdLst>
                    <a:gd name="T0" fmla="*/ 10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4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5 w 109"/>
                    <a:gd name="T13" fmla="*/ 4 h 17"/>
                    <a:gd name="T14" fmla="*/ 10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4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5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2" name="Freeform 222"/>
                <p:cNvSpPr>
                  <a:spLocks/>
                </p:cNvSpPr>
                <p:nvPr/>
              </p:nvSpPr>
              <p:spPr bwMode="auto">
                <a:xfrm>
                  <a:off x="727" y="2969"/>
                  <a:ext cx="109" cy="16"/>
                </a:xfrm>
                <a:custGeom>
                  <a:avLst/>
                  <a:gdLst>
                    <a:gd name="T0" fmla="*/ 100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4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3 w 109"/>
                    <a:gd name="T13" fmla="*/ 13 h 16"/>
                    <a:gd name="T14" fmla="*/ 100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3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3" name="Freeform 223"/>
                <p:cNvSpPr>
                  <a:spLocks/>
                </p:cNvSpPr>
                <p:nvPr/>
              </p:nvSpPr>
              <p:spPr bwMode="auto">
                <a:xfrm>
                  <a:off x="727" y="2969"/>
                  <a:ext cx="109" cy="16"/>
                </a:xfrm>
                <a:custGeom>
                  <a:avLst/>
                  <a:gdLst>
                    <a:gd name="T0" fmla="*/ 100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4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3 w 109"/>
                    <a:gd name="T13" fmla="*/ 13 h 16"/>
                    <a:gd name="T14" fmla="*/ 100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3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4" name="Freeform 224"/>
                <p:cNvSpPr>
                  <a:spLocks/>
                </p:cNvSpPr>
                <p:nvPr/>
              </p:nvSpPr>
              <p:spPr bwMode="auto">
                <a:xfrm>
                  <a:off x="757" y="2949"/>
                  <a:ext cx="109" cy="17"/>
                </a:xfrm>
                <a:custGeom>
                  <a:avLst/>
                  <a:gdLst>
                    <a:gd name="T0" fmla="*/ 100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1 w 109"/>
                    <a:gd name="T11" fmla="*/ 17 h 17"/>
                    <a:gd name="T12" fmla="*/ 35 w 109"/>
                    <a:gd name="T13" fmla="*/ 13 h 17"/>
                    <a:gd name="T14" fmla="*/ 100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1" y="17"/>
                      </a:lnTo>
                      <a:lnTo>
                        <a:pt x="35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5" name="Freeform 225"/>
                <p:cNvSpPr>
                  <a:spLocks/>
                </p:cNvSpPr>
                <p:nvPr/>
              </p:nvSpPr>
              <p:spPr bwMode="auto">
                <a:xfrm>
                  <a:off x="757" y="2949"/>
                  <a:ext cx="109" cy="17"/>
                </a:xfrm>
                <a:custGeom>
                  <a:avLst/>
                  <a:gdLst>
                    <a:gd name="T0" fmla="*/ 100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1 w 109"/>
                    <a:gd name="T11" fmla="*/ 17 h 17"/>
                    <a:gd name="T12" fmla="*/ 35 w 109"/>
                    <a:gd name="T13" fmla="*/ 13 h 17"/>
                    <a:gd name="T14" fmla="*/ 100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1" y="17"/>
                      </a:lnTo>
                      <a:lnTo>
                        <a:pt x="35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6" name="Freeform 226"/>
                <p:cNvSpPr>
                  <a:spLocks/>
                </p:cNvSpPr>
                <p:nvPr/>
              </p:nvSpPr>
              <p:spPr bwMode="auto">
                <a:xfrm>
                  <a:off x="843" y="2965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8 h 16"/>
                    <a:gd name="T4" fmla="*/ 65 w 109"/>
                    <a:gd name="T5" fmla="*/ 8 h 16"/>
                    <a:gd name="T6" fmla="*/ 56 w 109"/>
                    <a:gd name="T7" fmla="*/ 16 h 16"/>
                    <a:gd name="T8" fmla="*/ 109 w 109"/>
                    <a:gd name="T9" fmla="*/ 7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5" y="8"/>
                      </a:lnTo>
                      <a:lnTo>
                        <a:pt x="56" y="16"/>
                      </a:lnTo>
                      <a:lnTo>
                        <a:pt x="109" y="7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7" name="Freeform 227"/>
                <p:cNvSpPr>
                  <a:spLocks/>
                </p:cNvSpPr>
                <p:nvPr/>
              </p:nvSpPr>
              <p:spPr bwMode="auto">
                <a:xfrm>
                  <a:off x="843" y="2965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8 h 16"/>
                    <a:gd name="T4" fmla="*/ 65 w 109"/>
                    <a:gd name="T5" fmla="*/ 8 h 16"/>
                    <a:gd name="T6" fmla="*/ 56 w 109"/>
                    <a:gd name="T7" fmla="*/ 16 h 16"/>
                    <a:gd name="T8" fmla="*/ 109 w 109"/>
                    <a:gd name="T9" fmla="*/ 7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5" y="8"/>
                      </a:lnTo>
                      <a:lnTo>
                        <a:pt x="56" y="16"/>
                      </a:lnTo>
                      <a:lnTo>
                        <a:pt x="109" y="7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8" name="Freeform 228"/>
                <p:cNvSpPr>
                  <a:spLocks/>
                </p:cNvSpPr>
                <p:nvPr/>
              </p:nvSpPr>
              <p:spPr bwMode="auto">
                <a:xfrm>
                  <a:off x="876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8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9" name="Freeform 229"/>
                <p:cNvSpPr>
                  <a:spLocks/>
                </p:cNvSpPr>
                <p:nvPr/>
              </p:nvSpPr>
              <p:spPr bwMode="auto">
                <a:xfrm>
                  <a:off x="876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8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0" name="Freeform 230"/>
                <p:cNvSpPr>
                  <a:spLocks/>
                </p:cNvSpPr>
                <p:nvPr/>
              </p:nvSpPr>
              <p:spPr bwMode="auto">
                <a:xfrm>
                  <a:off x="730" y="2971"/>
                  <a:ext cx="109" cy="15"/>
                </a:xfrm>
                <a:custGeom>
                  <a:avLst/>
                  <a:gdLst>
                    <a:gd name="T0" fmla="*/ 99 w 109"/>
                    <a:gd name="T1" fmla="*/ 12 h 15"/>
                    <a:gd name="T2" fmla="*/ 109 w 109"/>
                    <a:gd name="T3" fmla="*/ 7 h 15"/>
                    <a:gd name="T4" fmla="*/ 41 w 109"/>
                    <a:gd name="T5" fmla="*/ 7 h 15"/>
                    <a:gd name="T6" fmla="*/ 53 w 109"/>
                    <a:gd name="T7" fmla="*/ 0 h 15"/>
                    <a:gd name="T8" fmla="*/ 0 w 109"/>
                    <a:gd name="T9" fmla="*/ 8 h 15"/>
                    <a:gd name="T10" fmla="*/ 27 w 109"/>
                    <a:gd name="T11" fmla="*/ 15 h 15"/>
                    <a:gd name="T12" fmla="*/ 32 w 109"/>
                    <a:gd name="T13" fmla="*/ 12 h 15"/>
                    <a:gd name="T14" fmla="*/ 99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1" y="7"/>
                      </a:lnTo>
                      <a:lnTo>
                        <a:pt x="53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2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1" name="Freeform 231"/>
                <p:cNvSpPr>
                  <a:spLocks/>
                </p:cNvSpPr>
                <p:nvPr/>
              </p:nvSpPr>
              <p:spPr bwMode="auto">
                <a:xfrm>
                  <a:off x="730" y="2971"/>
                  <a:ext cx="109" cy="15"/>
                </a:xfrm>
                <a:custGeom>
                  <a:avLst/>
                  <a:gdLst>
                    <a:gd name="T0" fmla="*/ 99 w 109"/>
                    <a:gd name="T1" fmla="*/ 12 h 15"/>
                    <a:gd name="T2" fmla="*/ 109 w 109"/>
                    <a:gd name="T3" fmla="*/ 7 h 15"/>
                    <a:gd name="T4" fmla="*/ 41 w 109"/>
                    <a:gd name="T5" fmla="*/ 7 h 15"/>
                    <a:gd name="T6" fmla="*/ 53 w 109"/>
                    <a:gd name="T7" fmla="*/ 0 h 15"/>
                    <a:gd name="T8" fmla="*/ 0 w 109"/>
                    <a:gd name="T9" fmla="*/ 8 h 15"/>
                    <a:gd name="T10" fmla="*/ 27 w 109"/>
                    <a:gd name="T11" fmla="*/ 15 h 15"/>
                    <a:gd name="T12" fmla="*/ 32 w 109"/>
                    <a:gd name="T13" fmla="*/ 12 h 15"/>
                    <a:gd name="T14" fmla="*/ 99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1" y="7"/>
                      </a:lnTo>
                      <a:lnTo>
                        <a:pt x="53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2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2" name="Freeform 232"/>
                <p:cNvSpPr>
                  <a:spLocks/>
                </p:cNvSpPr>
                <p:nvPr/>
              </p:nvSpPr>
              <p:spPr bwMode="auto">
                <a:xfrm>
                  <a:off x="760" y="2951"/>
                  <a:ext cx="109" cy="17"/>
                </a:xfrm>
                <a:custGeom>
                  <a:avLst/>
                  <a:gdLst>
                    <a:gd name="T0" fmla="*/ 99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5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99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5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3" name="Freeform 233"/>
                <p:cNvSpPr>
                  <a:spLocks/>
                </p:cNvSpPr>
                <p:nvPr/>
              </p:nvSpPr>
              <p:spPr bwMode="auto">
                <a:xfrm>
                  <a:off x="760" y="2951"/>
                  <a:ext cx="109" cy="17"/>
                </a:xfrm>
                <a:custGeom>
                  <a:avLst/>
                  <a:gdLst>
                    <a:gd name="T0" fmla="*/ 99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5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99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5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34" name="Line 234"/>
              <p:cNvSpPr>
                <a:spLocks noChangeShapeType="1"/>
              </p:cNvSpPr>
              <p:nvPr/>
            </p:nvSpPr>
            <p:spPr bwMode="auto">
              <a:xfrm>
                <a:off x="1506" y="2341"/>
                <a:ext cx="26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35" name="Group 258"/>
              <p:cNvGrpSpPr>
                <a:grpSpLocks/>
              </p:cNvGrpSpPr>
              <p:nvPr/>
            </p:nvGrpSpPr>
            <p:grpSpPr bwMode="auto">
              <a:xfrm>
                <a:off x="1899" y="2839"/>
                <a:ext cx="290" cy="135"/>
                <a:chOff x="1310" y="3332"/>
                <a:chExt cx="244" cy="88"/>
              </a:xfrm>
            </p:grpSpPr>
            <p:sp>
              <p:nvSpPr>
                <p:cNvPr id="26260" name="Rectangle 259"/>
                <p:cNvSpPr>
                  <a:spLocks noChangeArrowheads="1"/>
                </p:cNvSpPr>
                <p:nvPr/>
              </p:nvSpPr>
              <p:spPr bwMode="auto">
                <a:xfrm>
                  <a:off x="1310" y="3346"/>
                  <a:ext cx="220" cy="74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1" name="Rectangle 260"/>
                <p:cNvSpPr>
                  <a:spLocks noChangeArrowheads="1"/>
                </p:cNvSpPr>
                <p:nvPr/>
              </p:nvSpPr>
              <p:spPr bwMode="auto">
                <a:xfrm>
                  <a:off x="1311" y="3347"/>
                  <a:ext cx="218" cy="72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2" name="Freeform 261"/>
                <p:cNvSpPr>
                  <a:spLocks/>
                </p:cNvSpPr>
                <p:nvPr/>
              </p:nvSpPr>
              <p:spPr bwMode="auto">
                <a:xfrm>
                  <a:off x="1530" y="3332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6 h 88"/>
                    <a:gd name="T4" fmla="*/ 24 w 24"/>
                    <a:gd name="T5" fmla="*/ 0 h 88"/>
                    <a:gd name="T6" fmla="*/ 0 w 24"/>
                    <a:gd name="T7" fmla="*/ 14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6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3" name="Freeform 262"/>
                <p:cNvSpPr>
                  <a:spLocks/>
                </p:cNvSpPr>
                <p:nvPr/>
              </p:nvSpPr>
              <p:spPr bwMode="auto">
                <a:xfrm>
                  <a:off x="1530" y="3332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6 h 88"/>
                    <a:gd name="T4" fmla="*/ 24 w 24"/>
                    <a:gd name="T5" fmla="*/ 0 h 88"/>
                    <a:gd name="T6" fmla="*/ 0 w 24"/>
                    <a:gd name="T7" fmla="*/ 14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6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4" name="Freeform 263"/>
                <p:cNvSpPr>
                  <a:spLocks/>
                </p:cNvSpPr>
                <p:nvPr/>
              </p:nvSpPr>
              <p:spPr bwMode="auto">
                <a:xfrm>
                  <a:off x="1310" y="3332"/>
                  <a:ext cx="244" cy="14"/>
                </a:xfrm>
                <a:custGeom>
                  <a:avLst/>
                  <a:gdLst>
                    <a:gd name="T0" fmla="*/ 220 w 244"/>
                    <a:gd name="T1" fmla="*/ 14 h 14"/>
                    <a:gd name="T2" fmla="*/ 244 w 244"/>
                    <a:gd name="T3" fmla="*/ 0 h 14"/>
                    <a:gd name="T4" fmla="*/ 24 w 244"/>
                    <a:gd name="T5" fmla="*/ 0 h 14"/>
                    <a:gd name="T6" fmla="*/ 0 w 244"/>
                    <a:gd name="T7" fmla="*/ 14 h 14"/>
                    <a:gd name="T8" fmla="*/ 220 w 24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4"/>
                    <a:gd name="T16" fmla="*/ 0 h 14"/>
                    <a:gd name="T17" fmla="*/ 244 w 24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4" h="14">
                      <a:moveTo>
                        <a:pt x="220" y="14"/>
                      </a:moveTo>
                      <a:lnTo>
                        <a:pt x="244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5" name="Freeform 264"/>
                <p:cNvSpPr>
                  <a:spLocks/>
                </p:cNvSpPr>
                <p:nvPr/>
              </p:nvSpPr>
              <p:spPr bwMode="auto">
                <a:xfrm>
                  <a:off x="1310" y="3332"/>
                  <a:ext cx="244" cy="14"/>
                </a:xfrm>
                <a:custGeom>
                  <a:avLst/>
                  <a:gdLst>
                    <a:gd name="T0" fmla="*/ 220 w 244"/>
                    <a:gd name="T1" fmla="*/ 14 h 14"/>
                    <a:gd name="T2" fmla="*/ 244 w 244"/>
                    <a:gd name="T3" fmla="*/ 0 h 14"/>
                    <a:gd name="T4" fmla="*/ 24 w 244"/>
                    <a:gd name="T5" fmla="*/ 0 h 14"/>
                    <a:gd name="T6" fmla="*/ 0 w 244"/>
                    <a:gd name="T7" fmla="*/ 14 h 14"/>
                    <a:gd name="T8" fmla="*/ 220 w 24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4"/>
                    <a:gd name="T16" fmla="*/ 0 h 14"/>
                    <a:gd name="T17" fmla="*/ 244 w 24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4" h="14">
                      <a:moveTo>
                        <a:pt x="220" y="14"/>
                      </a:moveTo>
                      <a:lnTo>
                        <a:pt x="244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6" name="Freeform 265"/>
                <p:cNvSpPr>
                  <a:spLocks/>
                </p:cNvSpPr>
                <p:nvPr/>
              </p:nvSpPr>
              <p:spPr bwMode="auto">
                <a:xfrm>
                  <a:off x="1330" y="3377"/>
                  <a:ext cx="83" cy="13"/>
                </a:xfrm>
                <a:custGeom>
                  <a:avLst/>
                  <a:gdLst>
                    <a:gd name="T0" fmla="*/ 0 w 83"/>
                    <a:gd name="T1" fmla="*/ 3 h 13"/>
                    <a:gd name="T2" fmla="*/ 0 w 83"/>
                    <a:gd name="T3" fmla="*/ 9 h 13"/>
                    <a:gd name="T4" fmla="*/ 71 w 83"/>
                    <a:gd name="T5" fmla="*/ 9 h 13"/>
                    <a:gd name="T6" fmla="*/ 71 w 83"/>
                    <a:gd name="T7" fmla="*/ 13 h 13"/>
                    <a:gd name="T8" fmla="*/ 83 w 83"/>
                    <a:gd name="T9" fmla="*/ 6 h 13"/>
                    <a:gd name="T10" fmla="*/ 71 w 83"/>
                    <a:gd name="T11" fmla="*/ 0 h 13"/>
                    <a:gd name="T12" fmla="*/ 71 w 83"/>
                    <a:gd name="T13" fmla="*/ 3 h 13"/>
                    <a:gd name="T14" fmla="*/ 0 w 83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3"/>
                    <a:gd name="T26" fmla="*/ 83 w 83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1" y="9"/>
                      </a:lnTo>
                      <a:lnTo>
                        <a:pt x="71" y="13"/>
                      </a:lnTo>
                      <a:lnTo>
                        <a:pt x="83" y="6"/>
                      </a:lnTo>
                      <a:lnTo>
                        <a:pt x="71" y="0"/>
                      </a:lnTo>
                      <a:lnTo>
                        <a:pt x="7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7" name="Freeform 266"/>
                <p:cNvSpPr>
                  <a:spLocks/>
                </p:cNvSpPr>
                <p:nvPr/>
              </p:nvSpPr>
              <p:spPr bwMode="auto">
                <a:xfrm>
                  <a:off x="1330" y="3377"/>
                  <a:ext cx="83" cy="13"/>
                </a:xfrm>
                <a:custGeom>
                  <a:avLst/>
                  <a:gdLst>
                    <a:gd name="T0" fmla="*/ 0 w 83"/>
                    <a:gd name="T1" fmla="*/ 3 h 13"/>
                    <a:gd name="T2" fmla="*/ 0 w 83"/>
                    <a:gd name="T3" fmla="*/ 9 h 13"/>
                    <a:gd name="T4" fmla="*/ 71 w 83"/>
                    <a:gd name="T5" fmla="*/ 9 h 13"/>
                    <a:gd name="T6" fmla="*/ 71 w 83"/>
                    <a:gd name="T7" fmla="*/ 13 h 13"/>
                    <a:gd name="T8" fmla="*/ 83 w 83"/>
                    <a:gd name="T9" fmla="*/ 6 h 13"/>
                    <a:gd name="T10" fmla="*/ 71 w 83"/>
                    <a:gd name="T11" fmla="*/ 0 h 13"/>
                    <a:gd name="T12" fmla="*/ 71 w 83"/>
                    <a:gd name="T13" fmla="*/ 3 h 13"/>
                    <a:gd name="T14" fmla="*/ 0 w 83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3"/>
                    <a:gd name="T26" fmla="*/ 83 w 83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1" y="9"/>
                      </a:lnTo>
                      <a:lnTo>
                        <a:pt x="71" y="13"/>
                      </a:lnTo>
                      <a:lnTo>
                        <a:pt x="83" y="6"/>
                      </a:lnTo>
                      <a:lnTo>
                        <a:pt x="71" y="0"/>
                      </a:lnTo>
                      <a:lnTo>
                        <a:pt x="7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8" name="Freeform 267"/>
                <p:cNvSpPr>
                  <a:spLocks/>
                </p:cNvSpPr>
                <p:nvPr/>
              </p:nvSpPr>
              <p:spPr bwMode="auto">
                <a:xfrm>
                  <a:off x="1426" y="3377"/>
                  <a:ext cx="85" cy="13"/>
                </a:xfrm>
                <a:custGeom>
                  <a:avLst/>
                  <a:gdLst>
                    <a:gd name="T0" fmla="*/ 0 w 85"/>
                    <a:gd name="T1" fmla="*/ 3 h 13"/>
                    <a:gd name="T2" fmla="*/ 0 w 85"/>
                    <a:gd name="T3" fmla="*/ 9 h 13"/>
                    <a:gd name="T4" fmla="*/ 73 w 85"/>
                    <a:gd name="T5" fmla="*/ 9 h 13"/>
                    <a:gd name="T6" fmla="*/ 73 w 85"/>
                    <a:gd name="T7" fmla="*/ 13 h 13"/>
                    <a:gd name="T8" fmla="*/ 85 w 85"/>
                    <a:gd name="T9" fmla="*/ 6 h 13"/>
                    <a:gd name="T10" fmla="*/ 73 w 85"/>
                    <a:gd name="T11" fmla="*/ 0 h 13"/>
                    <a:gd name="T12" fmla="*/ 73 w 85"/>
                    <a:gd name="T13" fmla="*/ 3 h 13"/>
                    <a:gd name="T14" fmla="*/ 0 w 85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3"/>
                    <a:gd name="T26" fmla="*/ 85 w 85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3" y="9"/>
                      </a:lnTo>
                      <a:lnTo>
                        <a:pt x="73" y="13"/>
                      </a:lnTo>
                      <a:lnTo>
                        <a:pt x="85" y="6"/>
                      </a:lnTo>
                      <a:lnTo>
                        <a:pt x="73" y="0"/>
                      </a:lnTo>
                      <a:lnTo>
                        <a:pt x="7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9" name="Freeform 268"/>
                <p:cNvSpPr>
                  <a:spLocks/>
                </p:cNvSpPr>
                <p:nvPr/>
              </p:nvSpPr>
              <p:spPr bwMode="auto">
                <a:xfrm>
                  <a:off x="1426" y="3377"/>
                  <a:ext cx="85" cy="13"/>
                </a:xfrm>
                <a:custGeom>
                  <a:avLst/>
                  <a:gdLst>
                    <a:gd name="T0" fmla="*/ 0 w 85"/>
                    <a:gd name="T1" fmla="*/ 3 h 13"/>
                    <a:gd name="T2" fmla="*/ 0 w 85"/>
                    <a:gd name="T3" fmla="*/ 9 h 13"/>
                    <a:gd name="T4" fmla="*/ 73 w 85"/>
                    <a:gd name="T5" fmla="*/ 9 h 13"/>
                    <a:gd name="T6" fmla="*/ 73 w 85"/>
                    <a:gd name="T7" fmla="*/ 13 h 13"/>
                    <a:gd name="T8" fmla="*/ 85 w 85"/>
                    <a:gd name="T9" fmla="*/ 6 h 13"/>
                    <a:gd name="T10" fmla="*/ 73 w 85"/>
                    <a:gd name="T11" fmla="*/ 0 h 13"/>
                    <a:gd name="T12" fmla="*/ 73 w 85"/>
                    <a:gd name="T13" fmla="*/ 3 h 13"/>
                    <a:gd name="T14" fmla="*/ 0 w 85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3"/>
                    <a:gd name="T26" fmla="*/ 85 w 85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3" y="9"/>
                      </a:lnTo>
                      <a:lnTo>
                        <a:pt x="73" y="13"/>
                      </a:lnTo>
                      <a:lnTo>
                        <a:pt x="85" y="6"/>
                      </a:lnTo>
                      <a:lnTo>
                        <a:pt x="73" y="0"/>
                      </a:lnTo>
                      <a:lnTo>
                        <a:pt x="7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0" name="Freeform 269"/>
                <p:cNvSpPr>
                  <a:spLocks/>
                </p:cNvSpPr>
                <p:nvPr/>
              </p:nvSpPr>
              <p:spPr bwMode="auto">
                <a:xfrm>
                  <a:off x="1421" y="3351"/>
                  <a:ext cx="78" cy="26"/>
                </a:xfrm>
                <a:custGeom>
                  <a:avLst/>
                  <a:gdLst>
                    <a:gd name="T0" fmla="*/ 0 w 78"/>
                    <a:gd name="T1" fmla="*/ 20 h 26"/>
                    <a:gd name="T2" fmla="*/ 5 w 78"/>
                    <a:gd name="T3" fmla="*/ 26 h 26"/>
                    <a:gd name="T4" fmla="*/ 71 w 78"/>
                    <a:gd name="T5" fmla="*/ 9 h 26"/>
                    <a:gd name="T6" fmla="*/ 72 w 78"/>
                    <a:gd name="T7" fmla="*/ 12 h 26"/>
                    <a:gd name="T8" fmla="*/ 78 w 78"/>
                    <a:gd name="T9" fmla="*/ 4 h 26"/>
                    <a:gd name="T10" fmla="*/ 62 w 78"/>
                    <a:gd name="T11" fmla="*/ 0 h 26"/>
                    <a:gd name="T12" fmla="*/ 66 w 78"/>
                    <a:gd name="T13" fmla="*/ 4 h 26"/>
                    <a:gd name="T14" fmla="*/ 0 w 78"/>
                    <a:gd name="T15" fmla="*/ 20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6"/>
                    <a:gd name="T26" fmla="*/ 78 w 78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6">
                      <a:moveTo>
                        <a:pt x="0" y="20"/>
                      </a:moveTo>
                      <a:lnTo>
                        <a:pt x="5" y="26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1" name="Freeform 270"/>
                <p:cNvSpPr>
                  <a:spLocks/>
                </p:cNvSpPr>
                <p:nvPr/>
              </p:nvSpPr>
              <p:spPr bwMode="auto">
                <a:xfrm>
                  <a:off x="1421" y="3351"/>
                  <a:ext cx="78" cy="26"/>
                </a:xfrm>
                <a:custGeom>
                  <a:avLst/>
                  <a:gdLst>
                    <a:gd name="T0" fmla="*/ 0 w 78"/>
                    <a:gd name="T1" fmla="*/ 20 h 26"/>
                    <a:gd name="T2" fmla="*/ 5 w 78"/>
                    <a:gd name="T3" fmla="*/ 26 h 26"/>
                    <a:gd name="T4" fmla="*/ 71 w 78"/>
                    <a:gd name="T5" fmla="*/ 9 h 26"/>
                    <a:gd name="T6" fmla="*/ 72 w 78"/>
                    <a:gd name="T7" fmla="*/ 12 h 26"/>
                    <a:gd name="T8" fmla="*/ 78 w 78"/>
                    <a:gd name="T9" fmla="*/ 4 h 26"/>
                    <a:gd name="T10" fmla="*/ 62 w 78"/>
                    <a:gd name="T11" fmla="*/ 0 h 26"/>
                    <a:gd name="T12" fmla="*/ 66 w 78"/>
                    <a:gd name="T13" fmla="*/ 4 h 26"/>
                    <a:gd name="T14" fmla="*/ 0 w 78"/>
                    <a:gd name="T15" fmla="*/ 20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6"/>
                    <a:gd name="T26" fmla="*/ 78 w 78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6">
                      <a:moveTo>
                        <a:pt x="0" y="20"/>
                      </a:moveTo>
                      <a:lnTo>
                        <a:pt x="5" y="26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2" name="Freeform 271"/>
                <p:cNvSpPr>
                  <a:spLocks/>
                </p:cNvSpPr>
                <p:nvPr/>
              </p:nvSpPr>
              <p:spPr bwMode="auto">
                <a:xfrm>
                  <a:off x="1421" y="3389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6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6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3" name="Freeform 272"/>
                <p:cNvSpPr>
                  <a:spLocks/>
                </p:cNvSpPr>
                <p:nvPr/>
              </p:nvSpPr>
              <p:spPr bwMode="auto">
                <a:xfrm>
                  <a:off x="1421" y="3389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6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6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4" name="Freeform 273"/>
                <p:cNvSpPr>
                  <a:spLocks/>
                </p:cNvSpPr>
                <p:nvPr/>
              </p:nvSpPr>
              <p:spPr bwMode="auto">
                <a:xfrm>
                  <a:off x="1332" y="3377"/>
                  <a:ext cx="82" cy="14"/>
                </a:xfrm>
                <a:custGeom>
                  <a:avLst/>
                  <a:gdLst>
                    <a:gd name="T0" fmla="*/ 0 w 82"/>
                    <a:gd name="T1" fmla="*/ 4 h 14"/>
                    <a:gd name="T2" fmla="*/ 0 w 82"/>
                    <a:gd name="T3" fmla="*/ 10 h 14"/>
                    <a:gd name="T4" fmla="*/ 70 w 82"/>
                    <a:gd name="T5" fmla="*/ 10 h 14"/>
                    <a:gd name="T6" fmla="*/ 70 w 82"/>
                    <a:gd name="T7" fmla="*/ 14 h 14"/>
                    <a:gd name="T8" fmla="*/ 82 w 82"/>
                    <a:gd name="T9" fmla="*/ 7 h 14"/>
                    <a:gd name="T10" fmla="*/ 70 w 82"/>
                    <a:gd name="T11" fmla="*/ 0 h 14"/>
                    <a:gd name="T12" fmla="*/ 70 w 82"/>
                    <a:gd name="T13" fmla="*/ 4 h 14"/>
                    <a:gd name="T14" fmla="*/ 0 w 82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"/>
                    <a:gd name="T25" fmla="*/ 0 h 14"/>
                    <a:gd name="T26" fmla="*/ 82 w 82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0" y="10"/>
                      </a:lnTo>
                      <a:lnTo>
                        <a:pt x="70" y="14"/>
                      </a:lnTo>
                      <a:lnTo>
                        <a:pt x="82" y="7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5" name="Freeform 274"/>
                <p:cNvSpPr>
                  <a:spLocks/>
                </p:cNvSpPr>
                <p:nvPr/>
              </p:nvSpPr>
              <p:spPr bwMode="auto">
                <a:xfrm>
                  <a:off x="1332" y="3377"/>
                  <a:ext cx="82" cy="14"/>
                </a:xfrm>
                <a:custGeom>
                  <a:avLst/>
                  <a:gdLst>
                    <a:gd name="T0" fmla="*/ 0 w 82"/>
                    <a:gd name="T1" fmla="*/ 4 h 14"/>
                    <a:gd name="T2" fmla="*/ 0 w 82"/>
                    <a:gd name="T3" fmla="*/ 10 h 14"/>
                    <a:gd name="T4" fmla="*/ 70 w 82"/>
                    <a:gd name="T5" fmla="*/ 10 h 14"/>
                    <a:gd name="T6" fmla="*/ 70 w 82"/>
                    <a:gd name="T7" fmla="*/ 14 h 14"/>
                    <a:gd name="T8" fmla="*/ 82 w 82"/>
                    <a:gd name="T9" fmla="*/ 7 h 14"/>
                    <a:gd name="T10" fmla="*/ 70 w 82"/>
                    <a:gd name="T11" fmla="*/ 0 h 14"/>
                    <a:gd name="T12" fmla="*/ 70 w 82"/>
                    <a:gd name="T13" fmla="*/ 4 h 14"/>
                    <a:gd name="T14" fmla="*/ 0 w 82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"/>
                    <a:gd name="T25" fmla="*/ 0 h 14"/>
                    <a:gd name="T26" fmla="*/ 82 w 82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0" y="10"/>
                      </a:lnTo>
                      <a:lnTo>
                        <a:pt x="70" y="14"/>
                      </a:lnTo>
                      <a:lnTo>
                        <a:pt x="82" y="7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6" name="Freeform 275"/>
                <p:cNvSpPr>
                  <a:spLocks/>
                </p:cNvSpPr>
                <p:nvPr/>
              </p:nvSpPr>
              <p:spPr bwMode="auto">
                <a:xfrm>
                  <a:off x="1428" y="3377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7" name="Freeform 276"/>
                <p:cNvSpPr>
                  <a:spLocks/>
                </p:cNvSpPr>
                <p:nvPr/>
              </p:nvSpPr>
              <p:spPr bwMode="auto">
                <a:xfrm>
                  <a:off x="1428" y="3377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8" name="Freeform 277"/>
                <p:cNvSpPr>
                  <a:spLocks/>
                </p:cNvSpPr>
                <p:nvPr/>
              </p:nvSpPr>
              <p:spPr bwMode="auto">
                <a:xfrm>
                  <a:off x="1423" y="3352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9" name="Freeform 278"/>
                <p:cNvSpPr>
                  <a:spLocks/>
                </p:cNvSpPr>
                <p:nvPr/>
              </p:nvSpPr>
              <p:spPr bwMode="auto">
                <a:xfrm>
                  <a:off x="1423" y="3352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0" name="Freeform 279"/>
                <p:cNvSpPr>
                  <a:spLocks/>
                </p:cNvSpPr>
                <p:nvPr/>
              </p:nvSpPr>
              <p:spPr bwMode="auto">
                <a:xfrm>
                  <a:off x="1423" y="3390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1" name="Freeform 280"/>
                <p:cNvSpPr>
                  <a:spLocks/>
                </p:cNvSpPr>
                <p:nvPr/>
              </p:nvSpPr>
              <p:spPr bwMode="auto">
                <a:xfrm>
                  <a:off x="1423" y="3390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36" name="Line 283"/>
              <p:cNvSpPr>
                <a:spLocks noChangeShapeType="1"/>
              </p:cNvSpPr>
              <p:nvPr/>
            </p:nvSpPr>
            <p:spPr bwMode="auto">
              <a:xfrm>
                <a:off x="1982" y="2736"/>
                <a:ext cx="44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37" name="Line 284"/>
              <p:cNvSpPr>
                <a:spLocks noChangeShapeType="1"/>
              </p:cNvSpPr>
              <p:nvPr/>
            </p:nvSpPr>
            <p:spPr bwMode="auto">
              <a:xfrm>
                <a:off x="1939" y="2736"/>
                <a:ext cx="43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38" name="Group 338"/>
              <p:cNvGrpSpPr>
                <a:grpSpLocks/>
              </p:cNvGrpSpPr>
              <p:nvPr/>
            </p:nvGrpSpPr>
            <p:grpSpPr bwMode="auto">
              <a:xfrm>
                <a:off x="1116" y="2017"/>
                <a:ext cx="448" cy="184"/>
                <a:chOff x="653" y="2769"/>
                <a:chExt cx="457" cy="148"/>
              </a:xfrm>
            </p:grpSpPr>
            <p:sp>
              <p:nvSpPr>
                <p:cNvPr id="26251" name="Freeform 339"/>
                <p:cNvSpPr>
                  <a:spLocks/>
                </p:cNvSpPr>
                <p:nvPr/>
              </p:nvSpPr>
              <p:spPr bwMode="auto">
                <a:xfrm>
                  <a:off x="1053" y="2769"/>
                  <a:ext cx="57" cy="148"/>
                </a:xfrm>
                <a:custGeom>
                  <a:avLst/>
                  <a:gdLst>
                    <a:gd name="T0" fmla="*/ 0 w 57"/>
                    <a:gd name="T1" fmla="*/ 148 h 148"/>
                    <a:gd name="T2" fmla="*/ 0 w 57"/>
                    <a:gd name="T3" fmla="*/ 52 h 148"/>
                    <a:gd name="T4" fmla="*/ 57 w 57"/>
                    <a:gd name="T5" fmla="*/ 0 h 148"/>
                    <a:gd name="T6" fmla="*/ 57 w 57"/>
                    <a:gd name="T7" fmla="*/ 96 h 148"/>
                    <a:gd name="T8" fmla="*/ 0 w 57"/>
                    <a:gd name="T9" fmla="*/ 148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48"/>
                    <a:gd name="T17" fmla="*/ 57 w 57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48">
                      <a:moveTo>
                        <a:pt x="0" y="148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57" y="96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B4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2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1053" y="2865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B487E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3" name="Freeform 341"/>
                <p:cNvSpPr>
                  <a:spLocks/>
                </p:cNvSpPr>
                <p:nvPr/>
              </p:nvSpPr>
              <p:spPr bwMode="auto">
                <a:xfrm>
                  <a:off x="653" y="2769"/>
                  <a:ext cx="457" cy="52"/>
                </a:xfrm>
                <a:custGeom>
                  <a:avLst/>
                  <a:gdLst>
                    <a:gd name="T0" fmla="*/ 400 w 457"/>
                    <a:gd name="T1" fmla="*/ 52 h 52"/>
                    <a:gd name="T2" fmla="*/ 0 w 457"/>
                    <a:gd name="T3" fmla="*/ 52 h 52"/>
                    <a:gd name="T4" fmla="*/ 57 w 457"/>
                    <a:gd name="T5" fmla="*/ 0 h 52"/>
                    <a:gd name="T6" fmla="*/ 457 w 457"/>
                    <a:gd name="T7" fmla="*/ 0 h 52"/>
                    <a:gd name="T8" fmla="*/ 400 w 457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52"/>
                    <a:gd name="T17" fmla="*/ 457 w 457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52">
                      <a:moveTo>
                        <a:pt x="400" y="52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457" y="0"/>
                      </a:lnTo>
                      <a:lnTo>
                        <a:pt x="400" y="52"/>
                      </a:lnTo>
                      <a:close/>
                    </a:path>
                  </a:pathLst>
                </a:custGeom>
                <a:solidFill>
                  <a:srgbClr val="79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4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53" y="2769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795B98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5" name="Rectangle 343"/>
                <p:cNvSpPr>
                  <a:spLocks noChangeArrowheads="1"/>
                </p:cNvSpPr>
                <p:nvPr/>
              </p:nvSpPr>
              <p:spPr bwMode="auto">
                <a:xfrm>
                  <a:off x="653" y="2821"/>
                  <a:ext cx="400" cy="96"/>
                </a:xfrm>
                <a:prstGeom prst="rect">
                  <a:avLst/>
                </a:prstGeom>
                <a:solidFill>
                  <a:srgbClr val="9C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6" name="Line 344"/>
                <p:cNvSpPr>
                  <a:spLocks noChangeShapeType="1"/>
                </p:cNvSpPr>
                <p:nvPr/>
              </p:nvSpPr>
              <p:spPr bwMode="auto">
                <a:xfrm>
                  <a:off x="6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AB80D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7" name="Line 345"/>
                <p:cNvSpPr>
                  <a:spLocks noChangeShapeType="1"/>
                </p:cNvSpPr>
                <p:nvPr/>
              </p:nvSpPr>
              <p:spPr bwMode="auto">
                <a:xfrm>
                  <a:off x="653" y="2917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8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0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BB8CEA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9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653" y="2821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39" name="Freeform 350"/>
              <p:cNvSpPr>
                <a:spLocks/>
              </p:cNvSpPr>
              <p:nvPr/>
            </p:nvSpPr>
            <p:spPr bwMode="auto">
              <a:xfrm>
                <a:off x="2115" y="2017"/>
                <a:ext cx="56" cy="184"/>
              </a:xfrm>
              <a:custGeom>
                <a:avLst/>
                <a:gdLst>
                  <a:gd name="T0" fmla="*/ 0 w 57"/>
                  <a:gd name="T1" fmla="*/ 4118481 h 148"/>
                  <a:gd name="T2" fmla="*/ 0 w 57"/>
                  <a:gd name="T3" fmla="*/ 1466147 h 148"/>
                  <a:gd name="T4" fmla="*/ 28 w 57"/>
                  <a:gd name="T5" fmla="*/ 0 h 148"/>
                  <a:gd name="T6" fmla="*/ 28 w 57"/>
                  <a:gd name="T7" fmla="*/ 2664557 h 148"/>
                  <a:gd name="T8" fmla="*/ 0 w 57"/>
                  <a:gd name="T9" fmla="*/ 411848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48"/>
                  <a:gd name="T17" fmla="*/ 57 w 57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48">
                    <a:moveTo>
                      <a:pt x="0" y="148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57" y="9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B4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0" name="Line 351"/>
              <p:cNvSpPr>
                <a:spLocks noChangeShapeType="1"/>
              </p:cNvSpPr>
              <p:nvPr/>
            </p:nvSpPr>
            <p:spPr bwMode="auto">
              <a:xfrm flipV="1">
                <a:off x="2115" y="2136"/>
                <a:ext cx="56" cy="65"/>
              </a:xfrm>
              <a:prstGeom prst="line">
                <a:avLst/>
              </a:prstGeom>
              <a:noFill/>
              <a:ln w="1588">
                <a:solidFill>
                  <a:srgbClr val="B487E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1" name="Freeform 352"/>
              <p:cNvSpPr>
                <a:spLocks/>
              </p:cNvSpPr>
              <p:nvPr/>
            </p:nvSpPr>
            <p:spPr bwMode="auto">
              <a:xfrm>
                <a:off x="1722" y="2017"/>
                <a:ext cx="449" cy="65"/>
              </a:xfrm>
              <a:custGeom>
                <a:avLst/>
                <a:gdLst>
                  <a:gd name="T0" fmla="*/ 175 w 457"/>
                  <a:gd name="T1" fmla="*/ 1847414 h 52"/>
                  <a:gd name="T2" fmla="*/ 0 w 457"/>
                  <a:gd name="T3" fmla="*/ 1847414 h 52"/>
                  <a:gd name="T4" fmla="*/ 28 w 457"/>
                  <a:gd name="T5" fmla="*/ 0 h 52"/>
                  <a:gd name="T6" fmla="*/ 198 w 457"/>
                  <a:gd name="T7" fmla="*/ 0 h 52"/>
                  <a:gd name="T8" fmla="*/ 175 w 457"/>
                  <a:gd name="T9" fmla="*/ 184741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52"/>
                  <a:gd name="T17" fmla="*/ 457 w 457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52">
                    <a:moveTo>
                      <a:pt x="400" y="52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457" y="0"/>
                    </a:lnTo>
                    <a:lnTo>
                      <a:pt x="400" y="52"/>
                    </a:lnTo>
                    <a:close/>
                  </a:path>
                </a:pathLst>
              </a:custGeom>
              <a:solidFill>
                <a:srgbClr val="79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2" name="Line 353"/>
              <p:cNvSpPr>
                <a:spLocks noChangeShapeType="1"/>
              </p:cNvSpPr>
              <p:nvPr/>
            </p:nvSpPr>
            <p:spPr bwMode="auto">
              <a:xfrm flipV="1">
                <a:off x="2115" y="2017"/>
                <a:ext cx="56" cy="65"/>
              </a:xfrm>
              <a:prstGeom prst="line">
                <a:avLst/>
              </a:prstGeom>
              <a:noFill/>
              <a:ln w="1588">
                <a:solidFill>
                  <a:srgbClr val="795B9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3" name="Rectangle 354"/>
              <p:cNvSpPr>
                <a:spLocks noChangeArrowheads="1"/>
              </p:cNvSpPr>
              <p:nvPr/>
            </p:nvSpPr>
            <p:spPr bwMode="auto">
              <a:xfrm>
                <a:off x="1722" y="2082"/>
                <a:ext cx="393" cy="119"/>
              </a:xfrm>
              <a:prstGeom prst="rect">
                <a:avLst/>
              </a:prstGeom>
              <a:solidFill>
                <a:srgbClr val="9C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4" name="Line 355"/>
              <p:cNvSpPr>
                <a:spLocks noChangeShapeType="1"/>
              </p:cNvSpPr>
              <p:nvPr/>
            </p:nvSpPr>
            <p:spPr bwMode="auto">
              <a:xfrm>
                <a:off x="1722" y="2082"/>
                <a:ext cx="0" cy="119"/>
              </a:xfrm>
              <a:prstGeom prst="line">
                <a:avLst/>
              </a:prstGeom>
              <a:noFill/>
              <a:ln w="11113">
                <a:solidFill>
                  <a:srgbClr val="AB80D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5" name="Line 356"/>
              <p:cNvSpPr>
                <a:spLocks noChangeShapeType="1"/>
              </p:cNvSpPr>
              <p:nvPr/>
            </p:nvSpPr>
            <p:spPr bwMode="auto">
              <a:xfrm>
                <a:off x="1722" y="2201"/>
                <a:ext cx="393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6" name="Line 357"/>
              <p:cNvSpPr>
                <a:spLocks noChangeShapeType="1"/>
              </p:cNvSpPr>
              <p:nvPr/>
            </p:nvSpPr>
            <p:spPr bwMode="auto">
              <a:xfrm flipV="1">
                <a:off x="2115" y="2082"/>
                <a:ext cx="0" cy="119"/>
              </a:xfrm>
              <a:prstGeom prst="line">
                <a:avLst/>
              </a:prstGeom>
              <a:noFill/>
              <a:ln w="11113">
                <a:solidFill>
                  <a:srgbClr val="BB8C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7" name="Line 358"/>
              <p:cNvSpPr>
                <a:spLocks noChangeShapeType="1"/>
              </p:cNvSpPr>
              <p:nvPr/>
            </p:nvSpPr>
            <p:spPr bwMode="auto">
              <a:xfrm flipH="1">
                <a:off x="1722" y="2082"/>
                <a:ext cx="393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48" name="Group 2277"/>
              <p:cNvGrpSpPr>
                <a:grpSpLocks/>
              </p:cNvGrpSpPr>
              <p:nvPr/>
            </p:nvGrpSpPr>
            <p:grpSpPr bwMode="auto">
              <a:xfrm>
                <a:off x="1442" y="2851"/>
                <a:ext cx="328" cy="274"/>
                <a:chOff x="921" y="3311"/>
                <a:chExt cx="275" cy="178"/>
              </a:xfrm>
            </p:grpSpPr>
            <p:sp>
              <p:nvSpPr>
                <p:cNvPr id="26196" name="Rectangle 2278"/>
                <p:cNvSpPr>
                  <a:spLocks noChangeArrowheads="1"/>
                </p:cNvSpPr>
                <p:nvPr/>
              </p:nvSpPr>
              <p:spPr bwMode="auto">
                <a:xfrm>
                  <a:off x="921" y="3392"/>
                  <a:ext cx="208" cy="3"/>
                </a:xfrm>
                <a:prstGeom prst="rect">
                  <a:avLst/>
                </a:prstGeom>
                <a:solidFill>
                  <a:srgbClr val="8DC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7" name="Rectangle 2279"/>
                <p:cNvSpPr>
                  <a:spLocks noChangeArrowheads="1"/>
                </p:cNvSpPr>
                <p:nvPr/>
              </p:nvSpPr>
              <p:spPr bwMode="auto">
                <a:xfrm>
                  <a:off x="921" y="3447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8" name="Rectangle 2280"/>
                <p:cNvSpPr>
                  <a:spLocks noChangeArrowheads="1"/>
                </p:cNvSpPr>
                <p:nvPr/>
              </p:nvSpPr>
              <p:spPr bwMode="auto">
                <a:xfrm>
                  <a:off x="922" y="3448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9" name="Freeform 2281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CA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0" name="Freeform 2282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1" name="Freeform 2283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2" name="Freeform 2284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3" name="Rectangle 2285"/>
                <p:cNvSpPr>
                  <a:spLocks noChangeArrowheads="1"/>
                </p:cNvSpPr>
                <p:nvPr/>
              </p:nvSpPr>
              <p:spPr bwMode="auto">
                <a:xfrm>
                  <a:off x="921" y="3398"/>
                  <a:ext cx="208" cy="41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4" name="Rectangle 2286"/>
                <p:cNvSpPr>
                  <a:spLocks noChangeArrowheads="1"/>
                </p:cNvSpPr>
                <p:nvPr/>
              </p:nvSpPr>
              <p:spPr bwMode="auto">
                <a:xfrm>
                  <a:off x="922" y="3399"/>
                  <a:ext cx="206" cy="39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5" name="Freeform 2287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6" name="Freeform 2288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7" name="Freeform 2289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solidFill>
                  <a:srgbClr val="0068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8" name="Freeform 2290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9" name="Rectangle 2291"/>
                <p:cNvSpPr>
                  <a:spLocks noChangeArrowheads="1"/>
                </p:cNvSpPr>
                <p:nvPr/>
              </p:nvSpPr>
              <p:spPr bwMode="auto">
                <a:xfrm>
                  <a:off x="921" y="3349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0" name="Rectangle 2292"/>
                <p:cNvSpPr>
                  <a:spLocks noChangeArrowheads="1"/>
                </p:cNvSpPr>
                <p:nvPr/>
              </p:nvSpPr>
              <p:spPr bwMode="auto">
                <a:xfrm>
                  <a:off x="922" y="3350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1" name="Freeform 2293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2" name="Freeform 2294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3" name="Freeform 2295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4" name="Freeform 2296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5" name="Freeform 2297"/>
                <p:cNvSpPr>
                  <a:spLocks/>
                </p:cNvSpPr>
                <p:nvPr/>
              </p:nvSpPr>
              <p:spPr bwMode="auto">
                <a:xfrm>
                  <a:off x="1154" y="3399"/>
                  <a:ext cx="33" cy="50"/>
                </a:xfrm>
                <a:custGeom>
                  <a:avLst/>
                  <a:gdLst>
                    <a:gd name="T0" fmla="*/ 0 w 33"/>
                    <a:gd name="T1" fmla="*/ 50 h 50"/>
                    <a:gd name="T2" fmla="*/ 2 w 33"/>
                    <a:gd name="T3" fmla="*/ 49 h 50"/>
                    <a:gd name="T4" fmla="*/ 3 w 33"/>
                    <a:gd name="T5" fmla="*/ 49 h 50"/>
                    <a:gd name="T6" fmla="*/ 4 w 33"/>
                    <a:gd name="T7" fmla="*/ 49 h 50"/>
                    <a:gd name="T8" fmla="*/ 6 w 33"/>
                    <a:gd name="T9" fmla="*/ 49 h 50"/>
                    <a:gd name="T10" fmla="*/ 7 w 33"/>
                    <a:gd name="T11" fmla="*/ 48 h 50"/>
                    <a:gd name="T12" fmla="*/ 8 w 33"/>
                    <a:gd name="T13" fmla="*/ 48 h 50"/>
                    <a:gd name="T14" fmla="*/ 10 w 33"/>
                    <a:gd name="T15" fmla="*/ 47 h 50"/>
                    <a:gd name="T16" fmla="*/ 12 w 33"/>
                    <a:gd name="T17" fmla="*/ 46 h 50"/>
                    <a:gd name="T18" fmla="*/ 14 w 33"/>
                    <a:gd name="T19" fmla="*/ 44 h 50"/>
                    <a:gd name="T20" fmla="*/ 16 w 33"/>
                    <a:gd name="T21" fmla="*/ 42 h 50"/>
                    <a:gd name="T22" fmla="*/ 17 w 33"/>
                    <a:gd name="T23" fmla="*/ 41 h 50"/>
                    <a:gd name="T24" fmla="*/ 19 w 33"/>
                    <a:gd name="T25" fmla="*/ 38 h 50"/>
                    <a:gd name="T26" fmla="*/ 21 w 33"/>
                    <a:gd name="T27" fmla="*/ 36 h 50"/>
                    <a:gd name="T28" fmla="*/ 22 w 33"/>
                    <a:gd name="T29" fmla="*/ 34 h 50"/>
                    <a:gd name="T30" fmla="*/ 23 w 33"/>
                    <a:gd name="T31" fmla="*/ 31 h 50"/>
                    <a:gd name="T32" fmla="*/ 25 w 33"/>
                    <a:gd name="T33" fmla="*/ 28 h 50"/>
                    <a:gd name="T34" fmla="*/ 26 w 33"/>
                    <a:gd name="T35" fmla="*/ 25 h 50"/>
                    <a:gd name="T36" fmla="*/ 27 w 33"/>
                    <a:gd name="T37" fmla="*/ 22 h 50"/>
                    <a:gd name="T38" fmla="*/ 28 w 33"/>
                    <a:gd name="T39" fmla="*/ 19 h 50"/>
                    <a:gd name="T40" fmla="*/ 29 w 33"/>
                    <a:gd name="T41" fmla="*/ 16 h 50"/>
                    <a:gd name="T42" fmla="*/ 30 w 33"/>
                    <a:gd name="T43" fmla="*/ 12 h 50"/>
                    <a:gd name="T44" fmla="*/ 31 w 33"/>
                    <a:gd name="T45" fmla="*/ 9 h 50"/>
                    <a:gd name="T46" fmla="*/ 32 w 33"/>
                    <a:gd name="T47" fmla="*/ 5 h 50"/>
                    <a:gd name="T48" fmla="*/ 32 w 33"/>
                    <a:gd name="T49" fmla="*/ 2 h 50"/>
                    <a:gd name="T50" fmla="*/ 25 w 33"/>
                    <a:gd name="T51" fmla="*/ 1 h 50"/>
                    <a:gd name="T52" fmla="*/ 24 w 33"/>
                    <a:gd name="T53" fmla="*/ 5 h 50"/>
                    <a:gd name="T54" fmla="*/ 23 w 33"/>
                    <a:gd name="T55" fmla="*/ 8 h 50"/>
                    <a:gd name="T56" fmla="*/ 23 w 33"/>
                    <a:gd name="T57" fmla="*/ 12 h 50"/>
                    <a:gd name="T58" fmla="*/ 22 w 33"/>
                    <a:gd name="T59" fmla="*/ 15 h 50"/>
                    <a:gd name="T60" fmla="*/ 21 w 33"/>
                    <a:gd name="T61" fmla="*/ 18 h 50"/>
                    <a:gd name="T62" fmla="*/ 20 w 33"/>
                    <a:gd name="T63" fmla="*/ 21 h 50"/>
                    <a:gd name="T64" fmla="*/ 18 w 33"/>
                    <a:gd name="T65" fmla="*/ 24 h 50"/>
                    <a:gd name="T66" fmla="*/ 17 w 33"/>
                    <a:gd name="T67" fmla="*/ 27 h 50"/>
                    <a:gd name="T68" fmla="*/ 16 w 33"/>
                    <a:gd name="T69" fmla="*/ 30 h 50"/>
                    <a:gd name="T70" fmla="*/ 15 w 33"/>
                    <a:gd name="T71" fmla="*/ 32 h 50"/>
                    <a:gd name="T72" fmla="*/ 13 w 33"/>
                    <a:gd name="T73" fmla="*/ 34 h 50"/>
                    <a:gd name="T74" fmla="*/ 12 w 33"/>
                    <a:gd name="T75" fmla="*/ 36 h 50"/>
                    <a:gd name="T76" fmla="*/ 10 w 33"/>
                    <a:gd name="T77" fmla="*/ 38 h 50"/>
                    <a:gd name="T78" fmla="*/ 9 w 33"/>
                    <a:gd name="T79" fmla="*/ 40 h 50"/>
                    <a:gd name="T80" fmla="*/ 7 w 33"/>
                    <a:gd name="T81" fmla="*/ 41 h 50"/>
                    <a:gd name="T82" fmla="*/ 6 w 33"/>
                    <a:gd name="T83" fmla="*/ 43 h 50"/>
                    <a:gd name="T84" fmla="*/ 4 w 33"/>
                    <a:gd name="T85" fmla="*/ 43 h 50"/>
                    <a:gd name="T86" fmla="*/ 3 w 33"/>
                    <a:gd name="T87" fmla="*/ 44 h 50"/>
                    <a:gd name="T88" fmla="*/ 3 w 33"/>
                    <a:gd name="T89" fmla="*/ 44 h 50"/>
                    <a:gd name="T90" fmla="*/ 2 w 33"/>
                    <a:gd name="T91" fmla="*/ 44 h 50"/>
                    <a:gd name="T92" fmla="*/ 2 w 33"/>
                    <a:gd name="T93" fmla="*/ 44 h 50"/>
                    <a:gd name="T94" fmla="*/ 1 w 33"/>
                    <a:gd name="T95" fmla="*/ 45 h 50"/>
                    <a:gd name="T96" fmla="*/ 1 w 33"/>
                    <a:gd name="T97" fmla="*/ 45 h 50"/>
                    <a:gd name="T98" fmla="*/ 1 w 33"/>
                    <a:gd name="T99" fmla="*/ 45 h 50"/>
                    <a:gd name="T100" fmla="*/ 0 w 33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3"/>
                    <a:gd name="T154" fmla="*/ 0 h 50"/>
                    <a:gd name="T155" fmla="*/ 33 w 33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3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1" y="36"/>
                      </a:lnTo>
                      <a:lnTo>
                        <a:pt x="21" y="35"/>
                      </a:lnTo>
                      <a:lnTo>
                        <a:pt x="22" y="35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6" name="Freeform 2298"/>
                <p:cNvSpPr>
                  <a:spLocks/>
                </p:cNvSpPr>
                <p:nvPr/>
              </p:nvSpPr>
              <p:spPr bwMode="auto">
                <a:xfrm>
                  <a:off x="1133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1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9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3 w 21"/>
                    <a:gd name="T37" fmla="*/ 49 h 51"/>
                    <a:gd name="T38" fmla="*/ 14 w 21"/>
                    <a:gd name="T39" fmla="*/ 49 h 51"/>
                    <a:gd name="T40" fmla="*/ 15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20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1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9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10 w 21"/>
                    <a:gd name="T85" fmla="*/ 29 h 51"/>
                    <a:gd name="T86" fmla="*/ 9 w 21"/>
                    <a:gd name="T87" fmla="*/ 26 h 51"/>
                    <a:gd name="T88" fmla="*/ 9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8" y="44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2"/>
                      </a:lnTo>
                      <a:lnTo>
                        <a:pt x="15" y="41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2" y="35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7" name="Freeform 2299"/>
                <p:cNvSpPr>
                  <a:spLocks/>
                </p:cNvSpPr>
                <p:nvPr/>
              </p:nvSpPr>
              <p:spPr bwMode="auto">
                <a:xfrm>
                  <a:off x="1134" y="3348"/>
                  <a:ext cx="33" cy="49"/>
                </a:xfrm>
                <a:custGeom>
                  <a:avLst/>
                  <a:gdLst>
                    <a:gd name="T0" fmla="*/ 32 w 33"/>
                    <a:gd name="T1" fmla="*/ 0 h 49"/>
                    <a:gd name="T2" fmla="*/ 31 w 33"/>
                    <a:gd name="T3" fmla="*/ 0 h 49"/>
                    <a:gd name="T4" fmla="*/ 29 w 33"/>
                    <a:gd name="T5" fmla="*/ 0 h 49"/>
                    <a:gd name="T6" fmla="*/ 28 w 33"/>
                    <a:gd name="T7" fmla="*/ 0 h 49"/>
                    <a:gd name="T8" fmla="*/ 27 w 33"/>
                    <a:gd name="T9" fmla="*/ 0 h 49"/>
                    <a:gd name="T10" fmla="*/ 26 w 33"/>
                    <a:gd name="T11" fmla="*/ 1 h 49"/>
                    <a:gd name="T12" fmla="*/ 24 w 33"/>
                    <a:gd name="T13" fmla="*/ 1 h 49"/>
                    <a:gd name="T14" fmla="*/ 23 w 33"/>
                    <a:gd name="T15" fmla="*/ 2 h 49"/>
                    <a:gd name="T16" fmla="*/ 22 w 33"/>
                    <a:gd name="T17" fmla="*/ 2 h 49"/>
                    <a:gd name="T18" fmla="*/ 20 w 33"/>
                    <a:gd name="T19" fmla="*/ 4 h 49"/>
                    <a:gd name="T20" fmla="*/ 18 w 33"/>
                    <a:gd name="T21" fmla="*/ 5 h 49"/>
                    <a:gd name="T22" fmla="*/ 16 w 33"/>
                    <a:gd name="T23" fmla="*/ 7 h 49"/>
                    <a:gd name="T24" fmla="*/ 15 w 33"/>
                    <a:gd name="T25" fmla="*/ 9 h 49"/>
                    <a:gd name="T26" fmla="*/ 13 w 33"/>
                    <a:gd name="T27" fmla="*/ 11 h 49"/>
                    <a:gd name="T28" fmla="*/ 11 w 33"/>
                    <a:gd name="T29" fmla="*/ 14 h 49"/>
                    <a:gd name="T30" fmla="*/ 10 w 33"/>
                    <a:gd name="T31" fmla="*/ 16 h 49"/>
                    <a:gd name="T32" fmla="*/ 8 w 33"/>
                    <a:gd name="T33" fmla="*/ 19 h 49"/>
                    <a:gd name="T34" fmla="*/ 7 w 33"/>
                    <a:gd name="T35" fmla="*/ 22 h 49"/>
                    <a:gd name="T36" fmla="*/ 6 w 33"/>
                    <a:gd name="T37" fmla="*/ 25 h 49"/>
                    <a:gd name="T38" fmla="*/ 5 w 33"/>
                    <a:gd name="T39" fmla="*/ 28 h 49"/>
                    <a:gd name="T40" fmla="*/ 4 w 33"/>
                    <a:gd name="T41" fmla="*/ 31 h 49"/>
                    <a:gd name="T42" fmla="*/ 3 w 33"/>
                    <a:gd name="T43" fmla="*/ 34 h 49"/>
                    <a:gd name="T44" fmla="*/ 2 w 33"/>
                    <a:gd name="T45" fmla="*/ 38 h 49"/>
                    <a:gd name="T46" fmla="*/ 1 w 33"/>
                    <a:gd name="T47" fmla="*/ 41 h 49"/>
                    <a:gd name="T48" fmla="*/ 0 w 33"/>
                    <a:gd name="T49" fmla="*/ 45 h 49"/>
                    <a:gd name="T50" fmla="*/ 0 w 33"/>
                    <a:gd name="T51" fmla="*/ 49 h 49"/>
                    <a:gd name="T52" fmla="*/ 8 w 33"/>
                    <a:gd name="T53" fmla="*/ 47 h 49"/>
                    <a:gd name="T54" fmla="*/ 9 w 33"/>
                    <a:gd name="T55" fmla="*/ 43 h 49"/>
                    <a:gd name="T56" fmla="*/ 9 w 33"/>
                    <a:gd name="T57" fmla="*/ 40 h 49"/>
                    <a:gd name="T58" fmla="*/ 10 w 33"/>
                    <a:gd name="T59" fmla="*/ 36 h 49"/>
                    <a:gd name="T60" fmla="*/ 11 w 33"/>
                    <a:gd name="T61" fmla="*/ 33 h 49"/>
                    <a:gd name="T62" fmla="*/ 12 w 33"/>
                    <a:gd name="T63" fmla="*/ 30 h 49"/>
                    <a:gd name="T64" fmla="*/ 13 w 33"/>
                    <a:gd name="T65" fmla="*/ 27 h 49"/>
                    <a:gd name="T66" fmla="*/ 14 w 33"/>
                    <a:gd name="T67" fmla="*/ 24 h 49"/>
                    <a:gd name="T68" fmla="*/ 16 w 33"/>
                    <a:gd name="T69" fmla="*/ 21 h 49"/>
                    <a:gd name="T70" fmla="*/ 17 w 33"/>
                    <a:gd name="T71" fmla="*/ 19 h 49"/>
                    <a:gd name="T72" fmla="*/ 18 w 33"/>
                    <a:gd name="T73" fmla="*/ 16 h 49"/>
                    <a:gd name="T74" fmla="*/ 20 w 33"/>
                    <a:gd name="T75" fmla="*/ 14 h 49"/>
                    <a:gd name="T76" fmla="*/ 21 w 33"/>
                    <a:gd name="T77" fmla="*/ 12 h 49"/>
                    <a:gd name="T78" fmla="*/ 23 w 33"/>
                    <a:gd name="T79" fmla="*/ 10 h 49"/>
                    <a:gd name="T80" fmla="*/ 24 w 33"/>
                    <a:gd name="T81" fmla="*/ 9 h 49"/>
                    <a:gd name="T82" fmla="*/ 26 w 33"/>
                    <a:gd name="T83" fmla="*/ 7 h 49"/>
                    <a:gd name="T84" fmla="*/ 27 w 33"/>
                    <a:gd name="T85" fmla="*/ 6 h 49"/>
                    <a:gd name="T86" fmla="*/ 28 w 33"/>
                    <a:gd name="T87" fmla="*/ 6 h 49"/>
                    <a:gd name="T88" fmla="*/ 29 w 33"/>
                    <a:gd name="T89" fmla="*/ 5 h 49"/>
                    <a:gd name="T90" fmla="*/ 29 w 33"/>
                    <a:gd name="T91" fmla="*/ 5 h 49"/>
                    <a:gd name="T92" fmla="*/ 30 w 33"/>
                    <a:gd name="T93" fmla="*/ 5 h 49"/>
                    <a:gd name="T94" fmla="*/ 30 w 33"/>
                    <a:gd name="T95" fmla="*/ 5 h 49"/>
                    <a:gd name="T96" fmla="*/ 31 w 33"/>
                    <a:gd name="T97" fmla="*/ 5 h 49"/>
                    <a:gd name="T98" fmla="*/ 31 w 33"/>
                    <a:gd name="T99" fmla="*/ 4 h 49"/>
                    <a:gd name="T100" fmla="*/ 32 w 33"/>
                    <a:gd name="T101" fmla="*/ 4 h 49"/>
                    <a:gd name="T102" fmla="*/ 32 w 33"/>
                    <a:gd name="T103" fmla="*/ 4 h 49"/>
                    <a:gd name="T104" fmla="*/ 33 w 33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"/>
                    <a:gd name="T160" fmla="*/ 0 h 49"/>
                    <a:gd name="T161" fmla="*/ 33 w 33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" h="4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6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8" name="Freeform 2300"/>
                <p:cNvSpPr>
                  <a:spLocks/>
                </p:cNvSpPr>
                <p:nvPr/>
              </p:nvSpPr>
              <p:spPr bwMode="auto">
                <a:xfrm>
                  <a:off x="1166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5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1 w 21"/>
                    <a:gd name="T49" fmla="*/ 0 h 51"/>
                    <a:gd name="T50" fmla="*/ 0 w 21"/>
                    <a:gd name="T51" fmla="*/ 4 h 51"/>
                    <a:gd name="T52" fmla="*/ 1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1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9" name="Freeform 2301"/>
                <p:cNvSpPr>
                  <a:spLocks/>
                </p:cNvSpPr>
                <p:nvPr/>
              </p:nvSpPr>
              <p:spPr bwMode="auto">
                <a:xfrm>
                  <a:off x="1157" y="3399"/>
                  <a:ext cx="32" cy="50"/>
                </a:xfrm>
                <a:custGeom>
                  <a:avLst/>
                  <a:gdLst>
                    <a:gd name="T0" fmla="*/ 0 w 32"/>
                    <a:gd name="T1" fmla="*/ 50 h 50"/>
                    <a:gd name="T2" fmla="*/ 2 w 32"/>
                    <a:gd name="T3" fmla="*/ 49 h 50"/>
                    <a:gd name="T4" fmla="*/ 3 w 32"/>
                    <a:gd name="T5" fmla="*/ 49 h 50"/>
                    <a:gd name="T6" fmla="*/ 4 w 32"/>
                    <a:gd name="T7" fmla="*/ 49 h 50"/>
                    <a:gd name="T8" fmla="*/ 6 w 32"/>
                    <a:gd name="T9" fmla="*/ 49 h 50"/>
                    <a:gd name="T10" fmla="*/ 7 w 32"/>
                    <a:gd name="T11" fmla="*/ 48 h 50"/>
                    <a:gd name="T12" fmla="*/ 8 w 32"/>
                    <a:gd name="T13" fmla="*/ 48 h 50"/>
                    <a:gd name="T14" fmla="*/ 10 w 32"/>
                    <a:gd name="T15" fmla="*/ 47 h 50"/>
                    <a:gd name="T16" fmla="*/ 12 w 32"/>
                    <a:gd name="T17" fmla="*/ 46 h 50"/>
                    <a:gd name="T18" fmla="*/ 14 w 32"/>
                    <a:gd name="T19" fmla="*/ 44 h 50"/>
                    <a:gd name="T20" fmla="*/ 15 w 32"/>
                    <a:gd name="T21" fmla="*/ 42 h 50"/>
                    <a:gd name="T22" fmla="*/ 17 w 32"/>
                    <a:gd name="T23" fmla="*/ 41 h 50"/>
                    <a:gd name="T24" fmla="*/ 19 w 32"/>
                    <a:gd name="T25" fmla="*/ 38 h 50"/>
                    <a:gd name="T26" fmla="*/ 20 w 32"/>
                    <a:gd name="T27" fmla="*/ 36 h 50"/>
                    <a:gd name="T28" fmla="*/ 22 w 32"/>
                    <a:gd name="T29" fmla="*/ 34 h 50"/>
                    <a:gd name="T30" fmla="*/ 23 w 32"/>
                    <a:gd name="T31" fmla="*/ 31 h 50"/>
                    <a:gd name="T32" fmla="*/ 25 w 32"/>
                    <a:gd name="T33" fmla="*/ 28 h 50"/>
                    <a:gd name="T34" fmla="*/ 26 w 32"/>
                    <a:gd name="T35" fmla="*/ 25 h 50"/>
                    <a:gd name="T36" fmla="*/ 27 w 32"/>
                    <a:gd name="T37" fmla="*/ 22 h 50"/>
                    <a:gd name="T38" fmla="*/ 28 w 32"/>
                    <a:gd name="T39" fmla="*/ 19 h 50"/>
                    <a:gd name="T40" fmla="*/ 29 w 32"/>
                    <a:gd name="T41" fmla="*/ 16 h 50"/>
                    <a:gd name="T42" fmla="*/ 30 w 32"/>
                    <a:gd name="T43" fmla="*/ 12 h 50"/>
                    <a:gd name="T44" fmla="*/ 31 w 32"/>
                    <a:gd name="T45" fmla="*/ 9 h 50"/>
                    <a:gd name="T46" fmla="*/ 32 w 32"/>
                    <a:gd name="T47" fmla="*/ 5 h 50"/>
                    <a:gd name="T48" fmla="*/ 32 w 32"/>
                    <a:gd name="T49" fmla="*/ 2 h 50"/>
                    <a:gd name="T50" fmla="*/ 24 w 32"/>
                    <a:gd name="T51" fmla="*/ 1 h 50"/>
                    <a:gd name="T52" fmla="*/ 24 w 32"/>
                    <a:gd name="T53" fmla="*/ 5 h 50"/>
                    <a:gd name="T54" fmla="*/ 23 w 32"/>
                    <a:gd name="T55" fmla="*/ 8 h 50"/>
                    <a:gd name="T56" fmla="*/ 22 w 32"/>
                    <a:gd name="T57" fmla="*/ 12 h 50"/>
                    <a:gd name="T58" fmla="*/ 22 w 32"/>
                    <a:gd name="T59" fmla="*/ 15 h 50"/>
                    <a:gd name="T60" fmla="*/ 21 w 32"/>
                    <a:gd name="T61" fmla="*/ 18 h 50"/>
                    <a:gd name="T62" fmla="*/ 19 w 32"/>
                    <a:gd name="T63" fmla="*/ 21 h 50"/>
                    <a:gd name="T64" fmla="*/ 18 w 32"/>
                    <a:gd name="T65" fmla="*/ 24 h 50"/>
                    <a:gd name="T66" fmla="*/ 17 w 32"/>
                    <a:gd name="T67" fmla="*/ 27 h 50"/>
                    <a:gd name="T68" fmla="*/ 16 w 32"/>
                    <a:gd name="T69" fmla="*/ 30 h 50"/>
                    <a:gd name="T70" fmla="*/ 14 w 32"/>
                    <a:gd name="T71" fmla="*/ 32 h 50"/>
                    <a:gd name="T72" fmla="*/ 13 w 32"/>
                    <a:gd name="T73" fmla="*/ 34 h 50"/>
                    <a:gd name="T74" fmla="*/ 12 w 32"/>
                    <a:gd name="T75" fmla="*/ 36 h 50"/>
                    <a:gd name="T76" fmla="*/ 10 w 32"/>
                    <a:gd name="T77" fmla="*/ 38 h 50"/>
                    <a:gd name="T78" fmla="*/ 9 w 32"/>
                    <a:gd name="T79" fmla="*/ 40 h 50"/>
                    <a:gd name="T80" fmla="*/ 7 w 32"/>
                    <a:gd name="T81" fmla="*/ 41 h 50"/>
                    <a:gd name="T82" fmla="*/ 6 w 32"/>
                    <a:gd name="T83" fmla="*/ 43 h 50"/>
                    <a:gd name="T84" fmla="*/ 4 w 32"/>
                    <a:gd name="T85" fmla="*/ 43 h 50"/>
                    <a:gd name="T86" fmla="*/ 3 w 32"/>
                    <a:gd name="T87" fmla="*/ 44 h 50"/>
                    <a:gd name="T88" fmla="*/ 3 w 32"/>
                    <a:gd name="T89" fmla="*/ 44 h 50"/>
                    <a:gd name="T90" fmla="*/ 2 w 32"/>
                    <a:gd name="T91" fmla="*/ 44 h 50"/>
                    <a:gd name="T92" fmla="*/ 2 w 32"/>
                    <a:gd name="T93" fmla="*/ 44 h 50"/>
                    <a:gd name="T94" fmla="*/ 1 w 32"/>
                    <a:gd name="T95" fmla="*/ 45 h 50"/>
                    <a:gd name="T96" fmla="*/ 1 w 32"/>
                    <a:gd name="T97" fmla="*/ 45 h 50"/>
                    <a:gd name="T98" fmla="*/ 0 w 32"/>
                    <a:gd name="T99" fmla="*/ 45 h 50"/>
                    <a:gd name="T100" fmla="*/ 0 w 32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0"/>
                    <a:gd name="T155" fmla="*/ 32 w 32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2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0"/>
                      </a:lnTo>
                      <a:lnTo>
                        <a:pt x="15" y="31"/>
                      </a:lnTo>
                      <a:lnTo>
                        <a:pt x="14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0" name="Freeform 2302"/>
                <p:cNvSpPr>
                  <a:spLocks/>
                </p:cNvSpPr>
                <p:nvPr/>
              </p:nvSpPr>
              <p:spPr bwMode="auto">
                <a:xfrm>
                  <a:off x="1136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0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8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2 w 21"/>
                    <a:gd name="T37" fmla="*/ 49 h 51"/>
                    <a:gd name="T38" fmla="*/ 13 w 21"/>
                    <a:gd name="T39" fmla="*/ 49 h 51"/>
                    <a:gd name="T40" fmla="*/ 14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19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0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8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9 w 21"/>
                    <a:gd name="T85" fmla="*/ 29 h 51"/>
                    <a:gd name="T86" fmla="*/ 9 w 21"/>
                    <a:gd name="T87" fmla="*/ 26 h 51"/>
                    <a:gd name="T88" fmla="*/ 8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3" y="36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7" y="44"/>
                      </a:lnTo>
                      <a:lnTo>
                        <a:pt x="8" y="44"/>
                      </a:lnTo>
                      <a:lnTo>
                        <a:pt x="8" y="45"/>
                      </a:lnTo>
                      <a:lnTo>
                        <a:pt x="9" y="46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1" name="Freeform 2303"/>
                <p:cNvSpPr>
                  <a:spLocks/>
                </p:cNvSpPr>
                <p:nvPr/>
              </p:nvSpPr>
              <p:spPr bwMode="auto">
                <a:xfrm>
                  <a:off x="1137" y="3348"/>
                  <a:ext cx="32" cy="49"/>
                </a:xfrm>
                <a:custGeom>
                  <a:avLst/>
                  <a:gdLst>
                    <a:gd name="T0" fmla="*/ 32 w 32"/>
                    <a:gd name="T1" fmla="*/ 0 h 49"/>
                    <a:gd name="T2" fmla="*/ 31 w 32"/>
                    <a:gd name="T3" fmla="*/ 0 h 49"/>
                    <a:gd name="T4" fmla="*/ 29 w 32"/>
                    <a:gd name="T5" fmla="*/ 0 h 49"/>
                    <a:gd name="T6" fmla="*/ 28 w 32"/>
                    <a:gd name="T7" fmla="*/ 0 h 49"/>
                    <a:gd name="T8" fmla="*/ 27 w 32"/>
                    <a:gd name="T9" fmla="*/ 0 h 49"/>
                    <a:gd name="T10" fmla="*/ 25 w 32"/>
                    <a:gd name="T11" fmla="*/ 1 h 49"/>
                    <a:gd name="T12" fmla="*/ 24 w 32"/>
                    <a:gd name="T13" fmla="*/ 1 h 49"/>
                    <a:gd name="T14" fmla="*/ 23 w 32"/>
                    <a:gd name="T15" fmla="*/ 2 h 49"/>
                    <a:gd name="T16" fmla="*/ 22 w 32"/>
                    <a:gd name="T17" fmla="*/ 2 h 49"/>
                    <a:gd name="T18" fmla="*/ 20 w 32"/>
                    <a:gd name="T19" fmla="*/ 4 h 49"/>
                    <a:gd name="T20" fmla="*/ 18 w 32"/>
                    <a:gd name="T21" fmla="*/ 5 h 49"/>
                    <a:gd name="T22" fmla="*/ 16 w 32"/>
                    <a:gd name="T23" fmla="*/ 7 h 49"/>
                    <a:gd name="T24" fmla="*/ 14 w 32"/>
                    <a:gd name="T25" fmla="*/ 9 h 49"/>
                    <a:gd name="T26" fmla="*/ 13 w 32"/>
                    <a:gd name="T27" fmla="*/ 11 h 49"/>
                    <a:gd name="T28" fmla="*/ 11 w 32"/>
                    <a:gd name="T29" fmla="*/ 14 h 49"/>
                    <a:gd name="T30" fmla="*/ 10 w 32"/>
                    <a:gd name="T31" fmla="*/ 16 h 49"/>
                    <a:gd name="T32" fmla="*/ 8 w 32"/>
                    <a:gd name="T33" fmla="*/ 19 h 49"/>
                    <a:gd name="T34" fmla="*/ 7 w 32"/>
                    <a:gd name="T35" fmla="*/ 22 h 49"/>
                    <a:gd name="T36" fmla="*/ 6 w 32"/>
                    <a:gd name="T37" fmla="*/ 25 h 49"/>
                    <a:gd name="T38" fmla="*/ 5 w 32"/>
                    <a:gd name="T39" fmla="*/ 28 h 49"/>
                    <a:gd name="T40" fmla="*/ 4 w 32"/>
                    <a:gd name="T41" fmla="*/ 31 h 49"/>
                    <a:gd name="T42" fmla="*/ 3 w 32"/>
                    <a:gd name="T43" fmla="*/ 34 h 49"/>
                    <a:gd name="T44" fmla="*/ 2 w 32"/>
                    <a:gd name="T45" fmla="*/ 38 h 49"/>
                    <a:gd name="T46" fmla="*/ 1 w 32"/>
                    <a:gd name="T47" fmla="*/ 41 h 49"/>
                    <a:gd name="T48" fmla="*/ 0 w 32"/>
                    <a:gd name="T49" fmla="*/ 45 h 49"/>
                    <a:gd name="T50" fmla="*/ 0 w 32"/>
                    <a:gd name="T51" fmla="*/ 49 h 49"/>
                    <a:gd name="T52" fmla="*/ 8 w 32"/>
                    <a:gd name="T53" fmla="*/ 47 h 49"/>
                    <a:gd name="T54" fmla="*/ 9 w 32"/>
                    <a:gd name="T55" fmla="*/ 43 h 49"/>
                    <a:gd name="T56" fmla="*/ 9 w 32"/>
                    <a:gd name="T57" fmla="*/ 40 h 49"/>
                    <a:gd name="T58" fmla="*/ 10 w 32"/>
                    <a:gd name="T59" fmla="*/ 36 h 49"/>
                    <a:gd name="T60" fmla="*/ 11 w 32"/>
                    <a:gd name="T61" fmla="*/ 33 h 49"/>
                    <a:gd name="T62" fmla="*/ 12 w 32"/>
                    <a:gd name="T63" fmla="*/ 30 h 49"/>
                    <a:gd name="T64" fmla="*/ 13 w 32"/>
                    <a:gd name="T65" fmla="*/ 27 h 49"/>
                    <a:gd name="T66" fmla="*/ 14 w 32"/>
                    <a:gd name="T67" fmla="*/ 24 h 49"/>
                    <a:gd name="T68" fmla="*/ 15 w 32"/>
                    <a:gd name="T69" fmla="*/ 21 h 49"/>
                    <a:gd name="T70" fmla="*/ 17 w 32"/>
                    <a:gd name="T71" fmla="*/ 19 h 49"/>
                    <a:gd name="T72" fmla="*/ 18 w 32"/>
                    <a:gd name="T73" fmla="*/ 16 h 49"/>
                    <a:gd name="T74" fmla="*/ 20 w 32"/>
                    <a:gd name="T75" fmla="*/ 14 h 49"/>
                    <a:gd name="T76" fmla="*/ 21 w 32"/>
                    <a:gd name="T77" fmla="*/ 12 h 49"/>
                    <a:gd name="T78" fmla="*/ 23 w 32"/>
                    <a:gd name="T79" fmla="*/ 10 h 49"/>
                    <a:gd name="T80" fmla="*/ 24 w 32"/>
                    <a:gd name="T81" fmla="*/ 9 h 49"/>
                    <a:gd name="T82" fmla="*/ 25 w 32"/>
                    <a:gd name="T83" fmla="*/ 7 h 49"/>
                    <a:gd name="T84" fmla="*/ 27 w 32"/>
                    <a:gd name="T85" fmla="*/ 6 h 49"/>
                    <a:gd name="T86" fmla="*/ 28 w 32"/>
                    <a:gd name="T87" fmla="*/ 6 h 49"/>
                    <a:gd name="T88" fmla="*/ 29 w 32"/>
                    <a:gd name="T89" fmla="*/ 5 h 49"/>
                    <a:gd name="T90" fmla="*/ 29 w 32"/>
                    <a:gd name="T91" fmla="*/ 5 h 49"/>
                    <a:gd name="T92" fmla="*/ 30 w 32"/>
                    <a:gd name="T93" fmla="*/ 5 h 49"/>
                    <a:gd name="T94" fmla="*/ 30 w 32"/>
                    <a:gd name="T95" fmla="*/ 5 h 49"/>
                    <a:gd name="T96" fmla="*/ 31 w 32"/>
                    <a:gd name="T97" fmla="*/ 5 h 49"/>
                    <a:gd name="T98" fmla="*/ 31 w 32"/>
                    <a:gd name="T99" fmla="*/ 4 h 49"/>
                    <a:gd name="T100" fmla="*/ 32 w 32"/>
                    <a:gd name="T101" fmla="*/ 4 h 49"/>
                    <a:gd name="T102" fmla="*/ 32 w 32"/>
                    <a:gd name="T103" fmla="*/ 4 h 49"/>
                    <a:gd name="T104" fmla="*/ 32 w 32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49"/>
                    <a:gd name="T161" fmla="*/ 32 w 32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49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9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2" name="Freeform 2304"/>
                <p:cNvSpPr>
                  <a:spLocks/>
                </p:cNvSpPr>
                <p:nvPr/>
              </p:nvSpPr>
              <p:spPr bwMode="auto">
                <a:xfrm>
                  <a:off x="1169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4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0 w 21"/>
                    <a:gd name="T49" fmla="*/ 0 h 51"/>
                    <a:gd name="T50" fmla="*/ 0 w 21"/>
                    <a:gd name="T51" fmla="*/ 4 h 51"/>
                    <a:gd name="T52" fmla="*/ 0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0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0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3" name="Freeform 2305"/>
                <p:cNvSpPr>
                  <a:spLocks/>
                </p:cNvSpPr>
                <p:nvPr/>
              </p:nvSpPr>
              <p:spPr bwMode="auto">
                <a:xfrm>
                  <a:off x="929" y="3408"/>
                  <a:ext cx="74" cy="21"/>
                </a:xfrm>
                <a:custGeom>
                  <a:avLst/>
                  <a:gdLst>
                    <a:gd name="T0" fmla="*/ 74 w 74"/>
                    <a:gd name="T1" fmla="*/ 5 h 21"/>
                    <a:gd name="T2" fmla="*/ 16 w 74"/>
                    <a:gd name="T3" fmla="*/ 5 h 21"/>
                    <a:gd name="T4" fmla="*/ 16 w 74"/>
                    <a:gd name="T5" fmla="*/ 0 h 21"/>
                    <a:gd name="T6" fmla="*/ 0 w 74"/>
                    <a:gd name="T7" fmla="*/ 10 h 21"/>
                    <a:gd name="T8" fmla="*/ 16 w 74"/>
                    <a:gd name="T9" fmla="*/ 21 h 21"/>
                    <a:gd name="T10" fmla="*/ 16 w 74"/>
                    <a:gd name="T11" fmla="*/ 15 h 21"/>
                    <a:gd name="T12" fmla="*/ 74 w 74"/>
                    <a:gd name="T13" fmla="*/ 15 h 21"/>
                    <a:gd name="T14" fmla="*/ 74 w 74"/>
                    <a:gd name="T15" fmla="*/ 5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1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4" name="Freeform 2306"/>
                <p:cNvSpPr>
                  <a:spLocks/>
                </p:cNvSpPr>
                <p:nvPr/>
              </p:nvSpPr>
              <p:spPr bwMode="auto">
                <a:xfrm>
                  <a:off x="956" y="3378"/>
                  <a:ext cx="59" cy="35"/>
                </a:xfrm>
                <a:custGeom>
                  <a:avLst/>
                  <a:gdLst>
                    <a:gd name="T0" fmla="*/ 59 w 59"/>
                    <a:gd name="T1" fmla="*/ 28 h 35"/>
                    <a:gd name="T2" fmla="*/ 18 w 59"/>
                    <a:gd name="T3" fmla="*/ 3 h 35"/>
                    <a:gd name="T4" fmla="*/ 24 w 59"/>
                    <a:gd name="T5" fmla="*/ 0 h 35"/>
                    <a:gd name="T6" fmla="*/ 0 w 59"/>
                    <a:gd name="T7" fmla="*/ 0 h 35"/>
                    <a:gd name="T8" fmla="*/ 0 w 59"/>
                    <a:gd name="T9" fmla="*/ 14 h 35"/>
                    <a:gd name="T10" fmla="*/ 6 w 59"/>
                    <a:gd name="T11" fmla="*/ 10 h 35"/>
                    <a:gd name="T12" fmla="*/ 47 w 59"/>
                    <a:gd name="T13" fmla="*/ 35 h 35"/>
                    <a:gd name="T14" fmla="*/ 59 w 59"/>
                    <a:gd name="T15" fmla="*/ 28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5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5" name="Freeform 2307"/>
                <p:cNvSpPr>
                  <a:spLocks/>
                </p:cNvSpPr>
                <p:nvPr/>
              </p:nvSpPr>
              <p:spPr bwMode="auto">
                <a:xfrm>
                  <a:off x="1007" y="3360"/>
                  <a:ext cx="32" cy="46"/>
                </a:xfrm>
                <a:custGeom>
                  <a:avLst/>
                  <a:gdLst>
                    <a:gd name="T0" fmla="*/ 24 w 32"/>
                    <a:gd name="T1" fmla="*/ 46 h 46"/>
                    <a:gd name="T2" fmla="*/ 24 w 32"/>
                    <a:gd name="T3" fmla="*/ 11 h 46"/>
                    <a:gd name="T4" fmla="*/ 32 w 32"/>
                    <a:gd name="T5" fmla="*/ 11 h 46"/>
                    <a:gd name="T6" fmla="*/ 16 w 32"/>
                    <a:gd name="T7" fmla="*/ 0 h 46"/>
                    <a:gd name="T8" fmla="*/ 0 w 32"/>
                    <a:gd name="T9" fmla="*/ 11 h 46"/>
                    <a:gd name="T10" fmla="*/ 8 w 32"/>
                    <a:gd name="T11" fmla="*/ 11 h 46"/>
                    <a:gd name="T12" fmla="*/ 8 w 32"/>
                    <a:gd name="T13" fmla="*/ 46 h 46"/>
                    <a:gd name="T14" fmla="*/ 24 w 32"/>
                    <a:gd name="T15" fmla="*/ 46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24" y="46"/>
                      </a:moveTo>
                      <a:lnTo>
                        <a:pt x="24" y="11"/>
                      </a:lnTo>
                      <a:lnTo>
                        <a:pt x="32" y="11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8" y="46"/>
                      </a:lnTo>
                      <a:lnTo>
                        <a:pt x="24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6" name="Freeform 2308"/>
                <p:cNvSpPr>
                  <a:spLocks/>
                </p:cNvSpPr>
                <p:nvPr/>
              </p:nvSpPr>
              <p:spPr bwMode="auto">
                <a:xfrm>
                  <a:off x="1031" y="3377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1 h 36"/>
                    <a:gd name="T4" fmla="*/ 58 w 58"/>
                    <a:gd name="T5" fmla="*/ 15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4 h 36"/>
                    <a:gd name="T12" fmla="*/ 0 w 58"/>
                    <a:gd name="T13" fmla="*/ 29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1"/>
                      </a:lnTo>
                      <a:lnTo>
                        <a:pt x="58" y="15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4"/>
                      </a:lnTo>
                      <a:lnTo>
                        <a:pt x="0" y="29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7" name="Freeform 2309"/>
                <p:cNvSpPr>
                  <a:spLocks/>
                </p:cNvSpPr>
                <p:nvPr/>
              </p:nvSpPr>
              <p:spPr bwMode="auto">
                <a:xfrm>
                  <a:off x="1043" y="3408"/>
                  <a:ext cx="74" cy="21"/>
                </a:xfrm>
                <a:custGeom>
                  <a:avLst/>
                  <a:gdLst>
                    <a:gd name="T0" fmla="*/ 0 w 74"/>
                    <a:gd name="T1" fmla="*/ 16 h 21"/>
                    <a:gd name="T2" fmla="*/ 58 w 74"/>
                    <a:gd name="T3" fmla="*/ 16 h 21"/>
                    <a:gd name="T4" fmla="*/ 58 w 74"/>
                    <a:gd name="T5" fmla="*/ 21 h 21"/>
                    <a:gd name="T6" fmla="*/ 74 w 74"/>
                    <a:gd name="T7" fmla="*/ 11 h 21"/>
                    <a:gd name="T8" fmla="*/ 58 w 74"/>
                    <a:gd name="T9" fmla="*/ 0 h 21"/>
                    <a:gd name="T10" fmla="*/ 58 w 74"/>
                    <a:gd name="T11" fmla="*/ 6 h 21"/>
                    <a:gd name="T12" fmla="*/ 0 w 74"/>
                    <a:gd name="T13" fmla="*/ 6 h 21"/>
                    <a:gd name="T14" fmla="*/ 0 w 74"/>
                    <a:gd name="T15" fmla="*/ 16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0" y="16"/>
                      </a:moveTo>
                      <a:lnTo>
                        <a:pt x="58" y="16"/>
                      </a:lnTo>
                      <a:lnTo>
                        <a:pt x="58" y="21"/>
                      </a:lnTo>
                      <a:lnTo>
                        <a:pt x="74" y="11"/>
                      </a:lnTo>
                      <a:lnTo>
                        <a:pt x="58" y="0"/>
                      </a:lnTo>
                      <a:lnTo>
                        <a:pt x="58" y="6"/>
                      </a:lnTo>
                      <a:lnTo>
                        <a:pt x="0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8" name="Freeform 2310"/>
                <p:cNvSpPr>
                  <a:spLocks/>
                </p:cNvSpPr>
                <p:nvPr/>
              </p:nvSpPr>
              <p:spPr bwMode="auto">
                <a:xfrm>
                  <a:off x="1031" y="3424"/>
                  <a:ext cx="59" cy="35"/>
                </a:xfrm>
                <a:custGeom>
                  <a:avLst/>
                  <a:gdLst>
                    <a:gd name="T0" fmla="*/ 0 w 59"/>
                    <a:gd name="T1" fmla="*/ 7 h 35"/>
                    <a:gd name="T2" fmla="*/ 41 w 59"/>
                    <a:gd name="T3" fmla="*/ 32 h 35"/>
                    <a:gd name="T4" fmla="*/ 35 w 59"/>
                    <a:gd name="T5" fmla="*/ 35 h 35"/>
                    <a:gd name="T6" fmla="*/ 59 w 59"/>
                    <a:gd name="T7" fmla="*/ 35 h 35"/>
                    <a:gd name="T8" fmla="*/ 59 w 59"/>
                    <a:gd name="T9" fmla="*/ 21 h 35"/>
                    <a:gd name="T10" fmla="*/ 53 w 59"/>
                    <a:gd name="T11" fmla="*/ 25 h 35"/>
                    <a:gd name="T12" fmla="*/ 12 w 59"/>
                    <a:gd name="T13" fmla="*/ 0 h 35"/>
                    <a:gd name="T14" fmla="*/ 0 w 59"/>
                    <a:gd name="T15" fmla="*/ 7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59" y="35"/>
                      </a:lnTo>
                      <a:lnTo>
                        <a:pt x="59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9" name="Freeform 2311"/>
                <p:cNvSpPr>
                  <a:spLocks/>
                </p:cNvSpPr>
                <p:nvPr/>
              </p:nvSpPr>
              <p:spPr bwMode="auto">
                <a:xfrm>
                  <a:off x="1007" y="3431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5 h 46"/>
                    <a:gd name="T4" fmla="*/ 0 w 32"/>
                    <a:gd name="T5" fmla="*/ 35 h 46"/>
                    <a:gd name="T6" fmla="*/ 16 w 32"/>
                    <a:gd name="T7" fmla="*/ 46 h 46"/>
                    <a:gd name="T8" fmla="*/ 32 w 32"/>
                    <a:gd name="T9" fmla="*/ 35 h 46"/>
                    <a:gd name="T10" fmla="*/ 24 w 32"/>
                    <a:gd name="T11" fmla="*/ 35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5"/>
                      </a:lnTo>
                      <a:lnTo>
                        <a:pt x="0" y="35"/>
                      </a:lnTo>
                      <a:lnTo>
                        <a:pt x="16" y="46"/>
                      </a:lnTo>
                      <a:lnTo>
                        <a:pt x="32" y="35"/>
                      </a:lnTo>
                      <a:lnTo>
                        <a:pt x="24" y="35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0" name="Freeform 2312"/>
                <p:cNvSpPr>
                  <a:spLocks/>
                </p:cNvSpPr>
                <p:nvPr/>
              </p:nvSpPr>
              <p:spPr bwMode="auto">
                <a:xfrm>
                  <a:off x="957" y="3424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1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1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1" name="Freeform 2313"/>
                <p:cNvSpPr>
                  <a:spLocks/>
                </p:cNvSpPr>
                <p:nvPr/>
              </p:nvSpPr>
              <p:spPr bwMode="auto">
                <a:xfrm>
                  <a:off x="931" y="3410"/>
                  <a:ext cx="74" cy="20"/>
                </a:xfrm>
                <a:custGeom>
                  <a:avLst/>
                  <a:gdLst>
                    <a:gd name="T0" fmla="*/ 74 w 74"/>
                    <a:gd name="T1" fmla="*/ 5 h 20"/>
                    <a:gd name="T2" fmla="*/ 16 w 74"/>
                    <a:gd name="T3" fmla="*/ 5 h 20"/>
                    <a:gd name="T4" fmla="*/ 16 w 74"/>
                    <a:gd name="T5" fmla="*/ 0 h 20"/>
                    <a:gd name="T6" fmla="*/ 0 w 74"/>
                    <a:gd name="T7" fmla="*/ 10 h 20"/>
                    <a:gd name="T8" fmla="*/ 16 w 74"/>
                    <a:gd name="T9" fmla="*/ 20 h 20"/>
                    <a:gd name="T10" fmla="*/ 16 w 74"/>
                    <a:gd name="T11" fmla="*/ 15 h 20"/>
                    <a:gd name="T12" fmla="*/ 74 w 74"/>
                    <a:gd name="T13" fmla="*/ 15 h 20"/>
                    <a:gd name="T14" fmla="*/ 74 w 74"/>
                    <a:gd name="T15" fmla="*/ 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0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2" name="Freeform 2314"/>
                <p:cNvSpPr>
                  <a:spLocks/>
                </p:cNvSpPr>
                <p:nvPr/>
              </p:nvSpPr>
              <p:spPr bwMode="auto">
                <a:xfrm>
                  <a:off x="958" y="3379"/>
                  <a:ext cx="59" cy="36"/>
                </a:xfrm>
                <a:custGeom>
                  <a:avLst/>
                  <a:gdLst>
                    <a:gd name="T0" fmla="*/ 59 w 59"/>
                    <a:gd name="T1" fmla="*/ 28 h 36"/>
                    <a:gd name="T2" fmla="*/ 18 w 59"/>
                    <a:gd name="T3" fmla="*/ 3 h 36"/>
                    <a:gd name="T4" fmla="*/ 24 w 59"/>
                    <a:gd name="T5" fmla="*/ 0 h 36"/>
                    <a:gd name="T6" fmla="*/ 0 w 59"/>
                    <a:gd name="T7" fmla="*/ 0 h 36"/>
                    <a:gd name="T8" fmla="*/ 0 w 59"/>
                    <a:gd name="T9" fmla="*/ 14 h 36"/>
                    <a:gd name="T10" fmla="*/ 6 w 59"/>
                    <a:gd name="T11" fmla="*/ 10 h 36"/>
                    <a:gd name="T12" fmla="*/ 47 w 59"/>
                    <a:gd name="T13" fmla="*/ 36 h 36"/>
                    <a:gd name="T14" fmla="*/ 59 w 59"/>
                    <a:gd name="T15" fmla="*/ 28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6"/>
                    <a:gd name="T26" fmla="*/ 59 w 59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6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6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3" name="Freeform 2315"/>
                <p:cNvSpPr>
                  <a:spLocks/>
                </p:cNvSpPr>
                <p:nvPr/>
              </p:nvSpPr>
              <p:spPr bwMode="auto">
                <a:xfrm>
                  <a:off x="1008" y="3362"/>
                  <a:ext cx="33" cy="45"/>
                </a:xfrm>
                <a:custGeom>
                  <a:avLst/>
                  <a:gdLst>
                    <a:gd name="T0" fmla="*/ 25 w 33"/>
                    <a:gd name="T1" fmla="*/ 45 h 45"/>
                    <a:gd name="T2" fmla="*/ 25 w 33"/>
                    <a:gd name="T3" fmla="*/ 10 h 45"/>
                    <a:gd name="T4" fmla="*/ 33 w 33"/>
                    <a:gd name="T5" fmla="*/ 10 h 45"/>
                    <a:gd name="T6" fmla="*/ 17 w 33"/>
                    <a:gd name="T7" fmla="*/ 0 h 45"/>
                    <a:gd name="T8" fmla="*/ 0 w 33"/>
                    <a:gd name="T9" fmla="*/ 10 h 45"/>
                    <a:gd name="T10" fmla="*/ 9 w 33"/>
                    <a:gd name="T11" fmla="*/ 10 h 45"/>
                    <a:gd name="T12" fmla="*/ 9 w 33"/>
                    <a:gd name="T13" fmla="*/ 45 h 45"/>
                    <a:gd name="T14" fmla="*/ 25 w 3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45"/>
                    <a:gd name="T26" fmla="*/ 33 w 3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45">
                      <a:moveTo>
                        <a:pt x="25" y="45"/>
                      </a:moveTo>
                      <a:lnTo>
                        <a:pt x="25" y="10"/>
                      </a:lnTo>
                      <a:lnTo>
                        <a:pt x="33" y="1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9" y="10"/>
                      </a:lnTo>
                      <a:lnTo>
                        <a:pt x="9" y="45"/>
                      </a:lnTo>
                      <a:lnTo>
                        <a:pt x="2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4" name="Freeform 2316"/>
                <p:cNvSpPr>
                  <a:spLocks/>
                </p:cNvSpPr>
                <p:nvPr/>
              </p:nvSpPr>
              <p:spPr bwMode="auto">
                <a:xfrm>
                  <a:off x="1033" y="3379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0 h 36"/>
                    <a:gd name="T4" fmla="*/ 58 w 58"/>
                    <a:gd name="T5" fmla="*/ 14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3 h 36"/>
                    <a:gd name="T12" fmla="*/ 0 w 58"/>
                    <a:gd name="T13" fmla="*/ 28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0"/>
                      </a:lnTo>
                      <a:lnTo>
                        <a:pt x="58" y="14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3"/>
                      </a:lnTo>
                      <a:lnTo>
                        <a:pt x="0" y="2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5" name="Freeform 2317"/>
                <p:cNvSpPr>
                  <a:spLocks/>
                </p:cNvSpPr>
                <p:nvPr/>
              </p:nvSpPr>
              <p:spPr bwMode="auto">
                <a:xfrm>
                  <a:off x="1045" y="3410"/>
                  <a:ext cx="74" cy="20"/>
                </a:xfrm>
                <a:custGeom>
                  <a:avLst/>
                  <a:gdLst>
                    <a:gd name="T0" fmla="*/ 0 w 74"/>
                    <a:gd name="T1" fmla="*/ 15 h 20"/>
                    <a:gd name="T2" fmla="*/ 58 w 74"/>
                    <a:gd name="T3" fmla="*/ 15 h 20"/>
                    <a:gd name="T4" fmla="*/ 58 w 74"/>
                    <a:gd name="T5" fmla="*/ 20 h 20"/>
                    <a:gd name="T6" fmla="*/ 74 w 74"/>
                    <a:gd name="T7" fmla="*/ 10 h 20"/>
                    <a:gd name="T8" fmla="*/ 58 w 74"/>
                    <a:gd name="T9" fmla="*/ 0 h 20"/>
                    <a:gd name="T10" fmla="*/ 58 w 74"/>
                    <a:gd name="T11" fmla="*/ 5 h 20"/>
                    <a:gd name="T12" fmla="*/ 0 w 74"/>
                    <a:gd name="T13" fmla="*/ 5 h 20"/>
                    <a:gd name="T14" fmla="*/ 0 w 74"/>
                    <a:gd name="T15" fmla="*/ 1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0" y="15"/>
                      </a:moveTo>
                      <a:lnTo>
                        <a:pt x="58" y="15"/>
                      </a:lnTo>
                      <a:lnTo>
                        <a:pt x="58" y="20"/>
                      </a:lnTo>
                      <a:lnTo>
                        <a:pt x="74" y="10"/>
                      </a:lnTo>
                      <a:lnTo>
                        <a:pt x="58" y="0"/>
                      </a:lnTo>
                      <a:lnTo>
                        <a:pt x="58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6" name="Freeform 2318"/>
                <p:cNvSpPr>
                  <a:spLocks/>
                </p:cNvSpPr>
                <p:nvPr/>
              </p:nvSpPr>
              <p:spPr bwMode="auto">
                <a:xfrm>
                  <a:off x="1033" y="3425"/>
                  <a:ext cx="58" cy="36"/>
                </a:xfrm>
                <a:custGeom>
                  <a:avLst/>
                  <a:gdLst>
                    <a:gd name="T0" fmla="*/ 0 w 58"/>
                    <a:gd name="T1" fmla="*/ 7 h 36"/>
                    <a:gd name="T2" fmla="*/ 41 w 58"/>
                    <a:gd name="T3" fmla="*/ 32 h 36"/>
                    <a:gd name="T4" fmla="*/ 35 w 58"/>
                    <a:gd name="T5" fmla="*/ 36 h 36"/>
                    <a:gd name="T6" fmla="*/ 58 w 58"/>
                    <a:gd name="T7" fmla="*/ 35 h 36"/>
                    <a:gd name="T8" fmla="*/ 58 w 58"/>
                    <a:gd name="T9" fmla="*/ 21 h 36"/>
                    <a:gd name="T10" fmla="*/ 53 w 58"/>
                    <a:gd name="T11" fmla="*/ 25 h 36"/>
                    <a:gd name="T12" fmla="*/ 12 w 58"/>
                    <a:gd name="T13" fmla="*/ 0 h 36"/>
                    <a:gd name="T14" fmla="*/ 0 w 58"/>
                    <a:gd name="T15" fmla="*/ 7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6"/>
                      </a:lnTo>
                      <a:lnTo>
                        <a:pt x="58" y="35"/>
                      </a:lnTo>
                      <a:lnTo>
                        <a:pt x="58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7" name="Freeform 2319"/>
                <p:cNvSpPr>
                  <a:spLocks/>
                </p:cNvSpPr>
                <p:nvPr/>
              </p:nvSpPr>
              <p:spPr bwMode="auto">
                <a:xfrm>
                  <a:off x="1009" y="3432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6 h 46"/>
                    <a:gd name="T4" fmla="*/ 0 w 32"/>
                    <a:gd name="T5" fmla="*/ 36 h 46"/>
                    <a:gd name="T6" fmla="*/ 16 w 32"/>
                    <a:gd name="T7" fmla="*/ 46 h 46"/>
                    <a:gd name="T8" fmla="*/ 32 w 32"/>
                    <a:gd name="T9" fmla="*/ 36 h 46"/>
                    <a:gd name="T10" fmla="*/ 24 w 32"/>
                    <a:gd name="T11" fmla="*/ 36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16" y="46"/>
                      </a:lnTo>
                      <a:lnTo>
                        <a:pt x="32" y="36"/>
                      </a:lnTo>
                      <a:lnTo>
                        <a:pt x="24" y="36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8" name="Freeform 2320"/>
                <p:cNvSpPr>
                  <a:spLocks/>
                </p:cNvSpPr>
                <p:nvPr/>
              </p:nvSpPr>
              <p:spPr bwMode="auto">
                <a:xfrm>
                  <a:off x="959" y="3425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2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9" name="Freeform 2321"/>
                <p:cNvSpPr>
                  <a:spLocks/>
                </p:cNvSpPr>
                <p:nvPr/>
              </p:nvSpPr>
              <p:spPr bwMode="auto">
                <a:xfrm>
                  <a:off x="991" y="3401"/>
                  <a:ext cx="64" cy="39"/>
                </a:xfrm>
                <a:custGeom>
                  <a:avLst/>
                  <a:gdLst>
                    <a:gd name="T0" fmla="*/ 64 w 64"/>
                    <a:gd name="T1" fmla="*/ 21 h 39"/>
                    <a:gd name="T2" fmla="*/ 63 w 64"/>
                    <a:gd name="T3" fmla="*/ 24 h 39"/>
                    <a:gd name="T4" fmla="*/ 62 w 64"/>
                    <a:gd name="T5" fmla="*/ 27 h 39"/>
                    <a:gd name="T6" fmla="*/ 60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4 h 39"/>
                    <a:gd name="T40" fmla="*/ 0 w 64"/>
                    <a:gd name="T41" fmla="*/ 21 h 39"/>
                    <a:gd name="T42" fmla="*/ 0 w 64"/>
                    <a:gd name="T43" fmla="*/ 18 h 39"/>
                    <a:gd name="T44" fmla="*/ 1 w 64"/>
                    <a:gd name="T45" fmla="*/ 15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7 w 64"/>
                    <a:gd name="T51" fmla="*/ 8 h 39"/>
                    <a:gd name="T52" fmla="*/ 10 w 64"/>
                    <a:gd name="T53" fmla="*/ 5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1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0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3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8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6 h 39"/>
                    <a:gd name="T84" fmla="*/ 64 w 64"/>
                    <a:gd name="T85" fmla="*/ 19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19"/>
                      </a:moveTo>
                      <a:lnTo>
                        <a:pt x="64" y="20"/>
                      </a:ln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3"/>
                      </a:lnTo>
                      <a:lnTo>
                        <a:pt x="54" y="34"/>
                      </a:lnTo>
                      <a:lnTo>
                        <a:pt x="53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10" y="33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3" y="4"/>
                      </a:lnTo>
                      <a:lnTo>
                        <a:pt x="54" y="5"/>
                      </a:lnTo>
                      <a:lnTo>
                        <a:pt x="55" y="5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4" y="15"/>
                      </a:lnTo>
                      <a:lnTo>
                        <a:pt x="64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0" name="Freeform 2322"/>
                <p:cNvSpPr>
                  <a:spLocks/>
                </p:cNvSpPr>
                <p:nvPr/>
              </p:nvSpPr>
              <p:spPr bwMode="auto">
                <a:xfrm>
                  <a:off x="995" y="3403"/>
                  <a:ext cx="64" cy="40"/>
                </a:xfrm>
                <a:custGeom>
                  <a:avLst/>
                  <a:gdLst>
                    <a:gd name="T0" fmla="*/ 64 w 64"/>
                    <a:gd name="T1" fmla="*/ 22 h 40"/>
                    <a:gd name="T2" fmla="*/ 63 w 64"/>
                    <a:gd name="T3" fmla="*/ 25 h 40"/>
                    <a:gd name="T4" fmla="*/ 62 w 64"/>
                    <a:gd name="T5" fmla="*/ 27 h 40"/>
                    <a:gd name="T6" fmla="*/ 59 w 64"/>
                    <a:gd name="T7" fmla="*/ 30 h 40"/>
                    <a:gd name="T8" fmla="*/ 57 w 64"/>
                    <a:gd name="T9" fmla="*/ 32 h 40"/>
                    <a:gd name="T10" fmla="*/ 54 w 64"/>
                    <a:gd name="T11" fmla="*/ 34 h 40"/>
                    <a:gd name="T12" fmla="*/ 50 w 64"/>
                    <a:gd name="T13" fmla="*/ 36 h 40"/>
                    <a:gd name="T14" fmla="*/ 46 w 64"/>
                    <a:gd name="T15" fmla="*/ 38 h 40"/>
                    <a:gd name="T16" fmla="*/ 42 w 64"/>
                    <a:gd name="T17" fmla="*/ 39 h 40"/>
                    <a:gd name="T18" fmla="*/ 37 w 64"/>
                    <a:gd name="T19" fmla="*/ 39 h 40"/>
                    <a:gd name="T20" fmla="*/ 32 w 64"/>
                    <a:gd name="T21" fmla="*/ 40 h 40"/>
                    <a:gd name="T22" fmla="*/ 27 w 64"/>
                    <a:gd name="T23" fmla="*/ 39 h 40"/>
                    <a:gd name="T24" fmla="*/ 23 w 64"/>
                    <a:gd name="T25" fmla="*/ 39 h 40"/>
                    <a:gd name="T26" fmla="*/ 18 w 64"/>
                    <a:gd name="T27" fmla="*/ 38 h 40"/>
                    <a:gd name="T28" fmla="*/ 14 w 64"/>
                    <a:gd name="T29" fmla="*/ 36 h 40"/>
                    <a:gd name="T30" fmla="*/ 11 w 64"/>
                    <a:gd name="T31" fmla="*/ 34 h 40"/>
                    <a:gd name="T32" fmla="*/ 7 w 64"/>
                    <a:gd name="T33" fmla="*/ 32 h 40"/>
                    <a:gd name="T34" fmla="*/ 5 w 64"/>
                    <a:gd name="T35" fmla="*/ 30 h 40"/>
                    <a:gd name="T36" fmla="*/ 3 w 64"/>
                    <a:gd name="T37" fmla="*/ 27 h 40"/>
                    <a:gd name="T38" fmla="*/ 1 w 64"/>
                    <a:gd name="T39" fmla="*/ 25 h 40"/>
                    <a:gd name="T40" fmla="*/ 0 w 64"/>
                    <a:gd name="T41" fmla="*/ 22 h 40"/>
                    <a:gd name="T42" fmla="*/ 0 w 64"/>
                    <a:gd name="T43" fmla="*/ 19 h 40"/>
                    <a:gd name="T44" fmla="*/ 1 w 64"/>
                    <a:gd name="T45" fmla="*/ 16 h 40"/>
                    <a:gd name="T46" fmla="*/ 2 w 64"/>
                    <a:gd name="T47" fmla="*/ 13 h 40"/>
                    <a:gd name="T48" fmla="*/ 4 w 64"/>
                    <a:gd name="T49" fmla="*/ 10 h 40"/>
                    <a:gd name="T50" fmla="*/ 6 w 64"/>
                    <a:gd name="T51" fmla="*/ 8 h 40"/>
                    <a:gd name="T52" fmla="*/ 9 w 64"/>
                    <a:gd name="T53" fmla="*/ 6 h 40"/>
                    <a:gd name="T54" fmla="*/ 13 w 64"/>
                    <a:gd name="T55" fmla="*/ 4 h 40"/>
                    <a:gd name="T56" fmla="*/ 17 w 64"/>
                    <a:gd name="T57" fmla="*/ 2 h 40"/>
                    <a:gd name="T58" fmla="*/ 21 w 64"/>
                    <a:gd name="T59" fmla="*/ 1 h 40"/>
                    <a:gd name="T60" fmla="*/ 26 w 64"/>
                    <a:gd name="T61" fmla="*/ 0 h 40"/>
                    <a:gd name="T62" fmla="*/ 30 w 64"/>
                    <a:gd name="T63" fmla="*/ 0 h 40"/>
                    <a:gd name="T64" fmla="*/ 35 w 64"/>
                    <a:gd name="T65" fmla="*/ 0 h 40"/>
                    <a:gd name="T66" fmla="*/ 40 w 64"/>
                    <a:gd name="T67" fmla="*/ 1 h 40"/>
                    <a:gd name="T68" fmla="*/ 45 w 64"/>
                    <a:gd name="T69" fmla="*/ 2 h 40"/>
                    <a:gd name="T70" fmla="*/ 49 w 64"/>
                    <a:gd name="T71" fmla="*/ 3 h 40"/>
                    <a:gd name="T72" fmla="*/ 52 w 64"/>
                    <a:gd name="T73" fmla="*/ 5 h 40"/>
                    <a:gd name="T74" fmla="*/ 56 w 64"/>
                    <a:gd name="T75" fmla="*/ 7 h 40"/>
                    <a:gd name="T76" fmla="*/ 59 w 64"/>
                    <a:gd name="T77" fmla="*/ 9 h 40"/>
                    <a:gd name="T78" fmla="*/ 61 w 64"/>
                    <a:gd name="T79" fmla="*/ 11 h 40"/>
                    <a:gd name="T80" fmla="*/ 63 w 64"/>
                    <a:gd name="T81" fmla="*/ 14 h 40"/>
                    <a:gd name="T82" fmla="*/ 64 w 64"/>
                    <a:gd name="T83" fmla="*/ 17 h 40"/>
                    <a:gd name="T84" fmla="*/ 64 w 64"/>
                    <a:gd name="T85" fmla="*/ 20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40"/>
                    <a:gd name="T131" fmla="*/ 64 w 6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40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3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6"/>
                      </a:lnTo>
                      <a:lnTo>
                        <a:pt x="50" y="36"/>
                      </a:lnTo>
                      <a:lnTo>
                        <a:pt x="49" y="37"/>
                      </a:lnTo>
                      <a:lnTo>
                        <a:pt x="47" y="37"/>
                      </a:lnTo>
                      <a:lnTo>
                        <a:pt x="46" y="38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9"/>
                      </a:lnTo>
                      <a:lnTo>
                        <a:pt x="40" y="39"/>
                      </a:lnTo>
                      <a:lnTo>
                        <a:pt x="38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40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9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8"/>
                      </a:lnTo>
                      <a:lnTo>
                        <a:pt x="17" y="37"/>
                      </a:lnTo>
                      <a:lnTo>
                        <a:pt x="15" y="37"/>
                      </a:lnTo>
                      <a:lnTo>
                        <a:pt x="14" y="36"/>
                      </a:lnTo>
                      <a:lnTo>
                        <a:pt x="13" y="36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1" name="Freeform 2323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D45F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2" name="Freeform 2324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</a:path>
                  </a:pathLst>
                </a:custGeom>
                <a:noFill/>
                <a:ln w="0">
                  <a:solidFill>
                    <a:srgbClr val="A137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3" name="Freeform 2325"/>
                <p:cNvSpPr>
                  <a:spLocks/>
                </p:cNvSpPr>
                <p:nvPr/>
              </p:nvSpPr>
              <p:spPr bwMode="auto">
                <a:xfrm>
                  <a:off x="1049" y="3329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1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1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4" name="Freeform 2326"/>
                <p:cNvSpPr>
                  <a:spLocks/>
                </p:cNvSpPr>
                <p:nvPr/>
              </p:nvSpPr>
              <p:spPr bwMode="auto">
                <a:xfrm>
                  <a:off x="1079" y="3315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5" name="Freeform 2327"/>
                <p:cNvSpPr>
                  <a:spLocks/>
                </p:cNvSpPr>
                <p:nvPr/>
              </p:nvSpPr>
              <p:spPr bwMode="auto">
                <a:xfrm>
                  <a:off x="959" y="3333"/>
                  <a:ext cx="80" cy="12"/>
                </a:xfrm>
                <a:custGeom>
                  <a:avLst/>
                  <a:gdLst>
                    <a:gd name="T0" fmla="*/ 73 w 80"/>
                    <a:gd name="T1" fmla="*/ 10 h 12"/>
                    <a:gd name="T2" fmla="*/ 80 w 80"/>
                    <a:gd name="T3" fmla="*/ 6 h 12"/>
                    <a:gd name="T4" fmla="*/ 31 w 80"/>
                    <a:gd name="T5" fmla="*/ 6 h 12"/>
                    <a:gd name="T6" fmla="*/ 40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10 h 12"/>
                    <a:gd name="T14" fmla="*/ 73 w 80"/>
                    <a:gd name="T15" fmla="*/ 1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10"/>
                      </a:moveTo>
                      <a:lnTo>
                        <a:pt x="80" y="6"/>
                      </a:lnTo>
                      <a:lnTo>
                        <a:pt x="31" y="6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10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6" name="Freeform 2328"/>
                <p:cNvSpPr>
                  <a:spLocks/>
                </p:cNvSpPr>
                <p:nvPr/>
              </p:nvSpPr>
              <p:spPr bwMode="auto">
                <a:xfrm>
                  <a:off x="989" y="3319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7" name="Freeform 2329"/>
                <p:cNvSpPr>
                  <a:spLocks/>
                </p:cNvSpPr>
                <p:nvPr/>
              </p:nvSpPr>
              <p:spPr bwMode="auto">
                <a:xfrm>
                  <a:off x="1051" y="3330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8" name="Freeform 2330"/>
                <p:cNvSpPr>
                  <a:spLocks/>
                </p:cNvSpPr>
                <p:nvPr/>
              </p:nvSpPr>
              <p:spPr bwMode="auto">
                <a:xfrm>
                  <a:off x="1081" y="3316"/>
                  <a:ext cx="80" cy="12"/>
                </a:xfrm>
                <a:custGeom>
                  <a:avLst/>
                  <a:gdLst>
                    <a:gd name="T0" fmla="*/ 6 w 80"/>
                    <a:gd name="T1" fmla="*/ 3 h 12"/>
                    <a:gd name="T2" fmla="*/ 0 w 80"/>
                    <a:gd name="T3" fmla="*/ 7 h 12"/>
                    <a:gd name="T4" fmla="*/ 48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4 w 80"/>
                    <a:gd name="T13" fmla="*/ 3 h 12"/>
                    <a:gd name="T14" fmla="*/ 6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6" y="3"/>
                      </a:moveTo>
                      <a:lnTo>
                        <a:pt x="0" y="7"/>
                      </a:lnTo>
                      <a:lnTo>
                        <a:pt x="48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4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9" name="Freeform 2331"/>
                <p:cNvSpPr>
                  <a:spLocks/>
                </p:cNvSpPr>
                <p:nvPr/>
              </p:nvSpPr>
              <p:spPr bwMode="auto">
                <a:xfrm>
                  <a:off x="961" y="3335"/>
                  <a:ext cx="80" cy="11"/>
                </a:xfrm>
                <a:custGeom>
                  <a:avLst/>
                  <a:gdLst>
                    <a:gd name="T0" fmla="*/ 73 w 80"/>
                    <a:gd name="T1" fmla="*/ 9 h 11"/>
                    <a:gd name="T2" fmla="*/ 80 w 80"/>
                    <a:gd name="T3" fmla="*/ 5 h 11"/>
                    <a:gd name="T4" fmla="*/ 31 w 80"/>
                    <a:gd name="T5" fmla="*/ 5 h 11"/>
                    <a:gd name="T6" fmla="*/ 39 w 80"/>
                    <a:gd name="T7" fmla="*/ 0 h 11"/>
                    <a:gd name="T8" fmla="*/ 0 w 80"/>
                    <a:gd name="T9" fmla="*/ 6 h 11"/>
                    <a:gd name="T10" fmla="*/ 21 w 80"/>
                    <a:gd name="T11" fmla="*/ 11 h 11"/>
                    <a:gd name="T12" fmla="*/ 25 w 80"/>
                    <a:gd name="T13" fmla="*/ 9 h 11"/>
                    <a:gd name="T14" fmla="*/ 73 w 80"/>
                    <a:gd name="T15" fmla="*/ 9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1"/>
                    <a:gd name="T26" fmla="*/ 80 w 8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1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6"/>
                      </a:lnTo>
                      <a:lnTo>
                        <a:pt x="21" y="11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0" name="Freeform 2332"/>
                <p:cNvSpPr>
                  <a:spLocks/>
                </p:cNvSpPr>
                <p:nvPr/>
              </p:nvSpPr>
              <p:spPr bwMode="auto">
                <a:xfrm>
                  <a:off x="991" y="3320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0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0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49" name="Group 164"/>
              <p:cNvGrpSpPr>
                <a:grpSpLocks/>
              </p:cNvGrpSpPr>
              <p:nvPr/>
            </p:nvGrpSpPr>
            <p:grpSpPr bwMode="auto">
              <a:xfrm>
                <a:off x="1853" y="1811"/>
                <a:ext cx="303" cy="134"/>
                <a:chOff x="1272" y="2681"/>
                <a:chExt cx="254" cy="87"/>
              </a:xfrm>
            </p:grpSpPr>
            <p:sp>
              <p:nvSpPr>
                <p:cNvPr id="26174" name="Oval 165"/>
                <p:cNvSpPr>
                  <a:spLocks noChangeArrowheads="1"/>
                </p:cNvSpPr>
                <p:nvPr/>
              </p:nvSpPr>
              <p:spPr bwMode="auto">
                <a:xfrm>
                  <a:off x="1273" y="2718"/>
                  <a:ext cx="251" cy="50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5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72" y="2707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6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72" y="2707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7" name="Oval 168"/>
                <p:cNvSpPr>
                  <a:spLocks noChangeArrowheads="1"/>
                </p:cNvSpPr>
                <p:nvPr/>
              </p:nvSpPr>
              <p:spPr bwMode="auto">
                <a:xfrm>
                  <a:off x="1273" y="2681"/>
                  <a:ext cx="251" cy="50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8" name="Freeform 169"/>
                <p:cNvSpPr>
                  <a:spLocks/>
                </p:cNvSpPr>
                <p:nvPr/>
              </p:nvSpPr>
              <p:spPr bwMode="auto">
                <a:xfrm>
                  <a:off x="1402" y="2687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9" name="Freeform 170"/>
                <p:cNvSpPr>
                  <a:spLocks/>
                </p:cNvSpPr>
                <p:nvPr/>
              </p:nvSpPr>
              <p:spPr bwMode="auto">
                <a:xfrm>
                  <a:off x="1402" y="2687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0" name="Freeform 171"/>
                <p:cNvSpPr>
                  <a:spLocks/>
                </p:cNvSpPr>
                <p:nvPr/>
              </p:nvSpPr>
              <p:spPr bwMode="auto">
                <a:xfrm>
                  <a:off x="1311" y="2707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4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0 w 83"/>
                    <a:gd name="T9" fmla="*/ 17 h 17"/>
                    <a:gd name="T10" fmla="*/ 64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4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0" y="17"/>
                      </a:lnTo>
                      <a:lnTo>
                        <a:pt x="64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1" name="Freeform 172"/>
                <p:cNvSpPr>
                  <a:spLocks/>
                </p:cNvSpPr>
                <p:nvPr/>
              </p:nvSpPr>
              <p:spPr bwMode="auto">
                <a:xfrm>
                  <a:off x="1311" y="2707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4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0 w 83"/>
                    <a:gd name="T9" fmla="*/ 17 h 17"/>
                    <a:gd name="T10" fmla="*/ 64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4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0" y="17"/>
                      </a:lnTo>
                      <a:lnTo>
                        <a:pt x="64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2" name="Freeform 173"/>
                <p:cNvSpPr>
                  <a:spLocks/>
                </p:cNvSpPr>
                <p:nvPr/>
              </p:nvSpPr>
              <p:spPr bwMode="auto">
                <a:xfrm>
                  <a:off x="1315" y="2686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3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3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3" name="Freeform 174"/>
                <p:cNvSpPr>
                  <a:spLocks/>
                </p:cNvSpPr>
                <p:nvPr/>
              </p:nvSpPr>
              <p:spPr bwMode="auto">
                <a:xfrm>
                  <a:off x="1315" y="2686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3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3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4" name="Freeform 175"/>
                <p:cNvSpPr>
                  <a:spLocks/>
                </p:cNvSpPr>
                <p:nvPr/>
              </p:nvSpPr>
              <p:spPr bwMode="auto">
                <a:xfrm>
                  <a:off x="1399" y="2709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5" name="Freeform 176"/>
                <p:cNvSpPr>
                  <a:spLocks/>
                </p:cNvSpPr>
                <p:nvPr/>
              </p:nvSpPr>
              <p:spPr bwMode="auto">
                <a:xfrm>
                  <a:off x="1399" y="2709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6" name="Freeform 177"/>
                <p:cNvSpPr>
                  <a:spLocks/>
                </p:cNvSpPr>
                <p:nvPr/>
              </p:nvSpPr>
              <p:spPr bwMode="auto">
                <a:xfrm>
                  <a:off x="1403" y="2688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9 w 83"/>
                    <a:gd name="T3" fmla="*/ 17 h 17"/>
                    <a:gd name="T4" fmla="*/ 63 w 83"/>
                    <a:gd name="T5" fmla="*/ 6 h 17"/>
                    <a:gd name="T6" fmla="*/ 83 w 83"/>
                    <a:gd name="T7" fmla="*/ 9 h 17"/>
                    <a:gd name="T8" fmla="*/ 73 w 83"/>
                    <a:gd name="T9" fmla="*/ 0 h 17"/>
                    <a:gd name="T10" fmla="*/ 20 w 83"/>
                    <a:gd name="T11" fmla="*/ 0 h 17"/>
                    <a:gd name="T12" fmla="*/ 42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3" y="9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7" name="Freeform 178"/>
                <p:cNvSpPr>
                  <a:spLocks/>
                </p:cNvSpPr>
                <p:nvPr/>
              </p:nvSpPr>
              <p:spPr bwMode="auto">
                <a:xfrm>
                  <a:off x="1403" y="2688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9 w 83"/>
                    <a:gd name="T3" fmla="*/ 17 h 17"/>
                    <a:gd name="T4" fmla="*/ 63 w 83"/>
                    <a:gd name="T5" fmla="*/ 6 h 17"/>
                    <a:gd name="T6" fmla="*/ 83 w 83"/>
                    <a:gd name="T7" fmla="*/ 9 h 17"/>
                    <a:gd name="T8" fmla="*/ 73 w 83"/>
                    <a:gd name="T9" fmla="*/ 0 h 17"/>
                    <a:gd name="T10" fmla="*/ 20 w 83"/>
                    <a:gd name="T11" fmla="*/ 0 h 17"/>
                    <a:gd name="T12" fmla="*/ 42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3" y="9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8" name="Freeform 179"/>
                <p:cNvSpPr>
                  <a:spLocks/>
                </p:cNvSpPr>
                <p:nvPr/>
              </p:nvSpPr>
              <p:spPr bwMode="auto">
                <a:xfrm>
                  <a:off x="1312" y="2708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2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2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9" name="Freeform 180"/>
                <p:cNvSpPr>
                  <a:spLocks/>
                </p:cNvSpPr>
                <p:nvPr/>
              </p:nvSpPr>
              <p:spPr bwMode="auto">
                <a:xfrm>
                  <a:off x="1312" y="2708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2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2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0" name="Freeform 181"/>
                <p:cNvSpPr>
                  <a:spLocks/>
                </p:cNvSpPr>
                <p:nvPr/>
              </p:nvSpPr>
              <p:spPr bwMode="auto">
                <a:xfrm>
                  <a:off x="1317" y="2687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0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1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0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1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1" name="Freeform 182"/>
                <p:cNvSpPr>
                  <a:spLocks/>
                </p:cNvSpPr>
                <p:nvPr/>
              </p:nvSpPr>
              <p:spPr bwMode="auto">
                <a:xfrm>
                  <a:off x="1317" y="2687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0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1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0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1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2" name="Freeform 183"/>
                <p:cNvSpPr>
                  <a:spLocks/>
                </p:cNvSpPr>
                <p:nvPr/>
              </p:nvSpPr>
              <p:spPr bwMode="auto">
                <a:xfrm>
                  <a:off x="1400" y="2710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3" name="Freeform 184"/>
                <p:cNvSpPr>
                  <a:spLocks/>
                </p:cNvSpPr>
                <p:nvPr/>
              </p:nvSpPr>
              <p:spPr bwMode="auto">
                <a:xfrm>
                  <a:off x="1400" y="2710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4" name="Line 185"/>
                <p:cNvSpPr>
                  <a:spLocks noChangeShapeType="1"/>
                </p:cNvSpPr>
                <p:nvPr/>
              </p:nvSpPr>
              <p:spPr bwMode="auto">
                <a:xfrm>
                  <a:off x="1272" y="2706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5" name="Line 186"/>
                <p:cNvSpPr>
                  <a:spLocks noChangeShapeType="1"/>
                </p:cNvSpPr>
                <p:nvPr/>
              </p:nvSpPr>
              <p:spPr bwMode="auto">
                <a:xfrm>
                  <a:off x="1525" y="2706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50" name="Group 235"/>
              <p:cNvGrpSpPr>
                <a:grpSpLocks/>
              </p:cNvGrpSpPr>
              <p:nvPr/>
            </p:nvGrpSpPr>
            <p:grpSpPr bwMode="auto">
              <a:xfrm>
                <a:off x="1056" y="2838"/>
                <a:ext cx="291" cy="136"/>
                <a:chOff x="509" y="3310"/>
                <a:chExt cx="245" cy="88"/>
              </a:xfrm>
            </p:grpSpPr>
            <p:sp>
              <p:nvSpPr>
                <p:cNvPr id="26152" name="Rectangle 236"/>
                <p:cNvSpPr>
                  <a:spLocks noChangeArrowheads="1"/>
                </p:cNvSpPr>
                <p:nvPr/>
              </p:nvSpPr>
              <p:spPr bwMode="auto">
                <a:xfrm>
                  <a:off x="509" y="3323"/>
                  <a:ext cx="221" cy="75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3" name="Rectangle 237"/>
                <p:cNvSpPr>
                  <a:spLocks noChangeArrowheads="1"/>
                </p:cNvSpPr>
                <p:nvPr/>
              </p:nvSpPr>
              <p:spPr bwMode="auto">
                <a:xfrm>
                  <a:off x="510" y="3324"/>
                  <a:ext cx="219" cy="73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4" name="Freeform 238"/>
                <p:cNvSpPr>
                  <a:spLocks/>
                </p:cNvSpPr>
                <p:nvPr/>
              </p:nvSpPr>
              <p:spPr bwMode="auto">
                <a:xfrm>
                  <a:off x="730" y="3310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5 h 88"/>
                    <a:gd name="T4" fmla="*/ 24 w 24"/>
                    <a:gd name="T5" fmla="*/ 0 h 88"/>
                    <a:gd name="T6" fmla="*/ 0 w 24"/>
                    <a:gd name="T7" fmla="*/ 13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5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5" name="Freeform 239"/>
                <p:cNvSpPr>
                  <a:spLocks/>
                </p:cNvSpPr>
                <p:nvPr/>
              </p:nvSpPr>
              <p:spPr bwMode="auto">
                <a:xfrm>
                  <a:off x="730" y="3310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5 h 88"/>
                    <a:gd name="T4" fmla="*/ 24 w 24"/>
                    <a:gd name="T5" fmla="*/ 0 h 88"/>
                    <a:gd name="T6" fmla="*/ 0 w 24"/>
                    <a:gd name="T7" fmla="*/ 13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5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6" name="Freeform 240"/>
                <p:cNvSpPr>
                  <a:spLocks/>
                </p:cNvSpPr>
                <p:nvPr/>
              </p:nvSpPr>
              <p:spPr bwMode="auto">
                <a:xfrm>
                  <a:off x="509" y="3310"/>
                  <a:ext cx="245" cy="13"/>
                </a:xfrm>
                <a:custGeom>
                  <a:avLst/>
                  <a:gdLst>
                    <a:gd name="T0" fmla="*/ 221 w 245"/>
                    <a:gd name="T1" fmla="*/ 13 h 13"/>
                    <a:gd name="T2" fmla="*/ 245 w 245"/>
                    <a:gd name="T3" fmla="*/ 0 h 13"/>
                    <a:gd name="T4" fmla="*/ 24 w 245"/>
                    <a:gd name="T5" fmla="*/ 0 h 13"/>
                    <a:gd name="T6" fmla="*/ 0 w 245"/>
                    <a:gd name="T7" fmla="*/ 13 h 13"/>
                    <a:gd name="T8" fmla="*/ 221 w 245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5"/>
                    <a:gd name="T16" fmla="*/ 0 h 13"/>
                    <a:gd name="T17" fmla="*/ 245 w 24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5" h="13">
                      <a:moveTo>
                        <a:pt x="221" y="13"/>
                      </a:moveTo>
                      <a:lnTo>
                        <a:pt x="245" y="0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221" y="13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7" name="Freeform 241"/>
                <p:cNvSpPr>
                  <a:spLocks/>
                </p:cNvSpPr>
                <p:nvPr/>
              </p:nvSpPr>
              <p:spPr bwMode="auto">
                <a:xfrm>
                  <a:off x="509" y="3310"/>
                  <a:ext cx="245" cy="13"/>
                </a:xfrm>
                <a:custGeom>
                  <a:avLst/>
                  <a:gdLst>
                    <a:gd name="T0" fmla="*/ 221 w 245"/>
                    <a:gd name="T1" fmla="*/ 13 h 13"/>
                    <a:gd name="T2" fmla="*/ 245 w 245"/>
                    <a:gd name="T3" fmla="*/ 0 h 13"/>
                    <a:gd name="T4" fmla="*/ 24 w 245"/>
                    <a:gd name="T5" fmla="*/ 0 h 13"/>
                    <a:gd name="T6" fmla="*/ 0 w 245"/>
                    <a:gd name="T7" fmla="*/ 13 h 13"/>
                    <a:gd name="T8" fmla="*/ 221 w 245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5"/>
                    <a:gd name="T16" fmla="*/ 0 h 13"/>
                    <a:gd name="T17" fmla="*/ 245 w 24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5" h="13">
                      <a:moveTo>
                        <a:pt x="221" y="13"/>
                      </a:moveTo>
                      <a:lnTo>
                        <a:pt x="245" y="0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221" y="13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8" name="Freeform 242"/>
                <p:cNvSpPr>
                  <a:spLocks/>
                </p:cNvSpPr>
                <p:nvPr/>
              </p:nvSpPr>
              <p:spPr bwMode="auto">
                <a:xfrm>
                  <a:off x="529" y="3354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9" name="Freeform 243"/>
                <p:cNvSpPr>
                  <a:spLocks/>
                </p:cNvSpPr>
                <p:nvPr/>
              </p:nvSpPr>
              <p:spPr bwMode="auto">
                <a:xfrm>
                  <a:off x="529" y="3354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0" name="Freeform 244"/>
                <p:cNvSpPr>
                  <a:spLocks/>
                </p:cNvSpPr>
                <p:nvPr/>
              </p:nvSpPr>
              <p:spPr bwMode="auto">
                <a:xfrm>
                  <a:off x="626" y="3354"/>
                  <a:ext cx="85" cy="14"/>
                </a:xfrm>
                <a:custGeom>
                  <a:avLst/>
                  <a:gdLst>
                    <a:gd name="T0" fmla="*/ 0 w 85"/>
                    <a:gd name="T1" fmla="*/ 4 h 14"/>
                    <a:gd name="T2" fmla="*/ 0 w 85"/>
                    <a:gd name="T3" fmla="*/ 10 h 14"/>
                    <a:gd name="T4" fmla="*/ 73 w 85"/>
                    <a:gd name="T5" fmla="*/ 10 h 14"/>
                    <a:gd name="T6" fmla="*/ 73 w 85"/>
                    <a:gd name="T7" fmla="*/ 14 h 14"/>
                    <a:gd name="T8" fmla="*/ 85 w 85"/>
                    <a:gd name="T9" fmla="*/ 7 h 14"/>
                    <a:gd name="T10" fmla="*/ 73 w 85"/>
                    <a:gd name="T11" fmla="*/ 0 h 14"/>
                    <a:gd name="T12" fmla="*/ 73 w 85"/>
                    <a:gd name="T13" fmla="*/ 4 h 14"/>
                    <a:gd name="T14" fmla="*/ 0 w 85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4"/>
                    <a:gd name="T26" fmla="*/ 85 w 85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3" y="10"/>
                      </a:lnTo>
                      <a:lnTo>
                        <a:pt x="73" y="14"/>
                      </a:lnTo>
                      <a:lnTo>
                        <a:pt x="85" y="7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1" name="Freeform 245"/>
                <p:cNvSpPr>
                  <a:spLocks/>
                </p:cNvSpPr>
                <p:nvPr/>
              </p:nvSpPr>
              <p:spPr bwMode="auto">
                <a:xfrm>
                  <a:off x="626" y="3354"/>
                  <a:ext cx="85" cy="14"/>
                </a:xfrm>
                <a:custGeom>
                  <a:avLst/>
                  <a:gdLst>
                    <a:gd name="T0" fmla="*/ 0 w 85"/>
                    <a:gd name="T1" fmla="*/ 4 h 14"/>
                    <a:gd name="T2" fmla="*/ 0 w 85"/>
                    <a:gd name="T3" fmla="*/ 10 h 14"/>
                    <a:gd name="T4" fmla="*/ 73 w 85"/>
                    <a:gd name="T5" fmla="*/ 10 h 14"/>
                    <a:gd name="T6" fmla="*/ 73 w 85"/>
                    <a:gd name="T7" fmla="*/ 14 h 14"/>
                    <a:gd name="T8" fmla="*/ 85 w 85"/>
                    <a:gd name="T9" fmla="*/ 7 h 14"/>
                    <a:gd name="T10" fmla="*/ 73 w 85"/>
                    <a:gd name="T11" fmla="*/ 0 h 14"/>
                    <a:gd name="T12" fmla="*/ 73 w 85"/>
                    <a:gd name="T13" fmla="*/ 4 h 14"/>
                    <a:gd name="T14" fmla="*/ 0 w 85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4"/>
                    <a:gd name="T26" fmla="*/ 85 w 85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3" y="10"/>
                      </a:lnTo>
                      <a:lnTo>
                        <a:pt x="73" y="14"/>
                      </a:lnTo>
                      <a:lnTo>
                        <a:pt x="85" y="7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2" name="Freeform 246"/>
                <p:cNvSpPr>
                  <a:spLocks/>
                </p:cNvSpPr>
                <p:nvPr/>
              </p:nvSpPr>
              <p:spPr bwMode="auto">
                <a:xfrm>
                  <a:off x="621" y="3329"/>
                  <a:ext cx="78" cy="25"/>
                </a:xfrm>
                <a:custGeom>
                  <a:avLst/>
                  <a:gdLst>
                    <a:gd name="T0" fmla="*/ 0 w 78"/>
                    <a:gd name="T1" fmla="*/ 20 h 25"/>
                    <a:gd name="T2" fmla="*/ 5 w 78"/>
                    <a:gd name="T3" fmla="*/ 25 h 25"/>
                    <a:gd name="T4" fmla="*/ 71 w 78"/>
                    <a:gd name="T5" fmla="*/ 9 h 25"/>
                    <a:gd name="T6" fmla="*/ 72 w 78"/>
                    <a:gd name="T7" fmla="*/ 12 h 25"/>
                    <a:gd name="T8" fmla="*/ 78 w 78"/>
                    <a:gd name="T9" fmla="*/ 4 h 25"/>
                    <a:gd name="T10" fmla="*/ 62 w 78"/>
                    <a:gd name="T11" fmla="*/ 0 h 25"/>
                    <a:gd name="T12" fmla="*/ 65 w 78"/>
                    <a:gd name="T13" fmla="*/ 4 h 25"/>
                    <a:gd name="T14" fmla="*/ 0 w 78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3" name="Freeform 247"/>
                <p:cNvSpPr>
                  <a:spLocks/>
                </p:cNvSpPr>
                <p:nvPr/>
              </p:nvSpPr>
              <p:spPr bwMode="auto">
                <a:xfrm>
                  <a:off x="621" y="3329"/>
                  <a:ext cx="78" cy="25"/>
                </a:xfrm>
                <a:custGeom>
                  <a:avLst/>
                  <a:gdLst>
                    <a:gd name="T0" fmla="*/ 0 w 78"/>
                    <a:gd name="T1" fmla="*/ 20 h 25"/>
                    <a:gd name="T2" fmla="*/ 5 w 78"/>
                    <a:gd name="T3" fmla="*/ 25 h 25"/>
                    <a:gd name="T4" fmla="*/ 71 w 78"/>
                    <a:gd name="T5" fmla="*/ 9 h 25"/>
                    <a:gd name="T6" fmla="*/ 72 w 78"/>
                    <a:gd name="T7" fmla="*/ 12 h 25"/>
                    <a:gd name="T8" fmla="*/ 78 w 78"/>
                    <a:gd name="T9" fmla="*/ 4 h 25"/>
                    <a:gd name="T10" fmla="*/ 62 w 78"/>
                    <a:gd name="T11" fmla="*/ 0 h 25"/>
                    <a:gd name="T12" fmla="*/ 65 w 78"/>
                    <a:gd name="T13" fmla="*/ 4 h 25"/>
                    <a:gd name="T14" fmla="*/ 0 w 78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4" name="Freeform 248"/>
                <p:cNvSpPr>
                  <a:spLocks/>
                </p:cNvSpPr>
                <p:nvPr/>
              </p:nvSpPr>
              <p:spPr bwMode="auto">
                <a:xfrm>
                  <a:off x="621" y="3367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5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5" name="Freeform 249"/>
                <p:cNvSpPr>
                  <a:spLocks/>
                </p:cNvSpPr>
                <p:nvPr/>
              </p:nvSpPr>
              <p:spPr bwMode="auto">
                <a:xfrm>
                  <a:off x="621" y="3367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5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6" name="Freeform 250"/>
                <p:cNvSpPr>
                  <a:spLocks/>
                </p:cNvSpPr>
                <p:nvPr/>
              </p:nvSpPr>
              <p:spPr bwMode="auto">
                <a:xfrm>
                  <a:off x="531" y="3355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7" name="Freeform 251"/>
                <p:cNvSpPr>
                  <a:spLocks/>
                </p:cNvSpPr>
                <p:nvPr/>
              </p:nvSpPr>
              <p:spPr bwMode="auto">
                <a:xfrm>
                  <a:off x="531" y="3355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8" name="Freeform 252"/>
                <p:cNvSpPr>
                  <a:spLocks/>
                </p:cNvSpPr>
                <p:nvPr/>
              </p:nvSpPr>
              <p:spPr bwMode="auto">
                <a:xfrm>
                  <a:off x="628" y="3355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9" name="Freeform 253"/>
                <p:cNvSpPr>
                  <a:spLocks/>
                </p:cNvSpPr>
                <p:nvPr/>
              </p:nvSpPr>
              <p:spPr bwMode="auto">
                <a:xfrm>
                  <a:off x="628" y="3355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0" name="Freeform 254"/>
                <p:cNvSpPr>
                  <a:spLocks/>
                </p:cNvSpPr>
                <p:nvPr/>
              </p:nvSpPr>
              <p:spPr bwMode="auto">
                <a:xfrm>
                  <a:off x="623" y="3330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1" name="Freeform 255"/>
                <p:cNvSpPr>
                  <a:spLocks/>
                </p:cNvSpPr>
                <p:nvPr/>
              </p:nvSpPr>
              <p:spPr bwMode="auto">
                <a:xfrm>
                  <a:off x="623" y="3330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2" name="Freeform 256"/>
                <p:cNvSpPr>
                  <a:spLocks/>
                </p:cNvSpPr>
                <p:nvPr/>
              </p:nvSpPr>
              <p:spPr bwMode="auto">
                <a:xfrm>
                  <a:off x="623" y="3368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3" name="Freeform 257"/>
                <p:cNvSpPr>
                  <a:spLocks/>
                </p:cNvSpPr>
                <p:nvPr/>
              </p:nvSpPr>
              <p:spPr bwMode="auto">
                <a:xfrm>
                  <a:off x="623" y="3368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51" name="Line 283"/>
              <p:cNvSpPr>
                <a:spLocks noChangeShapeType="1"/>
              </p:cNvSpPr>
              <p:nvPr/>
            </p:nvSpPr>
            <p:spPr bwMode="auto">
              <a:xfrm>
                <a:off x="1995" y="2734"/>
                <a:ext cx="44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119" name="Rectangle 3871"/>
            <p:cNvSpPr>
              <a:spLocks noChangeArrowheads="1"/>
            </p:cNvSpPr>
            <p:nvPr/>
          </p:nvSpPr>
          <p:spPr bwMode="auto">
            <a:xfrm>
              <a:off x="305" y="1638"/>
              <a:ext cx="494" cy="1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800" b="1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25699" name="Rectangle 3872"/>
          <p:cNvSpPr>
            <a:spLocks noChangeArrowheads="1"/>
          </p:cNvSpPr>
          <p:nvPr/>
        </p:nvSpPr>
        <p:spPr bwMode="auto">
          <a:xfrm>
            <a:off x="1695450" y="2603501"/>
            <a:ext cx="1995488" cy="2301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1393" name="Text Box 3873"/>
          <p:cNvSpPr txBox="1">
            <a:spLocks noChangeArrowheads="1"/>
          </p:cNvSpPr>
          <p:nvPr/>
        </p:nvSpPr>
        <p:spPr bwMode="auto">
          <a:xfrm>
            <a:off x="1165253" y="3182941"/>
            <a:ext cx="4539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b="1">
                <a:solidFill>
                  <a:srgbClr val="000000"/>
                </a:solidFill>
                <a:ea typeface="ＭＳ Ｐゴシック" charset="-128"/>
              </a:rPr>
              <a:t>・・・</a:t>
            </a:r>
          </a:p>
        </p:txBody>
      </p:sp>
      <p:sp>
        <p:nvSpPr>
          <p:cNvPr id="111394" name="Text Box 3874"/>
          <p:cNvSpPr txBox="1">
            <a:spLocks noChangeArrowheads="1"/>
          </p:cNvSpPr>
          <p:nvPr/>
        </p:nvSpPr>
        <p:spPr bwMode="auto">
          <a:xfrm>
            <a:off x="1230340" y="3852865"/>
            <a:ext cx="4539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b="1">
                <a:solidFill>
                  <a:srgbClr val="000000"/>
                </a:solidFill>
                <a:ea typeface="ＭＳ Ｐゴシック" charset="-128"/>
              </a:rPr>
              <a:t>・・・</a:t>
            </a:r>
          </a:p>
        </p:txBody>
      </p:sp>
      <p:sp>
        <p:nvSpPr>
          <p:cNvPr id="25702" name="Text Box 1512"/>
          <p:cNvSpPr txBox="1">
            <a:spLocks noChangeArrowheads="1"/>
          </p:cNvSpPr>
          <p:nvPr/>
        </p:nvSpPr>
        <p:spPr bwMode="auto">
          <a:xfrm>
            <a:off x="3661781" y="2884490"/>
            <a:ext cx="282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>
                <a:solidFill>
                  <a:srgbClr val="000000"/>
                </a:solidFill>
              </a:rPr>
              <a:t>Silo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25703" name="Text Box 1512"/>
          <p:cNvSpPr txBox="1">
            <a:spLocks noChangeArrowheads="1"/>
          </p:cNvSpPr>
          <p:nvPr/>
        </p:nvSpPr>
        <p:spPr bwMode="auto">
          <a:xfrm>
            <a:off x="1405942" y="2927353"/>
            <a:ext cx="282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>
                <a:solidFill>
                  <a:srgbClr val="000000"/>
                </a:solidFill>
              </a:rPr>
              <a:t>Silo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grpSp>
        <p:nvGrpSpPr>
          <p:cNvPr id="25704" name="Group 1872"/>
          <p:cNvGrpSpPr>
            <a:grpSpLocks/>
          </p:cNvGrpSpPr>
          <p:nvPr/>
        </p:nvGrpSpPr>
        <p:grpSpPr bwMode="auto">
          <a:xfrm>
            <a:off x="177804" y="2382841"/>
            <a:ext cx="385763" cy="2090737"/>
            <a:chOff x="302" y="1539"/>
            <a:chExt cx="497" cy="1461"/>
          </a:xfrm>
        </p:grpSpPr>
        <p:grpSp>
          <p:nvGrpSpPr>
            <p:cNvPr id="25714" name="Group 1954"/>
            <p:cNvGrpSpPr>
              <a:grpSpLocks/>
            </p:cNvGrpSpPr>
            <p:nvPr/>
          </p:nvGrpSpPr>
          <p:grpSpPr bwMode="auto">
            <a:xfrm>
              <a:off x="302" y="1539"/>
              <a:ext cx="493" cy="1435"/>
              <a:chOff x="1056" y="1627"/>
              <a:chExt cx="1133" cy="1587"/>
            </a:xfrm>
          </p:grpSpPr>
          <p:grpSp>
            <p:nvGrpSpPr>
              <p:cNvPr id="25716" name="Group 2277"/>
              <p:cNvGrpSpPr>
                <a:grpSpLocks/>
              </p:cNvGrpSpPr>
              <p:nvPr/>
            </p:nvGrpSpPr>
            <p:grpSpPr bwMode="auto">
              <a:xfrm>
                <a:off x="1380" y="2940"/>
                <a:ext cx="328" cy="274"/>
                <a:chOff x="921" y="3311"/>
                <a:chExt cx="275" cy="178"/>
              </a:xfrm>
            </p:grpSpPr>
            <p:sp>
              <p:nvSpPr>
                <p:cNvPr id="26063" name="Rectangle 2278"/>
                <p:cNvSpPr>
                  <a:spLocks noChangeArrowheads="1"/>
                </p:cNvSpPr>
                <p:nvPr/>
              </p:nvSpPr>
              <p:spPr bwMode="auto">
                <a:xfrm>
                  <a:off x="921" y="3392"/>
                  <a:ext cx="208" cy="3"/>
                </a:xfrm>
                <a:prstGeom prst="rect">
                  <a:avLst/>
                </a:prstGeom>
                <a:solidFill>
                  <a:srgbClr val="8DC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4" name="Rectangle 2279"/>
                <p:cNvSpPr>
                  <a:spLocks noChangeArrowheads="1"/>
                </p:cNvSpPr>
                <p:nvPr/>
              </p:nvSpPr>
              <p:spPr bwMode="auto">
                <a:xfrm>
                  <a:off x="921" y="3447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5" name="Rectangle 2280"/>
                <p:cNvSpPr>
                  <a:spLocks noChangeArrowheads="1"/>
                </p:cNvSpPr>
                <p:nvPr/>
              </p:nvSpPr>
              <p:spPr bwMode="auto">
                <a:xfrm>
                  <a:off x="922" y="3448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6" name="Freeform 2281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CA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7" name="Freeform 2282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8" name="Freeform 2283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9" name="Freeform 2284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0" name="Rectangle 2285"/>
                <p:cNvSpPr>
                  <a:spLocks noChangeArrowheads="1"/>
                </p:cNvSpPr>
                <p:nvPr/>
              </p:nvSpPr>
              <p:spPr bwMode="auto">
                <a:xfrm>
                  <a:off x="921" y="3398"/>
                  <a:ext cx="208" cy="41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1" name="Rectangle 2286"/>
                <p:cNvSpPr>
                  <a:spLocks noChangeArrowheads="1"/>
                </p:cNvSpPr>
                <p:nvPr/>
              </p:nvSpPr>
              <p:spPr bwMode="auto">
                <a:xfrm>
                  <a:off x="922" y="3399"/>
                  <a:ext cx="206" cy="39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2" name="Freeform 2287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3" name="Freeform 2288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4" name="Freeform 2289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solidFill>
                  <a:srgbClr val="0068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5" name="Freeform 2290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6" name="Rectangle 2291"/>
                <p:cNvSpPr>
                  <a:spLocks noChangeArrowheads="1"/>
                </p:cNvSpPr>
                <p:nvPr/>
              </p:nvSpPr>
              <p:spPr bwMode="auto">
                <a:xfrm>
                  <a:off x="921" y="3349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7" name="Rectangle 2292"/>
                <p:cNvSpPr>
                  <a:spLocks noChangeArrowheads="1"/>
                </p:cNvSpPr>
                <p:nvPr/>
              </p:nvSpPr>
              <p:spPr bwMode="auto">
                <a:xfrm>
                  <a:off x="922" y="3350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8" name="Freeform 2293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9" name="Freeform 2294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0" name="Freeform 2295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1" name="Freeform 2296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2" name="Freeform 2297"/>
                <p:cNvSpPr>
                  <a:spLocks/>
                </p:cNvSpPr>
                <p:nvPr/>
              </p:nvSpPr>
              <p:spPr bwMode="auto">
                <a:xfrm>
                  <a:off x="1154" y="3399"/>
                  <a:ext cx="33" cy="50"/>
                </a:xfrm>
                <a:custGeom>
                  <a:avLst/>
                  <a:gdLst>
                    <a:gd name="T0" fmla="*/ 0 w 33"/>
                    <a:gd name="T1" fmla="*/ 50 h 50"/>
                    <a:gd name="T2" fmla="*/ 2 w 33"/>
                    <a:gd name="T3" fmla="*/ 49 h 50"/>
                    <a:gd name="T4" fmla="*/ 3 w 33"/>
                    <a:gd name="T5" fmla="*/ 49 h 50"/>
                    <a:gd name="T6" fmla="*/ 4 w 33"/>
                    <a:gd name="T7" fmla="*/ 49 h 50"/>
                    <a:gd name="T8" fmla="*/ 6 w 33"/>
                    <a:gd name="T9" fmla="*/ 49 h 50"/>
                    <a:gd name="T10" fmla="*/ 7 w 33"/>
                    <a:gd name="T11" fmla="*/ 48 h 50"/>
                    <a:gd name="T12" fmla="*/ 8 w 33"/>
                    <a:gd name="T13" fmla="*/ 48 h 50"/>
                    <a:gd name="T14" fmla="*/ 10 w 33"/>
                    <a:gd name="T15" fmla="*/ 47 h 50"/>
                    <a:gd name="T16" fmla="*/ 12 w 33"/>
                    <a:gd name="T17" fmla="*/ 46 h 50"/>
                    <a:gd name="T18" fmla="*/ 14 w 33"/>
                    <a:gd name="T19" fmla="*/ 44 h 50"/>
                    <a:gd name="T20" fmla="*/ 16 w 33"/>
                    <a:gd name="T21" fmla="*/ 42 h 50"/>
                    <a:gd name="T22" fmla="*/ 17 w 33"/>
                    <a:gd name="T23" fmla="*/ 41 h 50"/>
                    <a:gd name="T24" fmla="*/ 19 w 33"/>
                    <a:gd name="T25" fmla="*/ 38 h 50"/>
                    <a:gd name="T26" fmla="*/ 21 w 33"/>
                    <a:gd name="T27" fmla="*/ 36 h 50"/>
                    <a:gd name="T28" fmla="*/ 22 w 33"/>
                    <a:gd name="T29" fmla="*/ 34 h 50"/>
                    <a:gd name="T30" fmla="*/ 23 w 33"/>
                    <a:gd name="T31" fmla="*/ 31 h 50"/>
                    <a:gd name="T32" fmla="*/ 25 w 33"/>
                    <a:gd name="T33" fmla="*/ 28 h 50"/>
                    <a:gd name="T34" fmla="*/ 26 w 33"/>
                    <a:gd name="T35" fmla="*/ 25 h 50"/>
                    <a:gd name="T36" fmla="*/ 27 w 33"/>
                    <a:gd name="T37" fmla="*/ 22 h 50"/>
                    <a:gd name="T38" fmla="*/ 28 w 33"/>
                    <a:gd name="T39" fmla="*/ 19 h 50"/>
                    <a:gd name="T40" fmla="*/ 29 w 33"/>
                    <a:gd name="T41" fmla="*/ 16 h 50"/>
                    <a:gd name="T42" fmla="*/ 30 w 33"/>
                    <a:gd name="T43" fmla="*/ 12 h 50"/>
                    <a:gd name="T44" fmla="*/ 31 w 33"/>
                    <a:gd name="T45" fmla="*/ 9 h 50"/>
                    <a:gd name="T46" fmla="*/ 32 w 33"/>
                    <a:gd name="T47" fmla="*/ 5 h 50"/>
                    <a:gd name="T48" fmla="*/ 32 w 33"/>
                    <a:gd name="T49" fmla="*/ 2 h 50"/>
                    <a:gd name="T50" fmla="*/ 25 w 33"/>
                    <a:gd name="T51" fmla="*/ 1 h 50"/>
                    <a:gd name="T52" fmla="*/ 24 w 33"/>
                    <a:gd name="T53" fmla="*/ 5 h 50"/>
                    <a:gd name="T54" fmla="*/ 23 w 33"/>
                    <a:gd name="T55" fmla="*/ 8 h 50"/>
                    <a:gd name="T56" fmla="*/ 23 w 33"/>
                    <a:gd name="T57" fmla="*/ 12 h 50"/>
                    <a:gd name="T58" fmla="*/ 22 w 33"/>
                    <a:gd name="T59" fmla="*/ 15 h 50"/>
                    <a:gd name="T60" fmla="*/ 21 w 33"/>
                    <a:gd name="T61" fmla="*/ 18 h 50"/>
                    <a:gd name="T62" fmla="*/ 20 w 33"/>
                    <a:gd name="T63" fmla="*/ 21 h 50"/>
                    <a:gd name="T64" fmla="*/ 18 w 33"/>
                    <a:gd name="T65" fmla="*/ 24 h 50"/>
                    <a:gd name="T66" fmla="*/ 17 w 33"/>
                    <a:gd name="T67" fmla="*/ 27 h 50"/>
                    <a:gd name="T68" fmla="*/ 16 w 33"/>
                    <a:gd name="T69" fmla="*/ 30 h 50"/>
                    <a:gd name="T70" fmla="*/ 15 w 33"/>
                    <a:gd name="T71" fmla="*/ 32 h 50"/>
                    <a:gd name="T72" fmla="*/ 13 w 33"/>
                    <a:gd name="T73" fmla="*/ 34 h 50"/>
                    <a:gd name="T74" fmla="*/ 12 w 33"/>
                    <a:gd name="T75" fmla="*/ 36 h 50"/>
                    <a:gd name="T76" fmla="*/ 10 w 33"/>
                    <a:gd name="T77" fmla="*/ 38 h 50"/>
                    <a:gd name="T78" fmla="*/ 9 w 33"/>
                    <a:gd name="T79" fmla="*/ 40 h 50"/>
                    <a:gd name="T80" fmla="*/ 7 w 33"/>
                    <a:gd name="T81" fmla="*/ 41 h 50"/>
                    <a:gd name="T82" fmla="*/ 6 w 33"/>
                    <a:gd name="T83" fmla="*/ 43 h 50"/>
                    <a:gd name="T84" fmla="*/ 4 w 33"/>
                    <a:gd name="T85" fmla="*/ 43 h 50"/>
                    <a:gd name="T86" fmla="*/ 3 w 33"/>
                    <a:gd name="T87" fmla="*/ 44 h 50"/>
                    <a:gd name="T88" fmla="*/ 3 w 33"/>
                    <a:gd name="T89" fmla="*/ 44 h 50"/>
                    <a:gd name="T90" fmla="*/ 2 w 33"/>
                    <a:gd name="T91" fmla="*/ 44 h 50"/>
                    <a:gd name="T92" fmla="*/ 2 w 33"/>
                    <a:gd name="T93" fmla="*/ 44 h 50"/>
                    <a:gd name="T94" fmla="*/ 1 w 33"/>
                    <a:gd name="T95" fmla="*/ 45 h 50"/>
                    <a:gd name="T96" fmla="*/ 1 w 33"/>
                    <a:gd name="T97" fmla="*/ 45 h 50"/>
                    <a:gd name="T98" fmla="*/ 1 w 33"/>
                    <a:gd name="T99" fmla="*/ 45 h 50"/>
                    <a:gd name="T100" fmla="*/ 0 w 33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3"/>
                    <a:gd name="T154" fmla="*/ 0 h 50"/>
                    <a:gd name="T155" fmla="*/ 33 w 33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3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1" y="36"/>
                      </a:lnTo>
                      <a:lnTo>
                        <a:pt x="21" y="35"/>
                      </a:lnTo>
                      <a:lnTo>
                        <a:pt x="22" y="35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3" name="Freeform 2298"/>
                <p:cNvSpPr>
                  <a:spLocks/>
                </p:cNvSpPr>
                <p:nvPr/>
              </p:nvSpPr>
              <p:spPr bwMode="auto">
                <a:xfrm>
                  <a:off x="1133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1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9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3 w 21"/>
                    <a:gd name="T37" fmla="*/ 49 h 51"/>
                    <a:gd name="T38" fmla="*/ 14 w 21"/>
                    <a:gd name="T39" fmla="*/ 49 h 51"/>
                    <a:gd name="T40" fmla="*/ 15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20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1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9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10 w 21"/>
                    <a:gd name="T85" fmla="*/ 29 h 51"/>
                    <a:gd name="T86" fmla="*/ 9 w 21"/>
                    <a:gd name="T87" fmla="*/ 26 h 51"/>
                    <a:gd name="T88" fmla="*/ 9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8" y="44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2"/>
                      </a:lnTo>
                      <a:lnTo>
                        <a:pt x="15" y="41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2" y="35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4" name="Freeform 2299"/>
                <p:cNvSpPr>
                  <a:spLocks/>
                </p:cNvSpPr>
                <p:nvPr/>
              </p:nvSpPr>
              <p:spPr bwMode="auto">
                <a:xfrm>
                  <a:off x="1134" y="3348"/>
                  <a:ext cx="33" cy="49"/>
                </a:xfrm>
                <a:custGeom>
                  <a:avLst/>
                  <a:gdLst>
                    <a:gd name="T0" fmla="*/ 32 w 33"/>
                    <a:gd name="T1" fmla="*/ 0 h 49"/>
                    <a:gd name="T2" fmla="*/ 31 w 33"/>
                    <a:gd name="T3" fmla="*/ 0 h 49"/>
                    <a:gd name="T4" fmla="*/ 29 w 33"/>
                    <a:gd name="T5" fmla="*/ 0 h 49"/>
                    <a:gd name="T6" fmla="*/ 28 w 33"/>
                    <a:gd name="T7" fmla="*/ 0 h 49"/>
                    <a:gd name="T8" fmla="*/ 27 w 33"/>
                    <a:gd name="T9" fmla="*/ 0 h 49"/>
                    <a:gd name="T10" fmla="*/ 26 w 33"/>
                    <a:gd name="T11" fmla="*/ 1 h 49"/>
                    <a:gd name="T12" fmla="*/ 24 w 33"/>
                    <a:gd name="T13" fmla="*/ 1 h 49"/>
                    <a:gd name="T14" fmla="*/ 23 w 33"/>
                    <a:gd name="T15" fmla="*/ 2 h 49"/>
                    <a:gd name="T16" fmla="*/ 22 w 33"/>
                    <a:gd name="T17" fmla="*/ 2 h 49"/>
                    <a:gd name="T18" fmla="*/ 20 w 33"/>
                    <a:gd name="T19" fmla="*/ 4 h 49"/>
                    <a:gd name="T20" fmla="*/ 18 w 33"/>
                    <a:gd name="T21" fmla="*/ 5 h 49"/>
                    <a:gd name="T22" fmla="*/ 16 w 33"/>
                    <a:gd name="T23" fmla="*/ 7 h 49"/>
                    <a:gd name="T24" fmla="*/ 15 w 33"/>
                    <a:gd name="T25" fmla="*/ 9 h 49"/>
                    <a:gd name="T26" fmla="*/ 13 w 33"/>
                    <a:gd name="T27" fmla="*/ 11 h 49"/>
                    <a:gd name="T28" fmla="*/ 11 w 33"/>
                    <a:gd name="T29" fmla="*/ 14 h 49"/>
                    <a:gd name="T30" fmla="*/ 10 w 33"/>
                    <a:gd name="T31" fmla="*/ 16 h 49"/>
                    <a:gd name="T32" fmla="*/ 8 w 33"/>
                    <a:gd name="T33" fmla="*/ 19 h 49"/>
                    <a:gd name="T34" fmla="*/ 7 w 33"/>
                    <a:gd name="T35" fmla="*/ 22 h 49"/>
                    <a:gd name="T36" fmla="*/ 6 w 33"/>
                    <a:gd name="T37" fmla="*/ 25 h 49"/>
                    <a:gd name="T38" fmla="*/ 5 w 33"/>
                    <a:gd name="T39" fmla="*/ 28 h 49"/>
                    <a:gd name="T40" fmla="*/ 4 w 33"/>
                    <a:gd name="T41" fmla="*/ 31 h 49"/>
                    <a:gd name="T42" fmla="*/ 3 w 33"/>
                    <a:gd name="T43" fmla="*/ 34 h 49"/>
                    <a:gd name="T44" fmla="*/ 2 w 33"/>
                    <a:gd name="T45" fmla="*/ 38 h 49"/>
                    <a:gd name="T46" fmla="*/ 1 w 33"/>
                    <a:gd name="T47" fmla="*/ 41 h 49"/>
                    <a:gd name="T48" fmla="*/ 0 w 33"/>
                    <a:gd name="T49" fmla="*/ 45 h 49"/>
                    <a:gd name="T50" fmla="*/ 0 w 33"/>
                    <a:gd name="T51" fmla="*/ 49 h 49"/>
                    <a:gd name="T52" fmla="*/ 8 w 33"/>
                    <a:gd name="T53" fmla="*/ 47 h 49"/>
                    <a:gd name="T54" fmla="*/ 9 w 33"/>
                    <a:gd name="T55" fmla="*/ 43 h 49"/>
                    <a:gd name="T56" fmla="*/ 9 w 33"/>
                    <a:gd name="T57" fmla="*/ 40 h 49"/>
                    <a:gd name="T58" fmla="*/ 10 w 33"/>
                    <a:gd name="T59" fmla="*/ 36 h 49"/>
                    <a:gd name="T60" fmla="*/ 11 w 33"/>
                    <a:gd name="T61" fmla="*/ 33 h 49"/>
                    <a:gd name="T62" fmla="*/ 12 w 33"/>
                    <a:gd name="T63" fmla="*/ 30 h 49"/>
                    <a:gd name="T64" fmla="*/ 13 w 33"/>
                    <a:gd name="T65" fmla="*/ 27 h 49"/>
                    <a:gd name="T66" fmla="*/ 14 w 33"/>
                    <a:gd name="T67" fmla="*/ 24 h 49"/>
                    <a:gd name="T68" fmla="*/ 16 w 33"/>
                    <a:gd name="T69" fmla="*/ 21 h 49"/>
                    <a:gd name="T70" fmla="*/ 17 w 33"/>
                    <a:gd name="T71" fmla="*/ 19 h 49"/>
                    <a:gd name="T72" fmla="*/ 18 w 33"/>
                    <a:gd name="T73" fmla="*/ 16 h 49"/>
                    <a:gd name="T74" fmla="*/ 20 w 33"/>
                    <a:gd name="T75" fmla="*/ 14 h 49"/>
                    <a:gd name="T76" fmla="*/ 21 w 33"/>
                    <a:gd name="T77" fmla="*/ 12 h 49"/>
                    <a:gd name="T78" fmla="*/ 23 w 33"/>
                    <a:gd name="T79" fmla="*/ 10 h 49"/>
                    <a:gd name="T80" fmla="*/ 24 w 33"/>
                    <a:gd name="T81" fmla="*/ 9 h 49"/>
                    <a:gd name="T82" fmla="*/ 26 w 33"/>
                    <a:gd name="T83" fmla="*/ 7 h 49"/>
                    <a:gd name="T84" fmla="*/ 27 w 33"/>
                    <a:gd name="T85" fmla="*/ 6 h 49"/>
                    <a:gd name="T86" fmla="*/ 28 w 33"/>
                    <a:gd name="T87" fmla="*/ 6 h 49"/>
                    <a:gd name="T88" fmla="*/ 29 w 33"/>
                    <a:gd name="T89" fmla="*/ 5 h 49"/>
                    <a:gd name="T90" fmla="*/ 29 w 33"/>
                    <a:gd name="T91" fmla="*/ 5 h 49"/>
                    <a:gd name="T92" fmla="*/ 30 w 33"/>
                    <a:gd name="T93" fmla="*/ 5 h 49"/>
                    <a:gd name="T94" fmla="*/ 30 w 33"/>
                    <a:gd name="T95" fmla="*/ 5 h 49"/>
                    <a:gd name="T96" fmla="*/ 31 w 33"/>
                    <a:gd name="T97" fmla="*/ 5 h 49"/>
                    <a:gd name="T98" fmla="*/ 31 w 33"/>
                    <a:gd name="T99" fmla="*/ 4 h 49"/>
                    <a:gd name="T100" fmla="*/ 32 w 33"/>
                    <a:gd name="T101" fmla="*/ 4 h 49"/>
                    <a:gd name="T102" fmla="*/ 32 w 33"/>
                    <a:gd name="T103" fmla="*/ 4 h 49"/>
                    <a:gd name="T104" fmla="*/ 33 w 33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"/>
                    <a:gd name="T160" fmla="*/ 0 h 49"/>
                    <a:gd name="T161" fmla="*/ 33 w 33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" h="4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6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5" name="Freeform 2300"/>
                <p:cNvSpPr>
                  <a:spLocks/>
                </p:cNvSpPr>
                <p:nvPr/>
              </p:nvSpPr>
              <p:spPr bwMode="auto">
                <a:xfrm>
                  <a:off x="1166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5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1 w 21"/>
                    <a:gd name="T49" fmla="*/ 0 h 51"/>
                    <a:gd name="T50" fmla="*/ 0 w 21"/>
                    <a:gd name="T51" fmla="*/ 4 h 51"/>
                    <a:gd name="T52" fmla="*/ 1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1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6" name="Freeform 2301"/>
                <p:cNvSpPr>
                  <a:spLocks/>
                </p:cNvSpPr>
                <p:nvPr/>
              </p:nvSpPr>
              <p:spPr bwMode="auto">
                <a:xfrm>
                  <a:off x="1157" y="3399"/>
                  <a:ext cx="32" cy="50"/>
                </a:xfrm>
                <a:custGeom>
                  <a:avLst/>
                  <a:gdLst>
                    <a:gd name="T0" fmla="*/ 0 w 32"/>
                    <a:gd name="T1" fmla="*/ 50 h 50"/>
                    <a:gd name="T2" fmla="*/ 2 w 32"/>
                    <a:gd name="T3" fmla="*/ 49 h 50"/>
                    <a:gd name="T4" fmla="*/ 3 w 32"/>
                    <a:gd name="T5" fmla="*/ 49 h 50"/>
                    <a:gd name="T6" fmla="*/ 4 w 32"/>
                    <a:gd name="T7" fmla="*/ 49 h 50"/>
                    <a:gd name="T8" fmla="*/ 6 w 32"/>
                    <a:gd name="T9" fmla="*/ 49 h 50"/>
                    <a:gd name="T10" fmla="*/ 7 w 32"/>
                    <a:gd name="T11" fmla="*/ 48 h 50"/>
                    <a:gd name="T12" fmla="*/ 8 w 32"/>
                    <a:gd name="T13" fmla="*/ 48 h 50"/>
                    <a:gd name="T14" fmla="*/ 10 w 32"/>
                    <a:gd name="T15" fmla="*/ 47 h 50"/>
                    <a:gd name="T16" fmla="*/ 12 w 32"/>
                    <a:gd name="T17" fmla="*/ 46 h 50"/>
                    <a:gd name="T18" fmla="*/ 14 w 32"/>
                    <a:gd name="T19" fmla="*/ 44 h 50"/>
                    <a:gd name="T20" fmla="*/ 15 w 32"/>
                    <a:gd name="T21" fmla="*/ 42 h 50"/>
                    <a:gd name="T22" fmla="*/ 17 w 32"/>
                    <a:gd name="T23" fmla="*/ 41 h 50"/>
                    <a:gd name="T24" fmla="*/ 19 w 32"/>
                    <a:gd name="T25" fmla="*/ 38 h 50"/>
                    <a:gd name="T26" fmla="*/ 20 w 32"/>
                    <a:gd name="T27" fmla="*/ 36 h 50"/>
                    <a:gd name="T28" fmla="*/ 22 w 32"/>
                    <a:gd name="T29" fmla="*/ 34 h 50"/>
                    <a:gd name="T30" fmla="*/ 23 w 32"/>
                    <a:gd name="T31" fmla="*/ 31 h 50"/>
                    <a:gd name="T32" fmla="*/ 25 w 32"/>
                    <a:gd name="T33" fmla="*/ 28 h 50"/>
                    <a:gd name="T34" fmla="*/ 26 w 32"/>
                    <a:gd name="T35" fmla="*/ 25 h 50"/>
                    <a:gd name="T36" fmla="*/ 27 w 32"/>
                    <a:gd name="T37" fmla="*/ 22 h 50"/>
                    <a:gd name="T38" fmla="*/ 28 w 32"/>
                    <a:gd name="T39" fmla="*/ 19 h 50"/>
                    <a:gd name="T40" fmla="*/ 29 w 32"/>
                    <a:gd name="T41" fmla="*/ 16 h 50"/>
                    <a:gd name="T42" fmla="*/ 30 w 32"/>
                    <a:gd name="T43" fmla="*/ 12 h 50"/>
                    <a:gd name="T44" fmla="*/ 31 w 32"/>
                    <a:gd name="T45" fmla="*/ 9 h 50"/>
                    <a:gd name="T46" fmla="*/ 32 w 32"/>
                    <a:gd name="T47" fmla="*/ 5 h 50"/>
                    <a:gd name="T48" fmla="*/ 32 w 32"/>
                    <a:gd name="T49" fmla="*/ 2 h 50"/>
                    <a:gd name="T50" fmla="*/ 24 w 32"/>
                    <a:gd name="T51" fmla="*/ 1 h 50"/>
                    <a:gd name="T52" fmla="*/ 24 w 32"/>
                    <a:gd name="T53" fmla="*/ 5 h 50"/>
                    <a:gd name="T54" fmla="*/ 23 w 32"/>
                    <a:gd name="T55" fmla="*/ 8 h 50"/>
                    <a:gd name="T56" fmla="*/ 22 w 32"/>
                    <a:gd name="T57" fmla="*/ 12 h 50"/>
                    <a:gd name="T58" fmla="*/ 22 w 32"/>
                    <a:gd name="T59" fmla="*/ 15 h 50"/>
                    <a:gd name="T60" fmla="*/ 21 w 32"/>
                    <a:gd name="T61" fmla="*/ 18 h 50"/>
                    <a:gd name="T62" fmla="*/ 19 w 32"/>
                    <a:gd name="T63" fmla="*/ 21 h 50"/>
                    <a:gd name="T64" fmla="*/ 18 w 32"/>
                    <a:gd name="T65" fmla="*/ 24 h 50"/>
                    <a:gd name="T66" fmla="*/ 17 w 32"/>
                    <a:gd name="T67" fmla="*/ 27 h 50"/>
                    <a:gd name="T68" fmla="*/ 16 w 32"/>
                    <a:gd name="T69" fmla="*/ 30 h 50"/>
                    <a:gd name="T70" fmla="*/ 14 w 32"/>
                    <a:gd name="T71" fmla="*/ 32 h 50"/>
                    <a:gd name="T72" fmla="*/ 13 w 32"/>
                    <a:gd name="T73" fmla="*/ 34 h 50"/>
                    <a:gd name="T74" fmla="*/ 12 w 32"/>
                    <a:gd name="T75" fmla="*/ 36 h 50"/>
                    <a:gd name="T76" fmla="*/ 10 w 32"/>
                    <a:gd name="T77" fmla="*/ 38 h 50"/>
                    <a:gd name="T78" fmla="*/ 9 w 32"/>
                    <a:gd name="T79" fmla="*/ 40 h 50"/>
                    <a:gd name="T80" fmla="*/ 7 w 32"/>
                    <a:gd name="T81" fmla="*/ 41 h 50"/>
                    <a:gd name="T82" fmla="*/ 6 w 32"/>
                    <a:gd name="T83" fmla="*/ 43 h 50"/>
                    <a:gd name="T84" fmla="*/ 4 w 32"/>
                    <a:gd name="T85" fmla="*/ 43 h 50"/>
                    <a:gd name="T86" fmla="*/ 3 w 32"/>
                    <a:gd name="T87" fmla="*/ 44 h 50"/>
                    <a:gd name="T88" fmla="*/ 3 w 32"/>
                    <a:gd name="T89" fmla="*/ 44 h 50"/>
                    <a:gd name="T90" fmla="*/ 2 w 32"/>
                    <a:gd name="T91" fmla="*/ 44 h 50"/>
                    <a:gd name="T92" fmla="*/ 2 w 32"/>
                    <a:gd name="T93" fmla="*/ 44 h 50"/>
                    <a:gd name="T94" fmla="*/ 1 w 32"/>
                    <a:gd name="T95" fmla="*/ 45 h 50"/>
                    <a:gd name="T96" fmla="*/ 1 w 32"/>
                    <a:gd name="T97" fmla="*/ 45 h 50"/>
                    <a:gd name="T98" fmla="*/ 0 w 32"/>
                    <a:gd name="T99" fmla="*/ 45 h 50"/>
                    <a:gd name="T100" fmla="*/ 0 w 32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0"/>
                    <a:gd name="T155" fmla="*/ 32 w 32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2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0"/>
                      </a:lnTo>
                      <a:lnTo>
                        <a:pt x="15" y="31"/>
                      </a:lnTo>
                      <a:lnTo>
                        <a:pt x="14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7" name="Freeform 2302"/>
                <p:cNvSpPr>
                  <a:spLocks/>
                </p:cNvSpPr>
                <p:nvPr/>
              </p:nvSpPr>
              <p:spPr bwMode="auto">
                <a:xfrm>
                  <a:off x="1136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0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8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2 w 21"/>
                    <a:gd name="T37" fmla="*/ 49 h 51"/>
                    <a:gd name="T38" fmla="*/ 13 w 21"/>
                    <a:gd name="T39" fmla="*/ 49 h 51"/>
                    <a:gd name="T40" fmla="*/ 14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19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0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8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9 w 21"/>
                    <a:gd name="T85" fmla="*/ 29 h 51"/>
                    <a:gd name="T86" fmla="*/ 9 w 21"/>
                    <a:gd name="T87" fmla="*/ 26 h 51"/>
                    <a:gd name="T88" fmla="*/ 8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3" y="36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7" y="44"/>
                      </a:lnTo>
                      <a:lnTo>
                        <a:pt x="8" y="44"/>
                      </a:lnTo>
                      <a:lnTo>
                        <a:pt x="8" y="45"/>
                      </a:lnTo>
                      <a:lnTo>
                        <a:pt x="9" y="46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8" name="Freeform 2303"/>
                <p:cNvSpPr>
                  <a:spLocks/>
                </p:cNvSpPr>
                <p:nvPr/>
              </p:nvSpPr>
              <p:spPr bwMode="auto">
                <a:xfrm>
                  <a:off x="1137" y="3348"/>
                  <a:ext cx="32" cy="49"/>
                </a:xfrm>
                <a:custGeom>
                  <a:avLst/>
                  <a:gdLst>
                    <a:gd name="T0" fmla="*/ 32 w 32"/>
                    <a:gd name="T1" fmla="*/ 0 h 49"/>
                    <a:gd name="T2" fmla="*/ 31 w 32"/>
                    <a:gd name="T3" fmla="*/ 0 h 49"/>
                    <a:gd name="T4" fmla="*/ 29 w 32"/>
                    <a:gd name="T5" fmla="*/ 0 h 49"/>
                    <a:gd name="T6" fmla="*/ 28 w 32"/>
                    <a:gd name="T7" fmla="*/ 0 h 49"/>
                    <a:gd name="T8" fmla="*/ 27 w 32"/>
                    <a:gd name="T9" fmla="*/ 0 h 49"/>
                    <a:gd name="T10" fmla="*/ 25 w 32"/>
                    <a:gd name="T11" fmla="*/ 1 h 49"/>
                    <a:gd name="T12" fmla="*/ 24 w 32"/>
                    <a:gd name="T13" fmla="*/ 1 h 49"/>
                    <a:gd name="T14" fmla="*/ 23 w 32"/>
                    <a:gd name="T15" fmla="*/ 2 h 49"/>
                    <a:gd name="T16" fmla="*/ 22 w 32"/>
                    <a:gd name="T17" fmla="*/ 2 h 49"/>
                    <a:gd name="T18" fmla="*/ 20 w 32"/>
                    <a:gd name="T19" fmla="*/ 4 h 49"/>
                    <a:gd name="T20" fmla="*/ 18 w 32"/>
                    <a:gd name="T21" fmla="*/ 5 h 49"/>
                    <a:gd name="T22" fmla="*/ 16 w 32"/>
                    <a:gd name="T23" fmla="*/ 7 h 49"/>
                    <a:gd name="T24" fmla="*/ 14 w 32"/>
                    <a:gd name="T25" fmla="*/ 9 h 49"/>
                    <a:gd name="T26" fmla="*/ 13 w 32"/>
                    <a:gd name="T27" fmla="*/ 11 h 49"/>
                    <a:gd name="T28" fmla="*/ 11 w 32"/>
                    <a:gd name="T29" fmla="*/ 14 h 49"/>
                    <a:gd name="T30" fmla="*/ 10 w 32"/>
                    <a:gd name="T31" fmla="*/ 16 h 49"/>
                    <a:gd name="T32" fmla="*/ 8 w 32"/>
                    <a:gd name="T33" fmla="*/ 19 h 49"/>
                    <a:gd name="T34" fmla="*/ 7 w 32"/>
                    <a:gd name="T35" fmla="*/ 22 h 49"/>
                    <a:gd name="T36" fmla="*/ 6 w 32"/>
                    <a:gd name="T37" fmla="*/ 25 h 49"/>
                    <a:gd name="T38" fmla="*/ 5 w 32"/>
                    <a:gd name="T39" fmla="*/ 28 h 49"/>
                    <a:gd name="T40" fmla="*/ 4 w 32"/>
                    <a:gd name="T41" fmla="*/ 31 h 49"/>
                    <a:gd name="T42" fmla="*/ 3 w 32"/>
                    <a:gd name="T43" fmla="*/ 34 h 49"/>
                    <a:gd name="T44" fmla="*/ 2 w 32"/>
                    <a:gd name="T45" fmla="*/ 38 h 49"/>
                    <a:gd name="T46" fmla="*/ 1 w 32"/>
                    <a:gd name="T47" fmla="*/ 41 h 49"/>
                    <a:gd name="T48" fmla="*/ 0 w 32"/>
                    <a:gd name="T49" fmla="*/ 45 h 49"/>
                    <a:gd name="T50" fmla="*/ 0 w 32"/>
                    <a:gd name="T51" fmla="*/ 49 h 49"/>
                    <a:gd name="T52" fmla="*/ 8 w 32"/>
                    <a:gd name="T53" fmla="*/ 47 h 49"/>
                    <a:gd name="T54" fmla="*/ 9 w 32"/>
                    <a:gd name="T55" fmla="*/ 43 h 49"/>
                    <a:gd name="T56" fmla="*/ 9 w 32"/>
                    <a:gd name="T57" fmla="*/ 40 h 49"/>
                    <a:gd name="T58" fmla="*/ 10 w 32"/>
                    <a:gd name="T59" fmla="*/ 36 h 49"/>
                    <a:gd name="T60" fmla="*/ 11 w 32"/>
                    <a:gd name="T61" fmla="*/ 33 h 49"/>
                    <a:gd name="T62" fmla="*/ 12 w 32"/>
                    <a:gd name="T63" fmla="*/ 30 h 49"/>
                    <a:gd name="T64" fmla="*/ 13 w 32"/>
                    <a:gd name="T65" fmla="*/ 27 h 49"/>
                    <a:gd name="T66" fmla="*/ 14 w 32"/>
                    <a:gd name="T67" fmla="*/ 24 h 49"/>
                    <a:gd name="T68" fmla="*/ 15 w 32"/>
                    <a:gd name="T69" fmla="*/ 21 h 49"/>
                    <a:gd name="T70" fmla="*/ 17 w 32"/>
                    <a:gd name="T71" fmla="*/ 19 h 49"/>
                    <a:gd name="T72" fmla="*/ 18 w 32"/>
                    <a:gd name="T73" fmla="*/ 16 h 49"/>
                    <a:gd name="T74" fmla="*/ 20 w 32"/>
                    <a:gd name="T75" fmla="*/ 14 h 49"/>
                    <a:gd name="T76" fmla="*/ 21 w 32"/>
                    <a:gd name="T77" fmla="*/ 12 h 49"/>
                    <a:gd name="T78" fmla="*/ 23 w 32"/>
                    <a:gd name="T79" fmla="*/ 10 h 49"/>
                    <a:gd name="T80" fmla="*/ 24 w 32"/>
                    <a:gd name="T81" fmla="*/ 9 h 49"/>
                    <a:gd name="T82" fmla="*/ 25 w 32"/>
                    <a:gd name="T83" fmla="*/ 7 h 49"/>
                    <a:gd name="T84" fmla="*/ 27 w 32"/>
                    <a:gd name="T85" fmla="*/ 6 h 49"/>
                    <a:gd name="T86" fmla="*/ 28 w 32"/>
                    <a:gd name="T87" fmla="*/ 6 h 49"/>
                    <a:gd name="T88" fmla="*/ 29 w 32"/>
                    <a:gd name="T89" fmla="*/ 5 h 49"/>
                    <a:gd name="T90" fmla="*/ 29 w 32"/>
                    <a:gd name="T91" fmla="*/ 5 h 49"/>
                    <a:gd name="T92" fmla="*/ 30 w 32"/>
                    <a:gd name="T93" fmla="*/ 5 h 49"/>
                    <a:gd name="T94" fmla="*/ 30 w 32"/>
                    <a:gd name="T95" fmla="*/ 5 h 49"/>
                    <a:gd name="T96" fmla="*/ 31 w 32"/>
                    <a:gd name="T97" fmla="*/ 5 h 49"/>
                    <a:gd name="T98" fmla="*/ 31 w 32"/>
                    <a:gd name="T99" fmla="*/ 4 h 49"/>
                    <a:gd name="T100" fmla="*/ 32 w 32"/>
                    <a:gd name="T101" fmla="*/ 4 h 49"/>
                    <a:gd name="T102" fmla="*/ 32 w 32"/>
                    <a:gd name="T103" fmla="*/ 4 h 49"/>
                    <a:gd name="T104" fmla="*/ 32 w 32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49"/>
                    <a:gd name="T161" fmla="*/ 32 w 32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49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9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9" name="Freeform 2304"/>
                <p:cNvSpPr>
                  <a:spLocks/>
                </p:cNvSpPr>
                <p:nvPr/>
              </p:nvSpPr>
              <p:spPr bwMode="auto">
                <a:xfrm>
                  <a:off x="1169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4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0 w 21"/>
                    <a:gd name="T49" fmla="*/ 0 h 51"/>
                    <a:gd name="T50" fmla="*/ 0 w 21"/>
                    <a:gd name="T51" fmla="*/ 4 h 51"/>
                    <a:gd name="T52" fmla="*/ 0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0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0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0" name="Freeform 2305"/>
                <p:cNvSpPr>
                  <a:spLocks/>
                </p:cNvSpPr>
                <p:nvPr/>
              </p:nvSpPr>
              <p:spPr bwMode="auto">
                <a:xfrm>
                  <a:off x="929" y="3408"/>
                  <a:ext cx="74" cy="21"/>
                </a:xfrm>
                <a:custGeom>
                  <a:avLst/>
                  <a:gdLst>
                    <a:gd name="T0" fmla="*/ 74 w 74"/>
                    <a:gd name="T1" fmla="*/ 5 h 21"/>
                    <a:gd name="T2" fmla="*/ 16 w 74"/>
                    <a:gd name="T3" fmla="*/ 5 h 21"/>
                    <a:gd name="T4" fmla="*/ 16 w 74"/>
                    <a:gd name="T5" fmla="*/ 0 h 21"/>
                    <a:gd name="T6" fmla="*/ 0 w 74"/>
                    <a:gd name="T7" fmla="*/ 10 h 21"/>
                    <a:gd name="T8" fmla="*/ 16 w 74"/>
                    <a:gd name="T9" fmla="*/ 21 h 21"/>
                    <a:gd name="T10" fmla="*/ 16 w 74"/>
                    <a:gd name="T11" fmla="*/ 15 h 21"/>
                    <a:gd name="T12" fmla="*/ 74 w 74"/>
                    <a:gd name="T13" fmla="*/ 15 h 21"/>
                    <a:gd name="T14" fmla="*/ 74 w 74"/>
                    <a:gd name="T15" fmla="*/ 5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1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1" name="Freeform 2306"/>
                <p:cNvSpPr>
                  <a:spLocks/>
                </p:cNvSpPr>
                <p:nvPr/>
              </p:nvSpPr>
              <p:spPr bwMode="auto">
                <a:xfrm>
                  <a:off x="956" y="3378"/>
                  <a:ext cx="59" cy="35"/>
                </a:xfrm>
                <a:custGeom>
                  <a:avLst/>
                  <a:gdLst>
                    <a:gd name="T0" fmla="*/ 59 w 59"/>
                    <a:gd name="T1" fmla="*/ 28 h 35"/>
                    <a:gd name="T2" fmla="*/ 18 w 59"/>
                    <a:gd name="T3" fmla="*/ 3 h 35"/>
                    <a:gd name="T4" fmla="*/ 24 w 59"/>
                    <a:gd name="T5" fmla="*/ 0 h 35"/>
                    <a:gd name="T6" fmla="*/ 0 w 59"/>
                    <a:gd name="T7" fmla="*/ 0 h 35"/>
                    <a:gd name="T8" fmla="*/ 0 w 59"/>
                    <a:gd name="T9" fmla="*/ 14 h 35"/>
                    <a:gd name="T10" fmla="*/ 6 w 59"/>
                    <a:gd name="T11" fmla="*/ 10 h 35"/>
                    <a:gd name="T12" fmla="*/ 47 w 59"/>
                    <a:gd name="T13" fmla="*/ 35 h 35"/>
                    <a:gd name="T14" fmla="*/ 59 w 59"/>
                    <a:gd name="T15" fmla="*/ 28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5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2" name="Freeform 2307"/>
                <p:cNvSpPr>
                  <a:spLocks/>
                </p:cNvSpPr>
                <p:nvPr/>
              </p:nvSpPr>
              <p:spPr bwMode="auto">
                <a:xfrm>
                  <a:off x="1007" y="3360"/>
                  <a:ext cx="32" cy="46"/>
                </a:xfrm>
                <a:custGeom>
                  <a:avLst/>
                  <a:gdLst>
                    <a:gd name="T0" fmla="*/ 24 w 32"/>
                    <a:gd name="T1" fmla="*/ 46 h 46"/>
                    <a:gd name="T2" fmla="*/ 24 w 32"/>
                    <a:gd name="T3" fmla="*/ 11 h 46"/>
                    <a:gd name="T4" fmla="*/ 32 w 32"/>
                    <a:gd name="T5" fmla="*/ 11 h 46"/>
                    <a:gd name="T6" fmla="*/ 16 w 32"/>
                    <a:gd name="T7" fmla="*/ 0 h 46"/>
                    <a:gd name="T8" fmla="*/ 0 w 32"/>
                    <a:gd name="T9" fmla="*/ 11 h 46"/>
                    <a:gd name="T10" fmla="*/ 8 w 32"/>
                    <a:gd name="T11" fmla="*/ 11 h 46"/>
                    <a:gd name="T12" fmla="*/ 8 w 32"/>
                    <a:gd name="T13" fmla="*/ 46 h 46"/>
                    <a:gd name="T14" fmla="*/ 24 w 32"/>
                    <a:gd name="T15" fmla="*/ 46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24" y="46"/>
                      </a:moveTo>
                      <a:lnTo>
                        <a:pt x="24" y="11"/>
                      </a:lnTo>
                      <a:lnTo>
                        <a:pt x="32" y="11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8" y="46"/>
                      </a:lnTo>
                      <a:lnTo>
                        <a:pt x="24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3" name="Freeform 2308"/>
                <p:cNvSpPr>
                  <a:spLocks/>
                </p:cNvSpPr>
                <p:nvPr/>
              </p:nvSpPr>
              <p:spPr bwMode="auto">
                <a:xfrm>
                  <a:off x="1031" y="3377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1 h 36"/>
                    <a:gd name="T4" fmla="*/ 58 w 58"/>
                    <a:gd name="T5" fmla="*/ 15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4 h 36"/>
                    <a:gd name="T12" fmla="*/ 0 w 58"/>
                    <a:gd name="T13" fmla="*/ 29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1"/>
                      </a:lnTo>
                      <a:lnTo>
                        <a:pt x="58" y="15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4"/>
                      </a:lnTo>
                      <a:lnTo>
                        <a:pt x="0" y="29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4" name="Freeform 2309"/>
                <p:cNvSpPr>
                  <a:spLocks/>
                </p:cNvSpPr>
                <p:nvPr/>
              </p:nvSpPr>
              <p:spPr bwMode="auto">
                <a:xfrm>
                  <a:off x="1043" y="3408"/>
                  <a:ext cx="74" cy="21"/>
                </a:xfrm>
                <a:custGeom>
                  <a:avLst/>
                  <a:gdLst>
                    <a:gd name="T0" fmla="*/ 0 w 74"/>
                    <a:gd name="T1" fmla="*/ 16 h 21"/>
                    <a:gd name="T2" fmla="*/ 58 w 74"/>
                    <a:gd name="T3" fmla="*/ 16 h 21"/>
                    <a:gd name="T4" fmla="*/ 58 w 74"/>
                    <a:gd name="T5" fmla="*/ 21 h 21"/>
                    <a:gd name="T6" fmla="*/ 74 w 74"/>
                    <a:gd name="T7" fmla="*/ 11 h 21"/>
                    <a:gd name="T8" fmla="*/ 58 w 74"/>
                    <a:gd name="T9" fmla="*/ 0 h 21"/>
                    <a:gd name="T10" fmla="*/ 58 w 74"/>
                    <a:gd name="T11" fmla="*/ 6 h 21"/>
                    <a:gd name="T12" fmla="*/ 0 w 74"/>
                    <a:gd name="T13" fmla="*/ 6 h 21"/>
                    <a:gd name="T14" fmla="*/ 0 w 74"/>
                    <a:gd name="T15" fmla="*/ 16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0" y="16"/>
                      </a:moveTo>
                      <a:lnTo>
                        <a:pt x="58" y="16"/>
                      </a:lnTo>
                      <a:lnTo>
                        <a:pt x="58" y="21"/>
                      </a:lnTo>
                      <a:lnTo>
                        <a:pt x="74" y="11"/>
                      </a:lnTo>
                      <a:lnTo>
                        <a:pt x="58" y="0"/>
                      </a:lnTo>
                      <a:lnTo>
                        <a:pt x="58" y="6"/>
                      </a:lnTo>
                      <a:lnTo>
                        <a:pt x="0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5" name="Freeform 2310"/>
                <p:cNvSpPr>
                  <a:spLocks/>
                </p:cNvSpPr>
                <p:nvPr/>
              </p:nvSpPr>
              <p:spPr bwMode="auto">
                <a:xfrm>
                  <a:off x="1031" y="3424"/>
                  <a:ext cx="59" cy="35"/>
                </a:xfrm>
                <a:custGeom>
                  <a:avLst/>
                  <a:gdLst>
                    <a:gd name="T0" fmla="*/ 0 w 59"/>
                    <a:gd name="T1" fmla="*/ 7 h 35"/>
                    <a:gd name="T2" fmla="*/ 41 w 59"/>
                    <a:gd name="T3" fmla="*/ 32 h 35"/>
                    <a:gd name="T4" fmla="*/ 35 w 59"/>
                    <a:gd name="T5" fmla="*/ 35 h 35"/>
                    <a:gd name="T6" fmla="*/ 59 w 59"/>
                    <a:gd name="T7" fmla="*/ 35 h 35"/>
                    <a:gd name="T8" fmla="*/ 59 w 59"/>
                    <a:gd name="T9" fmla="*/ 21 h 35"/>
                    <a:gd name="T10" fmla="*/ 53 w 59"/>
                    <a:gd name="T11" fmla="*/ 25 h 35"/>
                    <a:gd name="T12" fmla="*/ 12 w 59"/>
                    <a:gd name="T13" fmla="*/ 0 h 35"/>
                    <a:gd name="T14" fmla="*/ 0 w 59"/>
                    <a:gd name="T15" fmla="*/ 7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59" y="35"/>
                      </a:lnTo>
                      <a:lnTo>
                        <a:pt x="59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6" name="Freeform 2311"/>
                <p:cNvSpPr>
                  <a:spLocks/>
                </p:cNvSpPr>
                <p:nvPr/>
              </p:nvSpPr>
              <p:spPr bwMode="auto">
                <a:xfrm>
                  <a:off x="1007" y="3431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5 h 46"/>
                    <a:gd name="T4" fmla="*/ 0 w 32"/>
                    <a:gd name="T5" fmla="*/ 35 h 46"/>
                    <a:gd name="T6" fmla="*/ 16 w 32"/>
                    <a:gd name="T7" fmla="*/ 46 h 46"/>
                    <a:gd name="T8" fmla="*/ 32 w 32"/>
                    <a:gd name="T9" fmla="*/ 35 h 46"/>
                    <a:gd name="T10" fmla="*/ 24 w 32"/>
                    <a:gd name="T11" fmla="*/ 35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5"/>
                      </a:lnTo>
                      <a:lnTo>
                        <a:pt x="0" y="35"/>
                      </a:lnTo>
                      <a:lnTo>
                        <a:pt x="16" y="46"/>
                      </a:lnTo>
                      <a:lnTo>
                        <a:pt x="32" y="35"/>
                      </a:lnTo>
                      <a:lnTo>
                        <a:pt x="24" y="35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7" name="Freeform 2312"/>
                <p:cNvSpPr>
                  <a:spLocks/>
                </p:cNvSpPr>
                <p:nvPr/>
              </p:nvSpPr>
              <p:spPr bwMode="auto">
                <a:xfrm>
                  <a:off x="957" y="3424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1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1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8" name="Freeform 2313"/>
                <p:cNvSpPr>
                  <a:spLocks/>
                </p:cNvSpPr>
                <p:nvPr/>
              </p:nvSpPr>
              <p:spPr bwMode="auto">
                <a:xfrm>
                  <a:off x="931" y="3410"/>
                  <a:ext cx="74" cy="20"/>
                </a:xfrm>
                <a:custGeom>
                  <a:avLst/>
                  <a:gdLst>
                    <a:gd name="T0" fmla="*/ 74 w 74"/>
                    <a:gd name="T1" fmla="*/ 5 h 20"/>
                    <a:gd name="T2" fmla="*/ 16 w 74"/>
                    <a:gd name="T3" fmla="*/ 5 h 20"/>
                    <a:gd name="T4" fmla="*/ 16 w 74"/>
                    <a:gd name="T5" fmla="*/ 0 h 20"/>
                    <a:gd name="T6" fmla="*/ 0 w 74"/>
                    <a:gd name="T7" fmla="*/ 10 h 20"/>
                    <a:gd name="T8" fmla="*/ 16 w 74"/>
                    <a:gd name="T9" fmla="*/ 20 h 20"/>
                    <a:gd name="T10" fmla="*/ 16 w 74"/>
                    <a:gd name="T11" fmla="*/ 15 h 20"/>
                    <a:gd name="T12" fmla="*/ 74 w 74"/>
                    <a:gd name="T13" fmla="*/ 15 h 20"/>
                    <a:gd name="T14" fmla="*/ 74 w 74"/>
                    <a:gd name="T15" fmla="*/ 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0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9" name="Freeform 2314"/>
                <p:cNvSpPr>
                  <a:spLocks/>
                </p:cNvSpPr>
                <p:nvPr/>
              </p:nvSpPr>
              <p:spPr bwMode="auto">
                <a:xfrm>
                  <a:off x="958" y="3379"/>
                  <a:ext cx="59" cy="36"/>
                </a:xfrm>
                <a:custGeom>
                  <a:avLst/>
                  <a:gdLst>
                    <a:gd name="T0" fmla="*/ 59 w 59"/>
                    <a:gd name="T1" fmla="*/ 28 h 36"/>
                    <a:gd name="T2" fmla="*/ 18 w 59"/>
                    <a:gd name="T3" fmla="*/ 3 h 36"/>
                    <a:gd name="T4" fmla="*/ 24 w 59"/>
                    <a:gd name="T5" fmla="*/ 0 h 36"/>
                    <a:gd name="T6" fmla="*/ 0 w 59"/>
                    <a:gd name="T7" fmla="*/ 0 h 36"/>
                    <a:gd name="T8" fmla="*/ 0 w 59"/>
                    <a:gd name="T9" fmla="*/ 14 h 36"/>
                    <a:gd name="T10" fmla="*/ 6 w 59"/>
                    <a:gd name="T11" fmla="*/ 10 h 36"/>
                    <a:gd name="T12" fmla="*/ 47 w 59"/>
                    <a:gd name="T13" fmla="*/ 36 h 36"/>
                    <a:gd name="T14" fmla="*/ 59 w 59"/>
                    <a:gd name="T15" fmla="*/ 28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6"/>
                    <a:gd name="T26" fmla="*/ 59 w 59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6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6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0" name="Freeform 2315"/>
                <p:cNvSpPr>
                  <a:spLocks/>
                </p:cNvSpPr>
                <p:nvPr/>
              </p:nvSpPr>
              <p:spPr bwMode="auto">
                <a:xfrm>
                  <a:off x="1008" y="3362"/>
                  <a:ext cx="33" cy="45"/>
                </a:xfrm>
                <a:custGeom>
                  <a:avLst/>
                  <a:gdLst>
                    <a:gd name="T0" fmla="*/ 25 w 33"/>
                    <a:gd name="T1" fmla="*/ 45 h 45"/>
                    <a:gd name="T2" fmla="*/ 25 w 33"/>
                    <a:gd name="T3" fmla="*/ 10 h 45"/>
                    <a:gd name="T4" fmla="*/ 33 w 33"/>
                    <a:gd name="T5" fmla="*/ 10 h 45"/>
                    <a:gd name="T6" fmla="*/ 17 w 33"/>
                    <a:gd name="T7" fmla="*/ 0 h 45"/>
                    <a:gd name="T8" fmla="*/ 0 w 33"/>
                    <a:gd name="T9" fmla="*/ 10 h 45"/>
                    <a:gd name="T10" fmla="*/ 9 w 33"/>
                    <a:gd name="T11" fmla="*/ 10 h 45"/>
                    <a:gd name="T12" fmla="*/ 9 w 33"/>
                    <a:gd name="T13" fmla="*/ 45 h 45"/>
                    <a:gd name="T14" fmla="*/ 25 w 3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45"/>
                    <a:gd name="T26" fmla="*/ 33 w 3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45">
                      <a:moveTo>
                        <a:pt x="25" y="45"/>
                      </a:moveTo>
                      <a:lnTo>
                        <a:pt x="25" y="10"/>
                      </a:lnTo>
                      <a:lnTo>
                        <a:pt x="33" y="1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9" y="10"/>
                      </a:lnTo>
                      <a:lnTo>
                        <a:pt x="9" y="45"/>
                      </a:lnTo>
                      <a:lnTo>
                        <a:pt x="2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1" name="Freeform 2316"/>
                <p:cNvSpPr>
                  <a:spLocks/>
                </p:cNvSpPr>
                <p:nvPr/>
              </p:nvSpPr>
              <p:spPr bwMode="auto">
                <a:xfrm>
                  <a:off x="1033" y="3379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0 h 36"/>
                    <a:gd name="T4" fmla="*/ 58 w 58"/>
                    <a:gd name="T5" fmla="*/ 14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3 h 36"/>
                    <a:gd name="T12" fmla="*/ 0 w 58"/>
                    <a:gd name="T13" fmla="*/ 28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0"/>
                      </a:lnTo>
                      <a:lnTo>
                        <a:pt x="58" y="14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3"/>
                      </a:lnTo>
                      <a:lnTo>
                        <a:pt x="0" y="2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2" name="Freeform 2317"/>
                <p:cNvSpPr>
                  <a:spLocks/>
                </p:cNvSpPr>
                <p:nvPr/>
              </p:nvSpPr>
              <p:spPr bwMode="auto">
                <a:xfrm>
                  <a:off x="1045" y="3410"/>
                  <a:ext cx="74" cy="20"/>
                </a:xfrm>
                <a:custGeom>
                  <a:avLst/>
                  <a:gdLst>
                    <a:gd name="T0" fmla="*/ 0 w 74"/>
                    <a:gd name="T1" fmla="*/ 15 h 20"/>
                    <a:gd name="T2" fmla="*/ 58 w 74"/>
                    <a:gd name="T3" fmla="*/ 15 h 20"/>
                    <a:gd name="T4" fmla="*/ 58 w 74"/>
                    <a:gd name="T5" fmla="*/ 20 h 20"/>
                    <a:gd name="T6" fmla="*/ 74 w 74"/>
                    <a:gd name="T7" fmla="*/ 10 h 20"/>
                    <a:gd name="T8" fmla="*/ 58 w 74"/>
                    <a:gd name="T9" fmla="*/ 0 h 20"/>
                    <a:gd name="T10" fmla="*/ 58 w 74"/>
                    <a:gd name="T11" fmla="*/ 5 h 20"/>
                    <a:gd name="T12" fmla="*/ 0 w 74"/>
                    <a:gd name="T13" fmla="*/ 5 h 20"/>
                    <a:gd name="T14" fmla="*/ 0 w 74"/>
                    <a:gd name="T15" fmla="*/ 1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0" y="15"/>
                      </a:moveTo>
                      <a:lnTo>
                        <a:pt x="58" y="15"/>
                      </a:lnTo>
                      <a:lnTo>
                        <a:pt x="58" y="20"/>
                      </a:lnTo>
                      <a:lnTo>
                        <a:pt x="74" y="10"/>
                      </a:lnTo>
                      <a:lnTo>
                        <a:pt x="58" y="0"/>
                      </a:lnTo>
                      <a:lnTo>
                        <a:pt x="58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3" name="Freeform 2318"/>
                <p:cNvSpPr>
                  <a:spLocks/>
                </p:cNvSpPr>
                <p:nvPr/>
              </p:nvSpPr>
              <p:spPr bwMode="auto">
                <a:xfrm>
                  <a:off x="1033" y="3425"/>
                  <a:ext cx="58" cy="36"/>
                </a:xfrm>
                <a:custGeom>
                  <a:avLst/>
                  <a:gdLst>
                    <a:gd name="T0" fmla="*/ 0 w 58"/>
                    <a:gd name="T1" fmla="*/ 7 h 36"/>
                    <a:gd name="T2" fmla="*/ 41 w 58"/>
                    <a:gd name="T3" fmla="*/ 32 h 36"/>
                    <a:gd name="T4" fmla="*/ 35 w 58"/>
                    <a:gd name="T5" fmla="*/ 36 h 36"/>
                    <a:gd name="T6" fmla="*/ 58 w 58"/>
                    <a:gd name="T7" fmla="*/ 35 h 36"/>
                    <a:gd name="T8" fmla="*/ 58 w 58"/>
                    <a:gd name="T9" fmla="*/ 21 h 36"/>
                    <a:gd name="T10" fmla="*/ 53 w 58"/>
                    <a:gd name="T11" fmla="*/ 25 h 36"/>
                    <a:gd name="T12" fmla="*/ 12 w 58"/>
                    <a:gd name="T13" fmla="*/ 0 h 36"/>
                    <a:gd name="T14" fmla="*/ 0 w 58"/>
                    <a:gd name="T15" fmla="*/ 7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6"/>
                      </a:lnTo>
                      <a:lnTo>
                        <a:pt x="58" y="35"/>
                      </a:lnTo>
                      <a:lnTo>
                        <a:pt x="58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4" name="Freeform 2319"/>
                <p:cNvSpPr>
                  <a:spLocks/>
                </p:cNvSpPr>
                <p:nvPr/>
              </p:nvSpPr>
              <p:spPr bwMode="auto">
                <a:xfrm>
                  <a:off x="1009" y="3432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6 h 46"/>
                    <a:gd name="T4" fmla="*/ 0 w 32"/>
                    <a:gd name="T5" fmla="*/ 36 h 46"/>
                    <a:gd name="T6" fmla="*/ 16 w 32"/>
                    <a:gd name="T7" fmla="*/ 46 h 46"/>
                    <a:gd name="T8" fmla="*/ 32 w 32"/>
                    <a:gd name="T9" fmla="*/ 36 h 46"/>
                    <a:gd name="T10" fmla="*/ 24 w 32"/>
                    <a:gd name="T11" fmla="*/ 36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16" y="46"/>
                      </a:lnTo>
                      <a:lnTo>
                        <a:pt x="32" y="36"/>
                      </a:lnTo>
                      <a:lnTo>
                        <a:pt x="24" y="36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5" name="Freeform 2320"/>
                <p:cNvSpPr>
                  <a:spLocks/>
                </p:cNvSpPr>
                <p:nvPr/>
              </p:nvSpPr>
              <p:spPr bwMode="auto">
                <a:xfrm>
                  <a:off x="959" y="3425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2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6" name="Freeform 2321"/>
                <p:cNvSpPr>
                  <a:spLocks/>
                </p:cNvSpPr>
                <p:nvPr/>
              </p:nvSpPr>
              <p:spPr bwMode="auto">
                <a:xfrm>
                  <a:off x="991" y="3401"/>
                  <a:ext cx="64" cy="39"/>
                </a:xfrm>
                <a:custGeom>
                  <a:avLst/>
                  <a:gdLst>
                    <a:gd name="T0" fmla="*/ 64 w 64"/>
                    <a:gd name="T1" fmla="*/ 21 h 39"/>
                    <a:gd name="T2" fmla="*/ 63 w 64"/>
                    <a:gd name="T3" fmla="*/ 24 h 39"/>
                    <a:gd name="T4" fmla="*/ 62 w 64"/>
                    <a:gd name="T5" fmla="*/ 27 h 39"/>
                    <a:gd name="T6" fmla="*/ 60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4 h 39"/>
                    <a:gd name="T40" fmla="*/ 0 w 64"/>
                    <a:gd name="T41" fmla="*/ 21 h 39"/>
                    <a:gd name="T42" fmla="*/ 0 w 64"/>
                    <a:gd name="T43" fmla="*/ 18 h 39"/>
                    <a:gd name="T44" fmla="*/ 1 w 64"/>
                    <a:gd name="T45" fmla="*/ 15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7 w 64"/>
                    <a:gd name="T51" fmla="*/ 8 h 39"/>
                    <a:gd name="T52" fmla="*/ 10 w 64"/>
                    <a:gd name="T53" fmla="*/ 5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1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0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3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8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6 h 39"/>
                    <a:gd name="T84" fmla="*/ 64 w 64"/>
                    <a:gd name="T85" fmla="*/ 19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19"/>
                      </a:moveTo>
                      <a:lnTo>
                        <a:pt x="64" y="20"/>
                      </a:ln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3"/>
                      </a:lnTo>
                      <a:lnTo>
                        <a:pt x="54" y="34"/>
                      </a:lnTo>
                      <a:lnTo>
                        <a:pt x="53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10" y="33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3" y="4"/>
                      </a:lnTo>
                      <a:lnTo>
                        <a:pt x="54" y="5"/>
                      </a:lnTo>
                      <a:lnTo>
                        <a:pt x="55" y="5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4" y="15"/>
                      </a:lnTo>
                      <a:lnTo>
                        <a:pt x="64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7" name="Freeform 2322"/>
                <p:cNvSpPr>
                  <a:spLocks/>
                </p:cNvSpPr>
                <p:nvPr/>
              </p:nvSpPr>
              <p:spPr bwMode="auto">
                <a:xfrm>
                  <a:off x="995" y="3403"/>
                  <a:ext cx="64" cy="40"/>
                </a:xfrm>
                <a:custGeom>
                  <a:avLst/>
                  <a:gdLst>
                    <a:gd name="T0" fmla="*/ 64 w 64"/>
                    <a:gd name="T1" fmla="*/ 22 h 40"/>
                    <a:gd name="T2" fmla="*/ 63 w 64"/>
                    <a:gd name="T3" fmla="*/ 25 h 40"/>
                    <a:gd name="T4" fmla="*/ 62 w 64"/>
                    <a:gd name="T5" fmla="*/ 27 h 40"/>
                    <a:gd name="T6" fmla="*/ 59 w 64"/>
                    <a:gd name="T7" fmla="*/ 30 h 40"/>
                    <a:gd name="T8" fmla="*/ 57 w 64"/>
                    <a:gd name="T9" fmla="*/ 32 h 40"/>
                    <a:gd name="T10" fmla="*/ 54 w 64"/>
                    <a:gd name="T11" fmla="*/ 34 h 40"/>
                    <a:gd name="T12" fmla="*/ 50 w 64"/>
                    <a:gd name="T13" fmla="*/ 36 h 40"/>
                    <a:gd name="T14" fmla="*/ 46 w 64"/>
                    <a:gd name="T15" fmla="*/ 38 h 40"/>
                    <a:gd name="T16" fmla="*/ 42 w 64"/>
                    <a:gd name="T17" fmla="*/ 39 h 40"/>
                    <a:gd name="T18" fmla="*/ 37 w 64"/>
                    <a:gd name="T19" fmla="*/ 39 h 40"/>
                    <a:gd name="T20" fmla="*/ 32 w 64"/>
                    <a:gd name="T21" fmla="*/ 40 h 40"/>
                    <a:gd name="T22" fmla="*/ 27 w 64"/>
                    <a:gd name="T23" fmla="*/ 39 h 40"/>
                    <a:gd name="T24" fmla="*/ 23 w 64"/>
                    <a:gd name="T25" fmla="*/ 39 h 40"/>
                    <a:gd name="T26" fmla="*/ 18 w 64"/>
                    <a:gd name="T27" fmla="*/ 38 h 40"/>
                    <a:gd name="T28" fmla="*/ 14 w 64"/>
                    <a:gd name="T29" fmla="*/ 36 h 40"/>
                    <a:gd name="T30" fmla="*/ 11 w 64"/>
                    <a:gd name="T31" fmla="*/ 34 h 40"/>
                    <a:gd name="T32" fmla="*/ 7 w 64"/>
                    <a:gd name="T33" fmla="*/ 32 h 40"/>
                    <a:gd name="T34" fmla="*/ 5 w 64"/>
                    <a:gd name="T35" fmla="*/ 30 h 40"/>
                    <a:gd name="T36" fmla="*/ 3 w 64"/>
                    <a:gd name="T37" fmla="*/ 27 h 40"/>
                    <a:gd name="T38" fmla="*/ 1 w 64"/>
                    <a:gd name="T39" fmla="*/ 25 h 40"/>
                    <a:gd name="T40" fmla="*/ 0 w 64"/>
                    <a:gd name="T41" fmla="*/ 22 h 40"/>
                    <a:gd name="T42" fmla="*/ 0 w 64"/>
                    <a:gd name="T43" fmla="*/ 19 h 40"/>
                    <a:gd name="T44" fmla="*/ 1 w 64"/>
                    <a:gd name="T45" fmla="*/ 16 h 40"/>
                    <a:gd name="T46" fmla="*/ 2 w 64"/>
                    <a:gd name="T47" fmla="*/ 13 h 40"/>
                    <a:gd name="T48" fmla="*/ 4 w 64"/>
                    <a:gd name="T49" fmla="*/ 10 h 40"/>
                    <a:gd name="T50" fmla="*/ 6 w 64"/>
                    <a:gd name="T51" fmla="*/ 8 h 40"/>
                    <a:gd name="T52" fmla="*/ 9 w 64"/>
                    <a:gd name="T53" fmla="*/ 6 h 40"/>
                    <a:gd name="T54" fmla="*/ 13 w 64"/>
                    <a:gd name="T55" fmla="*/ 4 h 40"/>
                    <a:gd name="T56" fmla="*/ 17 w 64"/>
                    <a:gd name="T57" fmla="*/ 2 h 40"/>
                    <a:gd name="T58" fmla="*/ 21 w 64"/>
                    <a:gd name="T59" fmla="*/ 1 h 40"/>
                    <a:gd name="T60" fmla="*/ 26 w 64"/>
                    <a:gd name="T61" fmla="*/ 0 h 40"/>
                    <a:gd name="T62" fmla="*/ 30 w 64"/>
                    <a:gd name="T63" fmla="*/ 0 h 40"/>
                    <a:gd name="T64" fmla="*/ 35 w 64"/>
                    <a:gd name="T65" fmla="*/ 0 h 40"/>
                    <a:gd name="T66" fmla="*/ 40 w 64"/>
                    <a:gd name="T67" fmla="*/ 1 h 40"/>
                    <a:gd name="T68" fmla="*/ 45 w 64"/>
                    <a:gd name="T69" fmla="*/ 2 h 40"/>
                    <a:gd name="T70" fmla="*/ 49 w 64"/>
                    <a:gd name="T71" fmla="*/ 3 h 40"/>
                    <a:gd name="T72" fmla="*/ 52 w 64"/>
                    <a:gd name="T73" fmla="*/ 5 h 40"/>
                    <a:gd name="T74" fmla="*/ 56 w 64"/>
                    <a:gd name="T75" fmla="*/ 7 h 40"/>
                    <a:gd name="T76" fmla="*/ 59 w 64"/>
                    <a:gd name="T77" fmla="*/ 9 h 40"/>
                    <a:gd name="T78" fmla="*/ 61 w 64"/>
                    <a:gd name="T79" fmla="*/ 11 h 40"/>
                    <a:gd name="T80" fmla="*/ 63 w 64"/>
                    <a:gd name="T81" fmla="*/ 14 h 40"/>
                    <a:gd name="T82" fmla="*/ 64 w 64"/>
                    <a:gd name="T83" fmla="*/ 17 h 40"/>
                    <a:gd name="T84" fmla="*/ 64 w 64"/>
                    <a:gd name="T85" fmla="*/ 20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40"/>
                    <a:gd name="T131" fmla="*/ 64 w 6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40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3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6"/>
                      </a:lnTo>
                      <a:lnTo>
                        <a:pt x="50" y="36"/>
                      </a:lnTo>
                      <a:lnTo>
                        <a:pt x="49" y="37"/>
                      </a:lnTo>
                      <a:lnTo>
                        <a:pt x="47" y="37"/>
                      </a:lnTo>
                      <a:lnTo>
                        <a:pt x="46" y="38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9"/>
                      </a:lnTo>
                      <a:lnTo>
                        <a:pt x="40" y="39"/>
                      </a:lnTo>
                      <a:lnTo>
                        <a:pt x="38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40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9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8"/>
                      </a:lnTo>
                      <a:lnTo>
                        <a:pt x="17" y="37"/>
                      </a:lnTo>
                      <a:lnTo>
                        <a:pt x="15" y="37"/>
                      </a:lnTo>
                      <a:lnTo>
                        <a:pt x="14" y="36"/>
                      </a:lnTo>
                      <a:lnTo>
                        <a:pt x="13" y="36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8" name="Freeform 2323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D45F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9" name="Freeform 2324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</a:path>
                  </a:pathLst>
                </a:custGeom>
                <a:noFill/>
                <a:ln w="0">
                  <a:solidFill>
                    <a:srgbClr val="A137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0" name="Freeform 2325"/>
                <p:cNvSpPr>
                  <a:spLocks/>
                </p:cNvSpPr>
                <p:nvPr/>
              </p:nvSpPr>
              <p:spPr bwMode="auto">
                <a:xfrm>
                  <a:off x="1049" y="3329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1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1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1" name="Freeform 2326"/>
                <p:cNvSpPr>
                  <a:spLocks/>
                </p:cNvSpPr>
                <p:nvPr/>
              </p:nvSpPr>
              <p:spPr bwMode="auto">
                <a:xfrm>
                  <a:off x="1079" y="3315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2" name="Freeform 2327"/>
                <p:cNvSpPr>
                  <a:spLocks/>
                </p:cNvSpPr>
                <p:nvPr/>
              </p:nvSpPr>
              <p:spPr bwMode="auto">
                <a:xfrm>
                  <a:off x="959" y="3333"/>
                  <a:ext cx="80" cy="12"/>
                </a:xfrm>
                <a:custGeom>
                  <a:avLst/>
                  <a:gdLst>
                    <a:gd name="T0" fmla="*/ 73 w 80"/>
                    <a:gd name="T1" fmla="*/ 10 h 12"/>
                    <a:gd name="T2" fmla="*/ 80 w 80"/>
                    <a:gd name="T3" fmla="*/ 6 h 12"/>
                    <a:gd name="T4" fmla="*/ 31 w 80"/>
                    <a:gd name="T5" fmla="*/ 6 h 12"/>
                    <a:gd name="T6" fmla="*/ 40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10 h 12"/>
                    <a:gd name="T14" fmla="*/ 73 w 80"/>
                    <a:gd name="T15" fmla="*/ 1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10"/>
                      </a:moveTo>
                      <a:lnTo>
                        <a:pt x="80" y="6"/>
                      </a:lnTo>
                      <a:lnTo>
                        <a:pt x="31" y="6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10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3" name="Freeform 2328"/>
                <p:cNvSpPr>
                  <a:spLocks/>
                </p:cNvSpPr>
                <p:nvPr/>
              </p:nvSpPr>
              <p:spPr bwMode="auto">
                <a:xfrm>
                  <a:off x="989" y="3319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4" name="Freeform 2329"/>
                <p:cNvSpPr>
                  <a:spLocks/>
                </p:cNvSpPr>
                <p:nvPr/>
              </p:nvSpPr>
              <p:spPr bwMode="auto">
                <a:xfrm>
                  <a:off x="1051" y="3330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5" name="Freeform 2330"/>
                <p:cNvSpPr>
                  <a:spLocks/>
                </p:cNvSpPr>
                <p:nvPr/>
              </p:nvSpPr>
              <p:spPr bwMode="auto">
                <a:xfrm>
                  <a:off x="1081" y="3316"/>
                  <a:ext cx="80" cy="12"/>
                </a:xfrm>
                <a:custGeom>
                  <a:avLst/>
                  <a:gdLst>
                    <a:gd name="T0" fmla="*/ 6 w 80"/>
                    <a:gd name="T1" fmla="*/ 3 h 12"/>
                    <a:gd name="T2" fmla="*/ 0 w 80"/>
                    <a:gd name="T3" fmla="*/ 7 h 12"/>
                    <a:gd name="T4" fmla="*/ 48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4 w 80"/>
                    <a:gd name="T13" fmla="*/ 3 h 12"/>
                    <a:gd name="T14" fmla="*/ 6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6" y="3"/>
                      </a:moveTo>
                      <a:lnTo>
                        <a:pt x="0" y="7"/>
                      </a:lnTo>
                      <a:lnTo>
                        <a:pt x="48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4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6" name="Freeform 2331"/>
                <p:cNvSpPr>
                  <a:spLocks/>
                </p:cNvSpPr>
                <p:nvPr/>
              </p:nvSpPr>
              <p:spPr bwMode="auto">
                <a:xfrm>
                  <a:off x="961" y="3335"/>
                  <a:ext cx="80" cy="11"/>
                </a:xfrm>
                <a:custGeom>
                  <a:avLst/>
                  <a:gdLst>
                    <a:gd name="T0" fmla="*/ 73 w 80"/>
                    <a:gd name="T1" fmla="*/ 9 h 11"/>
                    <a:gd name="T2" fmla="*/ 80 w 80"/>
                    <a:gd name="T3" fmla="*/ 5 h 11"/>
                    <a:gd name="T4" fmla="*/ 31 w 80"/>
                    <a:gd name="T5" fmla="*/ 5 h 11"/>
                    <a:gd name="T6" fmla="*/ 39 w 80"/>
                    <a:gd name="T7" fmla="*/ 0 h 11"/>
                    <a:gd name="T8" fmla="*/ 0 w 80"/>
                    <a:gd name="T9" fmla="*/ 6 h 11"/>
                    <a:gd name="T10" fmla="*/ 21 w 80"/>
                    <a:gd name="T11" fmla="*/ 11 h 11"/>
                    <a:gd name="T12" fmla="*/ 25 w 80"/>
                    <a:gd name="T13" fmla="*/ 9 h 11"/>
                    <a:gd name="T14" fmla="*/ 73 w 80"/>
                    <a:gd name="T15" fmla="*/ 9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1"/>
                    <a:gd name="T26" fmla="*/ 80 w 8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1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6"/>
                      </a:lnTo>
                      <a:lnTo>
                        <a:pt x="21" y="11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7" name="Freeform 2332"/>
                <p:cNvSpPr>
                  <a:spLocks/>
                </p:cNvSpPr>
                <p:nvPr/>
              </p:nvSpPr>
              <p:spPr bwMode="auto">
                <a:xfrm>
                  <a:off x="991" y="3320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0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0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17" name="Line 17"/>
              <p:cNvSpPr>
                <a:spLocks noChangeShapeType="1"/>
              </p:cNvSpPr>
              <p:nvPr/>
            </p:nvSpPr>
            <p:spPr bwMode="auto">
              <a:xfrm>
                <a:off x="2009" y="1627"/>
                <a:ext cx="0" cy="107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18" name="Group 8"/>
              <p:cNvGrpSpPr>
                <a:grpSpLocks/>
              </p:cNvGrpSpPr>
              <p:nvPr/>
            </p:nvGrpSpPr>
            <p:grpSpPr bwMode="auto">
              <a:xfrm>
                <a:off x="1197" y="2745"/>
                <a:ext cx="74" cy="107"/>
                <a:chOff x="936" y="2673"/>
                <a:chExt cx="131" cy="68"/>
              </a:xfrm>
            </p:grpSpPr>
            <p:sp>
              <p:nvSpPr>
                <p:cNvPr id="2606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936" y="2673"/>
                  <a:ext cx="86" cy="6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2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980" y="2673"/>
                  <a:ext cx="87" cy="6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19" name="Line 18"/>
              <p:cNvSpPr>
                <a:spLocks noChangeShapeType="1"/>
              </p:cNvSpPr>
              <p:nvPr/>
            </p:nvSpPr>
            <p:spPr bwMode="auto">
              <a:xfrm>
                <a:off x="1317" y="1669"/>
                <a:ext cx="43" cy="103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20" name="Group 19"/>
              <p:cNvGrpSpPr>
                <a:grpSpLocks/>
              </p:cNvGrpSpPr>
              <p:nvPr/>
            </p:nvGrpSpPr>
            <p:grpSpPr bwMode="auto">
              <a:xfrm>
                <a:off x="1695" y="2633"/>
                <a:ext cx="350" cy="120"/>
                <a:chOff x="1139" y="3198"/>
                <a:chExt cx="294" cy="78"/>
              </a:xfrm>
            </p:grpSpPr>
            <p:sp>
              <p:nvSpPr>
                <p:cNvPr id="26039" name="Rectangle 20"/>
                <p:cNvSpPr>
                  <a:spLocks noChangeArrowheads="1"/>
                </p:cNvSpPr>
                <p:nvPr/>
              </p:nvSpPr>
              <p:spPr bwMode="auto">
                <a:xfrm>
                  <a:off x="1139" y="3240"/>
                  <a:ext cx="225" cy="36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0" name="Rectangle 21"/>
                <p:cNvSpPr>
                  <a:spLocks noChangeArrowheads="1"/>
                </p:cNvSpPr>
                <p:nvPr/>
              </p:nvSpPr>
              <p:spPr bwMode="auto">
                <a:xfrm>
                  <a:off x="1140" y="3241"/>
                  <a:ext cx="223" cy="34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1" name="Freeform 22"/>
                <p:cNvSpPr>
                  <a:spLocks/>
                </p:cNvSpPr>
                <p:nvPr/>
              </p:nvSpPr>
              <p:spPr bwMode="auto">
                <a:xfrm>
                  <a:off x="1364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2" name="Freeform 23"/>
                <p:cNvSpPr>
                  <a:spLocks/>
                </p:cNvSpPr>
                <p:nvPr/>
              </p:nvSpPr>
              <p:spPr bwMode="auto">
                <a:xfrm>
                  <a:off x="1364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3" name="Freeform 24"/>
                <p:cNvSpPr>
                  <a:spLocks/>
                </p:cNvSpPr>
                <p:nvPr/>
              </p:nvSpPr>
              <p:spPr bwMode="auto">
                <a:xfrm>
                  <a:off x="1139" y="3198"/>
                  <a:ext cx="294" cy="42"/>
                </a:xfrm>
                <a:custGeom>
                  <a:avLst/>
                  <a:gdLst>
                    <a:gd name="T0" fmla="*/ 225 w 294"/>
                    <a:gd name="T1" fmla="*/ 42 h 42"/>
                    <a:gd name="T2" fmla="*/ 294 w 294"/>
                    <a:gd name="T3" fmla="*/ 0 h 42"/>
                    <a:gd name="T4" fmla="*/ 69 w 294"/>
                    <a:gd name="T5" fmla="*/ 0 h 42"/>
                    <a:gd name="T6" fmla="*/ 0 w 294"/>
                    <a:gd name="T7" fmla="*/ 42 h 42"/>
                    <a:gd name="T8" fmla="*/ 225 w 294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4"/>
                    <a:gd name="T16" fmla="*/ 0 h 42"/>
                    <a:gd name="T17" fmla="*/ 294 w 29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4" h="42">
                      <a:moveTo>
                        <a:pt x="225" y="42"/>
                      </a:moveTo>
                      <a:lnTo>
                        <a:pt x="294" y="0"/>
                      </a:lnTo>
                      <a:lnTo>
                        <a:pt x="69" y="0"/>
                      </a:lnTo>
                      <a:lnTo>
                        <a:pt x="0" y="42"/>
                      </a:lnTo>
                      <a:lnTo>
                        <a:pt x="225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4" name="Freeform 25"/>
                <p:cNvSpPr>
                  <a:spLocks/>
                </p:cNvSpPr>
                <p:nvPr/>
              </p:nvSpPr>
              <p:spPr bwMode="auto">
                <a:xfrm>
                  <a:off x="1139" y="3198"/>
                  <a:ext cx="294" cy="42"/>
                </a:xfrm>
                <a:custGeom>
                  <a:avLst/>
                  <a:gdLst>
                    <a:gd name="T0" fmla="*/ 225 w 294"/>
                    <a:gd name="T1" fmla="*/ 42 h 42"/>
                    <a:gd name="T2" fmla="*/ 294 w 294"/>
                    <a:gd name="T3" fmla="*/ 0 h 42"/>
                    <a:gd name="T4" fmla="*/ 69 w 294"/>
                    <a:gd name="T5" fmla="*/ 0 h 42"/>
                    <a:gd name="T6" fmla="*/ 0 w 294"/>
                    <a:gd name="T7" fmla="*/ 42 h 42"/>
                    <a:gd name="T8" fmla="*/ 225 w 294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4"/>
                    <a:gd name="T16" fmla="*/ 0 h 42"/>
                    <a:gd name="T17" fmla="*/ 294 w 29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4" h="42">
                      <a:moveTo>
                        <a:pt x="225" y="42"/>
                      </a:moveTo>
                      <a:lnTo>
                        <a:pt x="294" y="0"/>
                      </a:lnTo>
                      <a:lnTo>
                        <a:pt x="69" y="0"/>
                      </a:lnTo>
                      <a:lnTo>
                        <a:pt x="0" y="42"/>
                      </a:lnTo>
                      <a:lnTo>
                        <a:pt x="225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5" name="Freeform 26"/>
                <p:cNvSpPr>
                  <a:spLocks/>
                </p:cNvSpPr>
                <p:nvPr/>
              </p:nvSpPr>
              <p:spPr bwMode="auto">
                <a:xfrm>
                  <a:off x="1272" y="3217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6" name="Freeform 27"/>
                <p:cNvSpPr>
                  <a:spLocks/>
                </p:cNvSpPr>
                <p:nvPr/>
              </p:nvSpPr>
              <p:spPr bwMode="auto">
                <a:xfrm>
                  <a:off x="1272" y="3217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7" name="Freeform 28"/>
                <p:cNvSpPr>
                  <a:spLocks/>
                </p:cNvSpPr>
                <p:nvPr/>
              </p:nvSpPr>
              <p:spPr bwMode="auto">
                <a:xfrm>
                  <a:off x="1300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8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8" name="Freeform 29"/>
                <p:cNvSpPr>
                  <a:spLocks/>
                </p:cNvSpPr>
                <p:nvPr/>
              </p:nvSpPr>
              <p:spPr bwMode="auto">
                <a:xfrm>
                  <a:off x="1300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8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9" name="Freeform 30"/>
                <p:cNvSpPr>
                  <a:spLocks/>
                </p:cNvSpPr>
                <p:nvPr/>
              </p:nvSpPr>
              <p:spPr bwMode="auto">
                <a:xfrm>
                  <a:off x="1171" y="3222"/>
                  <a:ext cx="97" cy="14"/>
                </a:xfrm>
                <a:custGeom>
                  <a:avLst/>
                  <a:gdLst>
                    <a:gd name="T0" fmla="*/ 88 w 97"/>
                    <a:gd name="T1" fmla="*/ 12 h 14"/>
                    <a:gd name="T2" fmla="*/ 97 w 97"/>
                    <a:gd name="T3" fmla="*/ 7 h 14"/>
                    <a:gd name="T4" fmla="*/ 37 w 97"/>
                    <a:gd name="T5" fmla="*/ 7 h 14"/>
                    <a:gd name="T6" fmla="*/ 47 w 97"/>
                    <a:gd name="T7" fmla="*/ 0 h 14"/>
                    <a:gd name="T8" fmla="*/ 0 w 97"/>
                    <a:gd name="T9" fmla="*/ 8 h 14"/>
                    <a:gd name="T10" fmla="*/ 25 w 97"/>
                    <a:gd name="T11" fmla="*/ 14 h 14"/>
                    <a:gd name="T12" fmla="*/ 29 w 97"/>
                    <a:gd name="T13" fmla="*/ 12 h 14"/>
                    <a:gd name="T14" fmla="*/ 88 w 97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8" y="12"/>
                      </a:moveTo>
                      <a:lnTo>
                        <a:pt x="97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0" name="Freeform 31"/>
                <p:cNvSpPr>
                  <a:spLocks/>
                </p:cNvSpPr>
                <p:nvPr/>
              </p:nvSpPr>
              <p:spPr bwMode="auto">
                <a:xfrm>
                  <a:off x="1171" y="3222"/>
                  <a:ext cx="97" cy="14"/>
                </a:xfrm>
                <a:custGeom>
                  <a:avLst/>
                  <a:gdLst>
                    <a:gd name="T0" fmla="*/ 88 w 97"/>
                    <a:gd name="T1" fmla="*/ 12 h 14"/>
                    <a:gd name="T2" fmla="*/ 97 w 97"/>
                    <a:gd name="T3" fmla="*/ 7 h 14"/>
                    <a:gd name="T4" fmla="*/ 37 w 97"/>
                    <a:gd name="T5" fmla="*/ 7 h 14"/>
                    <a:gd name="T6" fmla="*/ 47 w 97"/>
                    <a:gd name="T7" fmla="*/ 0 h 14"/>
                    <a:gd name="T8" fmla="*/ 0 w 97"/>
                    <a:gd name="T9" fmla="*/ 8 h 14"/>
                    <a:gd name="T10" fmla="*/ 25 w 97"/>
                    <a:gd name="T11" fmla="*/ 14 h 14"/>
                    <a:gd name="T12" fmla="*/ 29 w 97"/>
                    <a:gd name="T13" fmla="*/ 12 h 14"/>
                    <a:gd name="T14" fmla="*/ 88 w 97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8" y="12"/>
                      </a:moveTo>
                      <a:lnTo>
                        <a:pt x="97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1" name="Freeform 32"/>
                <p:cNvSpPr>
                  <a:spLocks/>
                </p:cNvSpPr>
                <p:nvPr/>
              </p:nvSpPr>
              <p:spPr bwMode="auto">
                <a:xfrm>
                  <a:off x="1198" y="3205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8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2" name="Freeform 33"/>
                <p:cNvSpPr>
                  <a:spLocks/>
                </p:cNvSpPr>
                <p:nvPr/>
              </p:nvSpPr>
              <p:spPr bwMode="auto">
                <a:xfrm>
                  <a:off x="1198" y="3205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8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3" name="Freeform 34"/>
                <p:cNvSpPr>
                  <a:spLocks/>
                </p:cNvSpPr>
                <p:nvPr/>
              </p:nvSpPr>
              <p:spPr bwMode="auto">
                <a:xfrm>
                  <a:off x="1274" y="3218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4" name="Freeform 35"/>
                <p:cNvSpPr>
                  <a:spLocks/>
                </p:cNvSpPr>
                <p:nvPr/>
              </p:nvSpPr>
              <p:spPr bwMode="auto">
                <a:xfrm>
                  <a:off x="1274" y="3218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5" name="Freeform 36"/>
                <p:cNvSpPr>
                  <a:spLocks/>
                </p:cNvSpPr>
                <p:nvPr/>
              </p:nvSpPr>
              <p:spPr bwMode="auto">
                <a:xfrm>
                  <a:off x="1302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8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6" name="Freeform 37"/>
                <p:cNvSpPr>
                  <a:spLocks/>
                </p:cNvSpPr>
                <p:nvPr/>
              </p:nvSpPr>
              <p:spPr bwMode="auto">
                <a:xfrm>
                  <a:off x="1302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8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7" name="Freeform 38"/>
                <p:cNvSpPr>
                  <a:spLocks/>
                </p:cNvSpPr>
                <p:nvPr/>
              </p:nvSpPr>
              <p:spPr bwMode="auto">
                <a:xfrm>
                  <a:off x="1173" y="3224"/>
                  <a:ext cx="97" cy="13"/>
                </a:xfrm>
                <a:custGeom>
                  <a:avLst/>
                  <a:gdLst>
                    <a:gd name="T0" fmla="*/ 88 w 97"/>
                    <a:gd name="T1" fmla="*/ 11 h 13"/>
                    <a:gd name="T2" fmla="*/ 97 w 97"/>
                    <a:gd name="T3" fmla="*/ 6 h 13"/>
                    <a:gd name="T4" fmla="*/ 37 w 97"/>
                    <a:gd name="T5" fmla="*/ 6 h 13"/>
                    <a:gd name="T6" fmla="*/ 47 w 97"/>
                    <a:gd name="T7" fmla="*/ 0 h 13"/>
                    <a:gd name="T8" fmla="*/ 0 w 97"/>
                    <a:gd name="T9" fmla="*/ 7 h 13"/>
                    <a:gd name="T10" fmla="*/ 25 w 97"/>
                    <a:gd name="T11" fmla="*/ 13 h 13"/>
                    <a:gd name="T12" fmla="*/ 29 w 97"/>
                    <a:gd name="T13" fmla="*/ 11 h 13"/>
                    <a:gd name="T14" fmla="*/ 88 w 97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3"/>
                    <a:gd name="T26" fmla="*/ 97 w 97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3">
                      <a:moveTo>
                        <a:pt x="88" y="11"/>
                      </a:moveTo>
                      <a:lnTo>
                        <a:pt x="97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5" y="13"/>
                      </a:lnTo>
                      <a:lnTo>
                        <a:pt x="29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8" name="Freeform 39"/>
                <p:cNvSpPr>
                  <a:spLocks/>
                </p:cNvSpPr>
                <p:nvPr/>
              </p:nvSpPr>
              <p:spPr bwMode="auto">
                <a:xfrm>
                  <a:off x="1173" y="3224"/>
                  <a:ext cx="97" cy="13"/>
                </a:xfrm>
                <a:custGeom>
                  <a:avLst/>
                  <a:gdLst>
                    <a:gd name="T0" fmla="*/ 88 w 97"/>
                    <a:gd name="T1" fmla="*/ 11 h 13"/>
                    <a:gd name="T2" fmla="*/ 97 w 97"/>
                    <a:gd name="T3" fmla="*/ 6 h 13"/>
                    <a:gd name="T4" fmla="*/ 37 w 97"/>
                    <a:gd name="T5" fmla="*/ 6 h 13"/>
                    <a:gd name="T6" fmla="*/ 47 w 97"/>
                    <a:gd name="T7" fmla="*/ 0 h 13"/>
                    <a:gd name="T8" fmla="*/ 0 w 97"/>
                    <a:gd name="T9" fmla="*/ 7 h 13"/>
                    <a:gd name="T10" fmla="*/ 25 w 97"/>
                    <a:gd name="T11" fmla="*/ 13 h 13"/>
                    <a:gd name="T12" fmla="*/ 29 w 97"/>
                    <a:gd name="T13" fmla="*/ 11 h 13"/>
                    <a:gd name="T14" fmla="*/ 88 w 97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3"/>
                    <a:gd name="T26" fmla="*/ 97 w 97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3">
                      <a:moveTo>
                        <a:pt x="88" y="11"/>
                      </a:moveTo>
                      <a:lnTo>
                        <a:pt x="97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5" y="13"/>
                      </a:lnTo>
                      <a:lnTo>
                        <a:pt x="29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9" name="Freeform 40"/>
                <p:cNvSpPr>
                  <a:spLocks/>
                </p:cNvSpPr>
                <p:nvPr/>
              </p:nvSpPr>
              <p:spPr bwMode="auto">
                <a:xfrm>
                  <a:off x="1200" y="3206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9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0" name="Freeform 41"/>
                <p:cNvSpPr>
                  <a:spLocks/>
                </p:cNvSpPr>
                <p:nvPr/>
              </p:nvSpPr>
              <p:spPr bwMode="auto">
                <a:xfrm>
                  <a:off x="1200" y="3206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9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21" name="Group 42"/>
              <p:cNvGrpSpPr>
                <a:grpSpLocks/>
              </p:cNvGrpSpPr>
              <p:nvPr/>
            </p:nvGrpSpPr>
            <p:grpSpPr bwMode="auto">
              <a:xfrm>
                <a:off x="1175" y="2633"/>
                <a:ext cx="351" cy="120"/>
                <a:chOff x="702" y="3198"/>
                <a:chExt cx="295" cy="78"/>
              </a:xfrm>
            </p:grpSpPr>
            <p:sp>
              <p:nvSpPr>
                <p:cNvPr id="26017" name="Rectangle 43"/>
                <p:cNvSpPr>
                  <a:spLocks noChangeArrowheads="1"/>
                </p:cNvSpPr>
                <p:nvPr/>
              </p:nvSpPr>
              <p:spPr bwMode="auto">
                <a:xfrm>
                  <a:off x="702" y="3240"/>
                  <a:ext cx="226" cy="36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8" name="Rectangle 44"/>
                <p:cNvSpPr>
                  <a:spLocks noChangeArrowheads="1"/>
                </p:cNvSpPr>
                <p:nvPr/>
              </p:nvSpPr>
              <p:spPr bwMode="auto">
                <a:xfrm>
                  <a:off x="703" y="3241"/>
                  <a:ext cx="224" cy="34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9" name="Freeform 45"/>
                <p:cNvSpPr>
                  <a:spLocks/>
                </p:cNvSpPr>
                <p:nvPr/>
              </p:nvSpPr>
              <p:spPr bwMode="auto">
                <a:xfrm>
                  <a:off x="928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0" name="Freeform 46"/>
                <p:cNvSpPr>
                  <a:spLocks/>
                </p:cNvSpPr>
                <p:nvPr/>
              </p:nvSpPr>
              <p:spPr bwMode="auto">
                <a:xfrm>
                  <a:off x="928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1" name="Freeform 47"/>
                <p:cNvSpPr>
                  <a:spLocks/>
                </p:cNvSpPr>
                <p:nvPr/>
              </p:nvSpPr>
              <p:spPr bwMode="auto">
                <a:xfrm>
                  <a:off x="702" y="3198"/>
                  <a:ext cx="295" cy="42"/>
                </a:xfrm>
                <a:custGeom>
                  <a:avLst/>
                  <a:gdLst>
                    <a:gd name="T0" fmla="*/ 226 w 295"/>
                    <a:gd name="T1" fmla="*/ 42 h 42"/>
                    <a:gd name="T2" fmla="*/ 295 w 295"/>
                    <a:gd name="T3" fmla="*/ 0 h 42"/>
                    <a:gd name="T4" fmla="*/ 70 w 295"/>
                    <a:gd name="T5" fmla="*/ 0 h 42"/>
                    <a:gd name="T6" fmla="*/ 0 w 295"/>
                    <a:gd name="T7" fmla="*/ 42 h 42"/>
                    <a:gd name="T8" fmla="*/ 226 w 295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"/>
                    <a:gd name="T16" fmla="*/ 0 h 42"/>
                    <a:gd name="T17" fmla="*/ 295 w 29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" h="42">
                      <a:moveTo>
                        <a:pt x="226" y="42"/>
                      </a:moveTo>
                      <a:lnTo>
                        <a:pt x="295" y="0"/>
                      </a:lnTo>
                      <a:lnTo>
                        <a:pt x="70" y="0"/>
                      </a:lnTo>
                      <a:lnTo>
                        <a:pt x="0" y="42"/>
                      </a:lnTo>
                      <a:lnTo>
                        <a:pt x="226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2" name="Freeform 48"/>
                <p:cNvSpPr>
                  <a:spLocks/>
                </p:cNvSpPr>
                <p:nvPr/>
              </p:nvSpPr>
              <p:spPr bwMode="auto">
                <a:xfrm>
                  <a:off x="702" y="3198"/>
                  <a:ext cx="295" cy="42"/>
                </a:xfrm>
                <a:custGeom>
                  <a:avLst/>
                  <a:gdLst>
                    <a:gd name="T0" fmla="*/ 226 w 295"/>
                    <a:gd name="T1" fmla="*/ 42 h 42"/>
                    <a:gd name="T2" fmla="*/ 295 w 295"/>
                    <a:gd name="T3" fmla="*/ 0 h 42"/>
                    <a:gd name="T4" fmla="*/ 70 w 295"/>
                    <a:gd name="T5" fmla="*/ 0 h 42"/>
                    <a:gd name="T6" fmla="*/ 0 w 295"/>
                    <a:gd name="T7" fmla="*/ 42 h 42"/>
                    <a:gd name="T8" fmla="*/ 226 w 295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"/>
                    <a:gd name="T16" fmla="*/ 0 h 42"/>
                    <a:gd name="T17" fmla="*/ 295 w 29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" h="42">
                      <a:moveTo>
                        <a:pt x="226" y="42"/>
                      </a:moveTo>
                      <a:lnTo>
                        <a:pt x="295" y="0"/>
                      </a:lnTo>
                      <a:lnTo>
                        <a:pt x="70" y="0"/>
                      </a:lnTo>
                      <a:lnTo>
                        <a:pt x="0" y="42"/>
                      </a:lnTo>
                      <a:lnTo>
                        <a:pt x="226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3" name="Freeform 49"/>
                <p:cNvSpPr>
                  <a:spLocks/>
                </p:cNvSpPr>
                <p:nvPr/>
              </p:nvSpPr>
              <p:spPr bwMode="auto">
                <a:xfrm>
                  <a:off x="835" y="3217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49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49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4" name="Freeform 50"/>
                <p:cNvSpPr>
                  <a:spLocks/>
                </p:cNvSpPr>
                <p:nvPr/>
              </p:nvSpPr>
              <p:spPr bwMode="auto">
                <a:xfrm>
                  <a:off x="835" y="3217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49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49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5" name="Freeform 51"/>
                <p:cNvSpPr>
                  <a:spLocks/>
                </p:cNvSpPr>
                <p:nvPr/>
              </p:nvSpPr>
              <p:spPr bwMode="auto">
                <a:xfrm>
                  <a:off x="864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7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6" name="Freeform 52"/>
                <p:cNvSpPr>
                  <a:spLocks/>
                </p:cNvSpPr>
                <p:nvPr/>
              </p:nvSpPr>
              <p:spPr bwMode="auto">
                <a:xfrm>
                  <a:off x="864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7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7" name="Freeform 53"/>
                <p:cNvSpPr>
                  <a:spLocks/>
                </p:cNvSpPr>
                <p:nvPr/>
              </p:nvSpPr>
              <p:spPr bwMode="auto">
                <a:xfrm>
                  <a:off x="735" y="3222"/>
                  <a:ext cx="96" cy="14"/>
                </a:xfrm>
                <a:custGeom>
                  <a:avLst/>
                  <a:gdLst>
                    <a:gd name="T0" fmla="*/ 88 w 96"/>
                    <a:gd name="T1" fmla="*/ 12 h 14"/>
                    <a:gd name="T2" fmla="*/ 96 w 96"/>
                    <a:gd name="T3" fmla="*/ 7 h 14"/>
                    <a:gd name="T4" fmla="*/ 37 w 96"/>
                    <a:gd name="T5" fmla="*/ 7 h 14"/>
                    <a:gd name="T6" fmla="*/ 47 w 96"/>
                    <a:gd name="T7" fmla="*/ 0 h 14"/>
                    <a:gd name="T8" fmla="*/ 0 w 96"/>
                    <a:gd name="T9" fmla="*/ 8 h 14"/>
                    <a:gd name="T10" fmla="*/ 24 w 96"/>
                    <a:gd name="T11" fmla="*/ 14 h 14"/>
                    <a:gd name="T12" fmla="*/ 28 w 96"/>
                    <a:gd name="T13" fmla="*/ 12 h 14"/>
                    <a:gd name="T14" fmla="*/ 88 w 96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8" y="12"/>
                      </a:moveTo>
                      <a:lnTo>
                        <a:pt x="96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4" y="14"/>
                      </a:lnTo>
                      <a:lnTo>
                        <a:pt x="28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8" name="Freeform 54"/>
                <p:cNvSpPr>
                  <a:spLocks/>
                </p:cNvSpPr>
                <p:nvPr/>
              </p:nvSpPr>
              <p:spPr bwMode="auto">
                <a:xfrm>
                  <a:off x="735" y="3222"/>
                  <a:ext cx="96" cy="14"/>
                </a:xfrm>
                <a:custGeom>
                  <a:avLst/>
                  <a:gdLst>
                    <a:gd name="T0" fmla="*/ 88 w 96"/>
                    <a:gd name="T1" fmla="*/ 12 h 14"/>
                    <a:gd name="T2" fmla="*/ 96 w 96"/>
                    <a:gd name="T3" fmla="*/ 7 h 14"/>
                    <a:gd name="T4" fmla="*/ 37 w 96"/>
                    <a:gd name="T5" fmla="*/ 7 h 14"/>
                    <a:gd name="T6" fmla="*/ 47 w 96"/>
                    <a:gd name="T7" fmla="*/ 0 h 14"/>
                    <a:gd name="T8" fmla="*/ 0 w 96"/>
                    <a:gd name="T9" fmla="*/ 8 h 14"/>
                    <a:gd name="T10" fmla="*/ 24 w 96"/>
                    <a:gd name="T11" fmla="*/ 14 h 14"/>
                    <a:gd name="T12" fmla="*/ 28 w 96"/>
                    <a:gd name="T13" fmla="*/ 12 h 14"/>
                    <a:gd name="T14" fmla="*/ 88 w 96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8" y="12"/>
                      </a:moveTo>
                      <a:lnTo>
                        <a:pt x="96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4" y="14"/>
                      </a:lnTo>
                      <a:lnTo>
                        <a:pt x="28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9" name="Freeform 55"/>
                <p:cNvSpPr>
                  <a:spLocks/>
                </p:cNvSpPr>
                <p:nvPr/>
              </p:nvSpPr>
              <p:spPr bwMode="auto">
                <a:xfrm>
                  <a:off x="761" y="3205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8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0" name="Freeform 56"/>
                <p:cNvSpPr>
                  <a:spLocks/>
                </p:cNvSpPr>
                <p:nvPr/>
              </p:nvSpPr>
              <p:spPr bwMode="auto">
                <a:xfrm>
                  <a:off x="761" y="3205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8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1" name="Freeform 57"/>
                <p:cNvSpPr>
                  <a:spLocks/>
                </p:cNvSpPr>
                <p:nvPr/>
              </p:nvSpPr>
              <p:spPr bwMode="auto">
                <a:xfrm>
                  <a:off x="837" y="3218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50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50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2" name="Freeform 58"/>
                <p:cNvSpPr>
                  <a:spLocks/>
                </p:cNvSpPr>
                <p:nvPr/>
              </p:nvSpPr>
              <p:spPr bwMode="auto">
                <a:xfrm>
                  <a:off x="837" y="3218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50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50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3" name="Freeform 59"/>
                <p:cNvSpPr>
                  <a:spLocks/>
                </p:cNvSpPr>
                <p:nvPr/>
              </p:nvSpPr>
              <p:spPr bwMode="auto">
                <a:xfrm>
                  <a:off x="866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7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4" name="Freeform 60"/>
                <p:cNvSpPr>
                  <a:spLocks/>
                </p:cNvSpPr>
                <p:nvPr/>
              </p:nvSpPr>
              <p:spPr bwMode="auto">
                <a:xfrm>
                  <a:off x="866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7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5" name="Freeform 61"/>
                <p:cNvSpPr>
                  <a:spLocks/>
                </p:cNvSpPr>
                <p:nvPr/>
              </p:nvSpPr>
              <p:spPr bwMode="auto">
                <a:xfrm>
                  <a:off x="737" y="3224"/>
                  <a:ext cx="96" cy="13"/>
                </a:xfrm>
                <a:custGeom>
                  <a:avLst/>
                  <a:gdLst>
                    <a:gd name="T0" fmla="*/ 88 w 96"/>
                    <a:gd name="T1" fmla="*/ 11 h 13"/>
                    <a:gd name="T2" fmla="*/ 96 w 96"/>
                    <a:gd name="T3" fmla="*/ 6 h 13"/>
                    <a:gd name="T4" fmla="*/ 37 w 96"/>
                    <a:gd name="T5" fmla="*/ 6 h 13"/>
                    <a:gd name="T6" fmla="*/ 47 w 96"/>
                    <a:gd name="T7" fmla="*/ 0 h 13"/>
                    <a:gd name="T8" fmla="*/ 0 w 96"/>
                    <a:gd name="T9" fmla="*/ 7 h 13"/>
                    <a:gd name="T10" fmla="*/ 24 w 96"/>
                    <a:gd name="T11" fmla="*/ 13 h 13"/>
                    <a:gd name="T12" fmla="*/ 28 w 96"/>
                    <a:gd name="T13" fmla="*/ 11 h 13"/>
                    <a:gd name="T14" fmla="*/ 88 w 96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3"/>
                    <a:gd name="T26" fmla="*/ 96 w 9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3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4" y="13"/>
                      </a:lnTo>
                      <a:lnTo>
                        <a:pt x="28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6" name="Freeform 62"/>
                <p:cNvSpPr>
                  <a:spLocks/>
                </p:cNvSpPr>
                <p:nvPr/>
              </p:nvSpPr>
              <p:spPr bwMode="auto">
                <a:xfrm>
                  <a:off x="737" y="3224"/>
                  <a:ext cx="96" cy="13"/>
                </a:xfrm>
                <a:custGeom>
                  <a:avLst/>
                  <a:gdLst>
                    <a:gd name="T0" fmla="*/ 88 w 96"/>
                    <a:gd name="T1" fmla="*/ 11 h 13"/>
                    <a:gd name="T2" fmla="*/ 96 w 96"/>
                    <a:gd name="T3" fmla="*/ 6 h 13"/>
                    <a:gd name="T4" fmla="*/ 37 w 96"/>
                    <a:gd name="T5" fmla="*/ 6 h 13"/>
                    <a:gd name="T6" fmla="*/ 47 w 96"/>
                    <a:gd name="T7" fmla="*/ 0 h 13"/>
                    <a:gd name="T8" fmla="*/ 0 w 96"/>
                    <a:gd name="T9" fmla="*/ 7 h 13"/>
                    <a:gd name="T10" fmla="*/ 24 w 96"/>
                    <a:gd name="T11" fmla="*/ 13 h 13"/>
                    <a:gd name="T12" fmla="*/ 28 w 96"/>
                    <a:gd name="T13" fmla="*/ 11 h 13"/>
                    <a:gd name="T14" fmla="*/ 88 w 96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3"/>
                    <a:gd name="T26" fmla="*/ 96 w 9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3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4" y="13"/>
                      </a:lnTo>
                      <a:lnTo>
                        <a:pt x="28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7" name="Freeform 63"/>
                <p:cNvSpPr>
                  <a:spLocks/>
                </p:cNvSpPr>
                <p:nvPr/>
              </p:nvSpPr>
              <p:spPr bwMode="auto">
                <a:xfrm>
                  <a:off x="763" y="3206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9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8" name="Freeform 64"/>
                <p:cNvSpPr>
                  <a:spLocks/>
                </p:cNvSpPr>
                <p:nvPr/>
              </p:nvSpPr>
              <p:spPr bwMode="auto">
                <a:xfrm>
                  <a:off x="763" y="3206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9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22" name="Freeform 65"/>
              <p:cNvSpPr>
                <a:spLocks noEditPoints="1"/>
              </p:cNvSpPr>
              <p:nvPr/>
            </p:nvSpPr>
            <p:spPr bwMode="auto">
              <a:xfrm>
                <a:off x="1379" y="2724"/>
                <a:ext cx="123" cy="154"/>
              </a:xfrm>
              <a:custGeom>
                <a:avLst/>
                <a:gdLst>
                  <a:gd name="T0" fmla="*/ 2147483647 w 103"/>
                  <a:gd name="T1" fmla="*/ 0 h 100"/>
                  <a:gd name="T2" fmla="*/ 2147483647 w 103"/>
                  <a:gd name="T3" fmla="*/ 2147483647 h 100"/>
                  <a:gd name="T4" fmla="*/ 2147483647 w 103"/>
                  <a:gd name="T5" fmla="*/ 2147483647 h 100"/>
                  <a:gd name="T6" fmla="*/ 2147483647 w 103"/>
                  <a:gd name="T7" fmla="*/ 2147483647 h 100"/>
                  <a:gd name="T8" fmla="*/ 2147483647 w 103"/>
                  <a:gd name="T9" fmla="*/ 0 h 100"/>
                  <a:gd name="T10" fmla="*/ 2147483647 w 103"/>
                  <a:gd name="T11" fmla="*/ 2147483647 h 100"/>
                  <a:gd name="T12" fmla="*/ 2147483647 w 103"/>
                  <a:gd name="T13" fmla="*/ 2147483647 h 100"/>
                  <a:gd name="T14" fmla="*/ 2147483647 w 103"/>
                  <a:gd name="T15" fmla="*/ 2147483647 h 100"/>
                  <a:gd name="T16" fmla="*/ 0 w 103"/>
                  <a:gd name="T17" fmla="*/ 2147483647 h 100"/>
                  <a:gd name="T18" fmla="*/ 2147483647 w 103"/>
                  <a:gd name="T19" fmla="*/ 2147483647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3"/>
                  <a:gd name="T31" fmla="*/ 0 h 100"/>
                  <a:gd name="T32" fmla="*/ 103 w 103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3" h="100">
                    <a:moveTo>
                      <a:pt x="18" y="0"/>
                    </a:moveTo>
                    <a:lnTo>
                      <a:pt x="103" y="85"/>
                    </a:lnTo>
                    <a:lnTo>
                      <a:pt x="97" y="90"/>
                    </a:lnTo>
                    <a:lnTo>
                      <a:pt x="12" y="5"/>
                    </a:lnTo>
                    <a:lnTo>
                      <a:pt x="18" y="0"/>
                    </a:lnTo>
                    <a:close/>
                    <a:moveTo>
                      <a:pt x="6" y="10"/>
                    </a:moveTo>
                    <a:lnTo>
                      <a:pt x="91" y="95"/>
                    </a:lnTo>
                    <a:lnTo>
                      <a:pt x="85" y="100"/>
                    </a:lnTo>
                    <a:lnTo>
                      <a:pt x="0" y="15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3" name="Freeform 66"/>
              <p:cNvSpPr>
                <a:spLocks noEditPoints="1"/>
              </p:cNvSpPr>
              <p:nvPr/>
            </p:nvSpPr>
            <p:spPr bwMode="auto">
              <a:xfrm>
                <a:off x="1726" y="2724"/>
                <a:ext cx="150" cy="161"/>
              </a:xfrm>
              <a:custGeom>
                <a:avLst/>
                <a:gdLst>
                  <a:gd name="T0" fmla="*/ 2147483647 w 126"/>
                  <a:gd name="T1" fmla="*/ 2147483647 h 105"/>
                  <a:gd name="T2" fmla="*/ 2147483647 w 126"/>
                  <a:gd name="T3" fmla="*/ 2147483647 h 105"/>
                  <a:gd name="T4" fmla="*/ 2147483647 w 126"/>
                  <a:gd name="T5" fmla="*/ 2147483647 h 105"/>
                  <a:gd name="T6" fmla="*/ 2147483647 w 126"/>
                  <a:gd name="T7" fmla="*/ 2147483647 h 105"/>
                  <a:gd name="T8" fmla="*/ 2147483647 w 126"/>
                  <a:gd name="T9" fmla="*/ 2147483647 h 105"/>
                  <a:gd name="T10" fmla="*/ 2147483647 w 126"/>
                  <a:gd name="T11" fmla="*/ 2147483647 h 105"/>
                  <a:gd name="T12" fmla="*/ 2147483647 w 126"/>
                  <a:gd name="T13" fmla="*/ 2147483647 h 105"/>
                  <a:gd name="T14" fmla="*/ 0 w 126"/>
                  <a:gd name="T15" fmla="*/ 2147483647 h 105"/>
                  <a:gd name="T16" fmla="*/ 2147483647 w 126"/>
                  <a:gd name="T17" fmla="*/ 0 h 105"/>
                  <a:gd name="T18" fmla="*/ 2147483647 w 126"/>
                  <a:gd name="T19" fmla="*/ 2147483647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6"/>
                  <a:gd name="T31" fmla="*/ 0 h 105"/>
                  <a:gd name="T32" fmla="*/ 126 w 126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6" h="105">
                    <a:moveTo>
                      <a:pt x="126" y="16"/>
                    </a:moveTo>
                    <a:lnTo>
                      <a:pt x="16" y="105"/>
                    </a:lnTo>
                    <a:lnTo>
                      <a:pt x="11" y="100"/>
                    </a:lnTo>
                    <a:lnTo>
                      <a:pt x="121" y="11"/>
                    </a:lnTo>
                    <a:lnTo>
                      <a:pt x="126" y="16"/>
                    </a:lnTo>
                    <a:close/>
                    <a:moveTo>
                      <a:pt x="116" y="5"/>
                    </a:moveTo>
                    <a:lnTo>
                      <a:pt x="6" y="94"/>
                    </a:lnTo>
                    <a:lnTo>
                      <a:pt x="0" y="89"/>
                    </a:lnTo>
                    <a:lnTo>
                      <a:pt x="110" y="0"/>
                    </a:lnTo>
                    <a:lnTo>
                      <a:pt x="1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24" name="Group 67"/>
              <p:cNvGrpSpPr>
                <a:grpSpLocks/>
              </p:cNvGrpSpPr>
              <p:nvPr/>
            </p:nvGrpSpPr>
            <p:grpSpPr bwMode="auto">
              <a:xfrm>
                <a:off x="1737" y="2433"/>
                <a:ext cx="387" cy="135"/>
                <a:chOff x="1174" y="3081"/>
                <a:chExt cx="325" cy="88"/>
              </a:xfrm>
            </p:grpSpPr>
            <p:sp>
              <p:nvSpPr>
                <p:cNvPr id="25981" name="Freeform 68"/>
                <p:cNvSpPr>
                  <a:spLocks/>
                </p:cNvSpPr>
                <p:nvPr/>
              </p:nvSpPr>
              <p:spPr bwMode="auto">
                <a:xfrm>
                  <a:off x="1440" y="3081"/>
                  <a:ext cx="57" cy="87"/>
                </a:xfrm>
                <a:custGeom>
                  <a:avLst/>
                  <a:gdLst>
                    <a:gd name="T0" fmla="*/ 0 w 57"/>
                    <a:gd name="T1" fmla="*/ 87 h 87"/>
                    <a:gd name="T2" fmla="*/ 57 w 57"/>
                    <a:gd name="T3" fmla="*/ 50 h 87"/>
                    <a:gd name="T4" fmla="*/ 57 w 57"/>
                    <a:gd name="T5" fmla="*/ 0 h 87"/>
                    <a:gd name="T6" fmla="*/ 0 w 57"/>
                    <a:gd name="T7" fmla="*/ 37 h 87"/>
                    <a:gd name="T8" fmla="*/ 0 w 57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87"/>
                    <a:gd name="T17" fmla="*/ 57 w 5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87">
                      <a:moveTo>
                        <a:pt x="0" y="87"/>
                      </a:moveTo>
                      <a:lnTo>
                        <a:pt x="57" y="50"/>
                      </a:lnTo>
                      <a:lnTo>
                        <a:pt x="57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2" name="Freeform 69"/>
                <p:cNvSpPr>
                  <a:spLocks/>
                </p:cNvSpPr>
                <p:nvPr/>
              </p:nvSpPr>
              <p:spPr bwMode="auto">
                <a:xfrm>
                  <a:off x="1441" y="3082"/>
                  <a:ext cx="58" cy="87"/>
                </a:xfrm>
                <a:custGeom>
                  <a:avLst/>
                  <a:gdLst>
                    <a:gd name="T0" fmla="*/ 0 w 58"/>
                    <a:gd name="T1" fmla="*/ 87 h 87"/>
                    <a:gd name="T2" fmla="*/ 58 w 58"/>
                    <a:gd name="T3" fmla="*/ 50 h 87"/>
                    <a:gd name="T4" fmla="*/ 58 w 58"/>
                    <a:gd name="T5" fmla="*/ 0 h 87"/>
                    <a:gd name="T6" fmla="*/ 0 w 58"/>
                    <a:gd name="T7" fmla="*/ 37 h 87"/>
                    <a:gd name="T8" fmla="*/ 0 w 58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7"/>
                    <a:gd name="T17" fmla="*/ 58 w 58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7">
                      <a:moveTo>
                        <a:pt x="0" y="87"/>
                      </a:moveTo>
                      <a:lnTo>
                        <a:pt x="58" y="50"/>
                      </a:lnTo>
                      <a:lnTo>
                        <a:pt x="58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 w="635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3" name="Line 70"/>
                <p:cNvSpPr>
                  <a:spLocks noChangeShapeType="1"/>
                </p:cNvSpPr>
                <p:nvPr/>
              </p:nvSpPr>
              <p:spPr bwMode="auto">
                <a:xfrm>
                  <a:off x="1459" y="3105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41" y="3117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5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475" y="3130"/>
                  <a:ext cx="1" cy="19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6" name="Rectangle 73"/>
                <p:cNvSpPr>
                  <a:spLocks noChangeArrowheads="1"/>
                </p:cNvSpPr>
                <p:nvPr/>
              </p:nvSpPr>
              <p:spPr bwMode="auto">
                <a:xfrm>
                  <a:off x="1397" y="3117"/>
                  <a:ext cx="43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7" name="Rectangle 74"/>
                <p:cNvSpPr>
                  <a:spLocks noChangeArrowheads="1"/>
                </p:cNvSpPr>
                <p:nvPr/>
              </p:nvSpPr>
              <p:spPr bwMode="auto">
                <a:xfrm>
                  <a:off x="1400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8" name="Rectangle 75"/>
                <p:cNvSpPr>
                  <a:spLocks noChangeArrowheads="1"/>
                </p:cNvSpPr>
                <p:nvPr/>
              </p:nvSpPr>
              <p:spPr bwMode="auto">
                <a:xfrm>
                  <a:off x="1352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9" name="Rectangle 76"/>
                <p:cNvSpPr>
                  <a:spLocks noChangeArrowheads="1"/>
                </p:cNvSpPr>
                <p:nvPr/>
              </p:nvSpPr>
              <p:spPr bwMode="auto">
                <a:xfrm>
                  <a:off x="1355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0" name="Rectangle 77"/>
                <p:cNvSpPr>
                  <a:spLocks noChangeArrowheads="1"/>
                </p:cNvSpPr>
                <p:nvPr/>
              </p:nvSpPr>
              <p:spPr bwMode="auto">
                <a:xfrm>
                  <a:off x="1308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1" name="Rectangle 78"/>
                <p:cNvSpPr>
                  <a:spLocks noChangeArrowheads="1"/>
                </p:cNvSpPr>
                <p:nvPr/>
              </p:nvSpPr>
              <p:spPr bwMode="auto">
                <a:xfrm>
                  <a:off x="1311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2" name="Rectangle 79"/>
                <p:cNvSpPr>
                  <a:spLocks noChangeArrowheads="1"/>
                </p:cNvSpPr>
                <p:nvPr/>
              </p:nvSpPr>
              <p:spPr bwMode="auto">
                <a:xfrm>
                  <a:off x="1264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3" name="Rectangle 80"/>
                <p:cNvSpPr>
                  <a:spLocks noChangeArrowheads="1"/>
                </p:cNvSpPr>
                <p:nvPr/>
              </p:nvSpPr>
              <p:spPr bwMode="auto">
                <a:xfrm>
                  <a:off x="1267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4" name="Rectangle 81"/>
                <p:cNvSpPr>
                  <a:spLocks noChangeArrowheads="1"/>
                </p:cNvSpPr>
                <p:nvPr/>
              </p:nvSpPr>
              <p:spPr bwMode="auto">
                <a:xfrm>
                  <a:off x="1220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5" name="Rectangle 82"/>
                <p:cNvSpPr>
                  <a:spLocks noChangeArrowheads="1"/>
                </p:cNvSpPr>
                <p:nvPr/>
              </p:nvSpPr>
              <p:spPr bwMode="auto">
                <a:xfrm>
                  <a:off x="1223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74" y="3117"/>
                  <a:ext cx="46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7" name="Rectangle 84"/>
                <p:cNvSpPr>
                  <a:spLocks noChangeArrowheads="1"/>
                </p:cNvSpPr>
                <p:nvPr/>
              </p:nvSpPr>
              <p:spPr bwMode="auto">
                <a:xfrm>
                  <a:off x="1178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8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398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354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0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309" y="3152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1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266" y="3135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2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221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3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1177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4" name="Freeform 91"/>
                <p:cNvSpPr>
                  <a:spLocks/>
                </p:cNvSpPr>
                <p:nvPr/>
              </p:nvSpPr>
              <p:spPr bwMode="auto">
                <a:xfrm>
                  <a:off x="1174" y="3081"/>
                  <a:ext cx="322" cy="36"/>
                </a:xfrm>
                <a:custGeom>
                  <a:avLst/>
                  <a:gdLst>
                    <a:gd name="T0" fmla="*/ 266 w 322"/>
                    <a:gd name="T1" fmla="*/ 36 h 36"/>
                    <a:gd name="T2" fmla="*/ 322 w 322"/>
                    <a:gd name="T3" fmla="*/ 0 h 36"/>
                    <a:gd name="T4" fmla="*/ 57 w 322"/>
                    <a:gd name="T5" fmla="*/ 0 h 36"/>
                    <a:gd name="T6" fmla="*/ 0 w 322"/>
                    <a:gd name="T7" fmla="*/ 36 h 36"/>
                    <a:gd name="T8" fmla="*/ 266 w 322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2"/>
                    <a:gd name="T16" fmla="*/ 0 h 36"/>
                    <a:gd name="T17" fmla="*/ 322 w 32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2" h="36">
                      <a:moveTo>
                        <a:pt x="266" y="36"/>
                      </a:moveTo>
                      <a:lnTo>
                        <a:pt x="322" y="0"/>
                      </a:lnTo>
                      <a:lnTo>
                        <a:pt x="57" y="0"/>
                      </a:lnTo>
                      <a:lnTo>
                        <a:pt x="0" y="36"/>
                      </a:lnTo>
                      <a:lnTo>
                        <a:pt x="266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5" name="Freeform 92"/>
                <p:cNvSpPr>
                  <a:spLocks/>
                </p:cNvSpPr>
                <p:nvPr/>
              </p:nvSpPr>
              <p:spPr bwMode="auto">
                <a:xfrm>
                  <a:off x="1176" y="3082"/>
                  <a:ext cx="321" cy="36"/>
                </a:xfrm>
                <a:custGeom>
                  <a:avLst/>
                  <a:gdLst>
                    <a:gd name="T0" fmla="*/ 265 w 321"/>
                    <a:gd name="T1" fmla="*/ 36 h 36"/>
                    <a:gd name="T2" fmla="*/ 321 w 321"/>
                    <a:gd name="T3" fmla="*/ 0 h 36"/>
                    <a:gd name="T4" fmla="*/ 56 w 321"/>
                    <a:gd name="T5" fmla="*/ 0 h 36"/>
                    <a:gd name="T6" fmla="*/ 0 w 321"/>
                    <a:gd name="T7" fmla="*/ 36 h 36"/>
                    <a:gd name="T8" fmla="*/ 265 w 321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1"/>
                    <a:gd name="T16" fmla="*/ 0 h 36"/>
                    <a:gd name="T17" fmla="*/ 321 w 321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1" h="36">
                      <a:moveTo>
                        <a:pt x="265" y="36"/>
                      </a:moveTo>
                      <a:lnTo>
                        <a:pt x="321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5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 w="6350">
                  <a:solidFill>
                    <a:srgbClr val="E7EDE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397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354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311" y="3081"/>
                  <a:ext cx="59" cy="38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9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269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0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221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1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415" y="310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2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387" y="3096"/>
                  <a:ext cx="46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3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332" y="3105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4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305" y="3095"/>
                  <a:ext cx="40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5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243" y="310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6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14" y="309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25" name="Group 104"/>
              <p:cNvGrpSpPr>
                <a:grpSpLocks/>
              </p:cNvGrpSpPr>
              <p:nvPr/>
            </p:nvGrpSpPr>
            <p:grpSpPr bwMode="auto">
              <a:xfrm>
                <a:off x="1132" y="2433"/>
                <a:ext cx="384" cy="135"/>
                <a:chOff x="666" y="3081"/>
                <a:chExt cx="323" cy="88"/>
              </a:xfrm>
            </p:grpSpPr>
            <p:sp>
              <p:nvSpPr>
                <p:cNvPr id="25945" name="Freeform 105"/>
                <p:cNvSpPr>
                  <a:spLocks/>
                </p:cNvSpPr>
                <p:nvPr/>
              </p:nvSpPr>
              <p:spPr bwMode="auto">
                <a:xfrm>
                  <a:off x="930" y="3081"/>
                  <a:ext cx="58" cy="87"/>
                </a:xfrm>
                <a:custGeom>
                  <a:avLst/>
                  <a:gdLst>
                    <a:gd name="T0" fmla="*/ 0 w 58"/>
                    <a:gd name="T1" fmla="*/ 87 h 87"/>
                    <a:gd name="T2" fmla="*/ 58 w 58"/>
                    <a:gd name="T3" fmla="*/ 50 h 87"/>
                    <a:gd name="T4" fmla="*/ 58 w 58"/>
                    <a:gd name="T5" fmla="*/ 0 h 87"/>
                    <a:gd name="T6" fmla="*/ 0 w 58"/>
                    <a:gd name="T7" fmla="*/ 37 h 87"/>
                    <a:gd name="T8" fmla="*/ 0 w 58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7"/>
                    <a:gd name="T17" fmla="*/ 58 w 58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7">
                      <a:moveTo>
                        <a:pt x="0" y="87"/>
                      </a:moveTo>
                      <a:lnTo>
                        <a:pt x="58" y="50"/>
                      </a:lnTo>
                      <a:lnTo>
                        <a:pt x="58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6" name="Freeform 106"/>
                <p:cNvSpPr>
                  <a:spLocks/>
                </p:cNvSpPr>
                <p:nvPr/>
              </p:nvSpPr>
              <p:spPr bwMode="auto">
                <a:xfrm>
                  <a:off x="932" y="3082"/>
                  <a:ext cx="57" cy="87"/>
                </a:xfrm>
                <a:custGeom>
                  <a:avLst/>
                  <a:gdLst>
                    <a:gd name="T0" fmla="*/ 0 w 57"/>
                    <a:gd name="T1" fmla="*/ 87 h 87"/>
                    <a:gd name="T2" fmla="*/ 57 w 57"/>
                    <a:gd name="T3" fmla="*/ 50 h 87"/>
                    <a:gd name="T4" fmla="*/ 57 w 57"/>
                    <a:gd name="T5" fmla="*/ 0 h 87"/>
                    <a:gd name="T6" fmla="*/ 0 w 57"/>
                    <a:gd name="T7" fmla="*/ 37 h 87"/>
                    <a:gd name="T8" fmla="*/ 0 w 57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87"/>
                    <a:gd name="T17" fmla="*/ 57 w 5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87">
                      <a:moveTo>
                        <a:pt x="0" y="87"/>
                      </a:moveTo>
                      <a:lnTo>
                        <a:pt x="57" y="50"/>
                      </a:lnTo>
                      <a:lnTo>
                        <a:pt x="57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 w="635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7" name="Line 107"/>
                <p:cNvSpPr>
                  <a:spLocks noChangeShapeType="1"/>
                </p:cNvSpPr>
                <p:nvPr/>
              </p:nvSpPr>
              <p:spPr bwMode="auto">
                <a:xfrm>
                  <a:off x="949" y="3105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931" y="3117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9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966" y="3130"/>
                  <a:ext cx="1" cy="19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888" y="3117"/>
                  <a:ext cx="42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891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843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846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799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802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755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758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711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715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666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670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2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889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3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845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800" y="3152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758" y="3135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6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713" y="3152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7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669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8" name="Freeform 128"/>
                <p:cNvSpPr>
                  <a:spLocks/>
                </p:cNvSpPr>
                <p:nvPr/>
              </p:nvSpPr>
              <p:spPr bwMode="auto">
                <a:xfrm>
                  <a:off x="666" y="3081"/>
                  <a:ext cx="320" cy="36"/>
                </a:xfrm>
                <a:custGeom>
                  <a:avLst/>
                  <a:gdLst>
                    <a:gd name="T0" fmla="*/ 264 w 320"/>
                    <a:gd name="T1" fmla="*/ 36 h 36"/>
                    <a:gd name="T2" fmla="*/ 320 w 320"/>
                    <a:gd name="T3" fmla="*/ 0 h 36"/>
                    <a:gd name="T4" fmla="*/ 56 w 320"/>
                    <a:gd name="T5" fmla="*/ 0 h 36"/>
                    <a:gd name="T6" fmla="*/ 0 w 320"/>
                    <a:gd name="T7" fmla="*/ 36 h 36"/>
                    <a:gd name="T8" fmla="*/ 264 w 320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0"/>
                    <a:gd name="T16" fmla="*/ 0 h 36"/>
                    <a:gd name="T17" fmla="*/ 320 w 3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0" h="36">
                      <a:moveTo>
                        <a:pt x="264" y="36"/>
                      </a:moveTo>
                      <a:lnTo>
                        <a:pt x="320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4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9" name="Freeform 129"/>
                <p:cNvSpPr>
                  <a:spLocks/>
                </p:cNvSpPr>
                <p:nvPr/>
              </p:nvSpPr>
              <p:spPr bwMode="auto">
                <a:xfrm>
                  <a:off x="668" y="3082"/>
                  <a:ext cx="320" cy="36"/>
                </a:xfrm>
                <a:custGeom>
                  <a:avLst/>
                  <a:gdLst>
                    <a:gd name="T0" fmla="*/ 264 w 320"/>
                    <a:gd name="T1" fmla="*/ 36 h 36"/>
                    <a:gd name="T2" fmla="*/ 320 w 320"/>
                    <a:gd name="T3" fmla="*/ 0 h 36"/>
                    <a:gd name="T4" fmla="*/ 56 w 320"/>
                    <a:gd name="T5" fmla="*/ 0 h 36"/>
                    <a:gd name="T6" fmla="*/ 0 w 320"/>
                    <a:gd name="T7" fmla="*/ 36 h 36"/>
                    <a:gd name="T8" fmla="*/ 264 w 320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0"/>
                    <a:gd name="T16" fmla="*/ 0 h 36"/>
                    <a:gd name="T17" fmla="*/ 320 w 3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0" h="36">
                      <a:moveTo>
                        <a:pt x="264" y="36"/>
                      </a:moveTo>
                      <a:lnTo>
                        <a:pt x="320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4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 w="6350">
                  <a:solidFill>
                    <a:srgbClr val="E7EDE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0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887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1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845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802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760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4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712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5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906" y="310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6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878" y="309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7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824" y="3105"/>
                  <a:ext cx="41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8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796" y="3095"/>
                  <a:ext cx="40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9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735" y="310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0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706" y="309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26" name="Group 141"/>
              <p:cNvGrpSpPr>
                <a:grpSpLocks/>
              </p:cNvGrpSpPr>
              <p:nvPr/>
            </p:nvGrpSpPr>
            <p:grpSpPr bwMode="auto">
              <a:xfrm>
                <a:off x="1204" y="1822"/>
                <a:ext cx="303" cy="134"/>
                <a:chOff x="727" y="2688"/>
                <a:chExt cx="254" cy="87"/>
              </a:xfrm>
            </p:grpSpPr>
            <p:sp>
              <p:nvSpPr>
                <p:cNvPr id="25923" name="Oval 142"/>
                <p:cNvSpPr>
                  <a:spLocks noChangeArrowheads="1"/>
                </p:cNvSpPr>
                <p:nvPr/>
              </p:nvSpPr>
              <p:spPr bwMode="auto">
                <a:xfrm>
                  <a:off x="728" y="2725"/>
                  <a:ext cx="251" cy="50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27" y="2714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27" y="2714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6" name="Oval 145"/>
                <p:cNvSpPr>
                  <a:spLocks noChangeArrowheads="1"/>
                </p:cNvSpPr>
                <p:nvPr/>
              </p:nvSpPr>
              <p:spPr bwMode="auto">
                <a:xfrm>
                  <a:off x="728" y="2688"/>
                  <a:ext cx="251" cy="50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7" name="Freeform 146"/>
                <p:cNvSpPr>
                  <a:spLocks/>
                </p:cNvSpPr>
                <p:nvPr/>
              </p:nvSpPr>
              <p:spPr bwMode="auto">
                <a:xfrm>
                  <a:off x="856" y="2694"/>
                  <a:ext cx="84" cy="17"/>
                </a:xfrm>
                <a:custGeom>
                  <a:avLst/>
                  <a:gdLst>
                    <a:gd name="T0" fmla="*/ 0 w 84"/>
                    <a:gd name="T1" fmla="*/ 13 h 17"/>
                    <a:gd name="T2" fmla="*/ 19 w 84"/>
                    <a:gd name="T3" fmla="*/ 17 h 17"/>
                    <a:gd name="T4" fmla="*/ 63 w 84"/>
                    <a:gd name="T5" fmla="*/ 6 h 17"/>
                    <a:gd name="T6" fmla="*/ 84 w 84"/>
                    <a:gd name="T7" fmla="*/ 10 h 17"/>
                    <a:gd name="T8" fmla="*/ 73 w 84"/>
                    <a:gd name="T9" fmla="*/ 0 h 17"/>
                    <a:gd name="T10" fmla="*/ 20 w 84"/>
                    <a:gd name="T11" fmla="*/ 0 h 17"/>
                    <a:gd name="T12" fmla="*/ 42 w 84"/>
                    <a:gd name="T13" fmla="*/ 3 h 17"/>
                    <a:gd name="T14" fmla="*/ 0 w 84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4" y="10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8" name="Freeform 147"/>
                <p:cNvSpPr>
                  <a:spLocks/>
                </p:cNvSpPr>
                <p:nvPr/>
              </p:nvSpPr>
              <p:spPr bwMode="auto">
                <a:xfrm>
                  <a:off x="856" y="2694"/>
                  <a:ext cx="84" cy="17"/>
                </a:xfrm>
                <a:custGeom>
                  <a:avLst/>
                  <a:gdLst>
                    <a:gd name="T0" fmla="*/ 0 w 84"/>
                    <a:gd name="T1" fmla="*/ 13 h 17"/>
                    <a:gd name="T2" fmla="*/ 19 w 84"/>
                    <a:gd name="T3" fmla="*/ 17 h 17"/>
                    <a:gd name="T4" fmla="*/ 63 w 84"/>
                    <a:gd name="T5" fmla="*/ 6 h 17"/>
                    <a:gd name="T6" fmla="*/ 84 w 84"/>
                    <a:gd name="T7" fmla="*/ 10 h 17"/>
                    <a:gd name="T8" fmla="*/ 73 w 84"/>
                    <a:gd name="T9" fmla="*/ 0 h 17"/>
                    <a:gd name="T10" fmla="*/ 20 w 84"/>
                    <a:gd name="T11" fmla="*/ 0 h 17"/>
                    <a:gd name="T12" fmla="*/ 42 w 84"/>
                    <a:gd name="T13" fmla="*/ 3 h 17"/>
                    <a:gd name="T14" fmla="*/ 0 w 84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4" y="10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9" name="Freeform 148"/>
                <p:cNvSpPr>
                  <a:spLocks/>
                </p:cNvSpPr>
                <p:nvPr/>
              </p:nvSpPr>
              <p:spPr bwMode="auto">
                <a:xfrm>
                  <a:off x="765" y="2714"/>
                  <a:ext cx="84" cy="17"/>
                </a:xfrm>
                <a:custGeom>
                  <a:avLst/>
                  <a:gdLst>
                    <a:gd name="T0" fmla="*/ 84 w 84"/>
                    <a:gd name="T1" fmla="*/ 4 h 17"/>
                    <a:gd name="T2" fmla="*/ 65 w 84"/>
                    <a:gd name="T3" fmla="*/ 0 h 17"/>
                    <a:gd name="T4" fmla="*/ 22 w 84"/>
                    <a:gd name="T5" fmla="*/ 11 h 17"/>
                    <a:gd name="T6" fmla="*/ 0 w 84"/>
                    <a:gd name="T7" fmla="*/ 7 h 17"/>
                    <a:gd name="T8" fmla="*/ 11 w 84"/>
                    <a:gd name="T9" fmla="*/ 17 h 17"/>
                    <a:gd name="T10" fmla="*/ 65 w 84"/>
                    <a:gd name="T11" fmla="*/ 17 h 17"/>
                    <a:gd name="T12" fmla="*/ 42 w 84"/>
                    <a:gd name="T13" fmla="*/ 14 h 17"/>
                    <a:gd name="T14" fmla="*/ 84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84" y="4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0" name="Freeform 149"/>
                <p:cNvSpPr>
                  <a:spLocks/>
                </p:cNvSpPr>
                <p:nvPr/>
              </p:nvSpPr>
              <p:spPr bwMode="auto">
                <a:xfrm>
                  <a:off x="765" y="2714"/>
                  <a:ext cx="84" cy="17"/>
                </a:xfrm>
                <a:custGeom>
                  <a:avLst/>
                  <a:gdLst>
                    <a:gd name="T0" fmla="*/ 84 w 84"/>
                    <a:gd name="T1" fmla="*/ 4 h 17"/>
                    <a:gd name="T2" fmla="*/ 65 w 84"/>
                    <a:gd name="T3" fmla="*/ 0 h 17"/>
                    <a:gd name="T4" fmla="*/ 22 w 84"/>
                    <a:gd name="T5" fmla="*/ 11 h 17"/>
                    <a:gd name="T6" fmla="*/ 0 w 84"/>
                    <a:gd name="T7" fmla="*/ 7 h 17"/>
                    <a:gd name="T8" fmla="*/ 11 w 84"/>
                    <a:gd name="T9" fmla="*/ 17 h 17"/>
                    <a:gd name="T10" fmla="*/ 65 w 84"/>
                    <a:gd name="T11" fmla="*/ 17 h 17"/>
                    <a:gd name="T12" fmla="*/ 42 w 84"/>
                    <a:gd name="T13" fmla="*/ 14 h 17"/>
                    <a:gd name="T14" fmla="*/ 84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84" y="4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1" name="Freeform 150"/>
                <p:cNvSpPr>
                  <a:spLocks/>
                </p:cNvSpPr>
                <p:nvPr/>
              </p:nvSpPr>
              <p:spPr bwMode="auto">
                <a:xfrm>
                  <a:off x="770" y="2693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1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2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1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2" name="Freeform 151"/>
                <p:cNvSpPr>
                  <a:spLocks/>
                </p:cNvSpPr>
                <p:nvPr/>
              </p:nvSpPr>
              <p:spPr bwMode="auto">
                <a:xfrm>
                  <a:off x="770" y="2693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1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2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1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3" name="Freeform 152"/>
                <p:cNvSpPr>
                  <a:spLocks/>
                </p:cNvSpPr>
                <p:nvPr/>
              </p:nvSpPr>
              <p:spPr bwMode="auto">
                <a:xfrm>
                  <a:off x="853" y="2716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4" name="Freeform 153"/>
                <p:cNvSpPr>
                  <a:spLocks/>
                </p:cNvSpPr>
                <p:nvPr/>
              </p:nvSpPr>
              <p:spPr bwMode="auto">
                <a:xfrm>
                  <a:off x="853" y="2716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5" name="Freeform 154"/>
                <p:cNvSpPr>
                  <a:spLocks/>
                </p:cNvSpPr>
                <p:nvPr/>
              </p:nvSpPr>
              <p:spPr bwMode="auto">
                <a:xfrm>
                  <a:off x="858" y="2695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6" name="Freeform 155"/>
                <p:cNvSpPr>
                  <a:spLocks/>
                </p:cNvSpPr>
                <p:nvPr/>
              </p:nvSpPr>
              <p:spPr bwMode="auto">
                <a:xfrm>
                  <a:off x="858" y="2695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7" name="Freeform 156"/>
                <p:cNvSpPr>
                  <a:spLocks/>
                </p:cNvSpPr>
                <p:nvPr/>
              </p:nvSpPr>
              <p:spPr bwMode="auto">
                <a:xfrm>
                  <a:off x="767" y="2715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8" name="Freeform 157"/>
                <p:cNvSpPr>
                  <a:spLocks/>
                </p:cNvSpPr>
                <p:nvPr/>
              </p:nvSpPr>
              <p:spPr bwMode="auto">
                <a:xfrm>
                  <a:off x="767" y="2715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9" name="Freeform 158"/>
                <p:cNvSpPr>
                  <a:spLocks/>
                </p:cNvSpPr>
                <p:nvPr/>
              </p:nvSpPr>
              <p:spPr bwMode="auto">
                <a:xfrm>
                  <a:off x="771" y="2694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4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4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0" name="Freeform 159"/>
                <p:cNvSpPr>
                  <a:spLocks/>
                </p:cNvSpPr>
                <p:nvPr/>
              </p:nvSpPr>
              <p:spPr bwMode="auto">
                <a:xfrm>
                  <a:off x="771" y="2694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4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4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1" name="Freeform 160"/>
                <p:cNvSpPr>
                  <a:spLocks/>
                </p:cNvSpPr>
                <p:nvPr/>
              </p:nvSpPr>
              <p:spPr bwMode="auto">
                <a:xfrm>
                  <a:off x="855" y="2717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2" name="Freeform 161"/>
                <p:cNvSpPr>
                  <a:spLocks/>
                </p:cNvSpPr>
                <p:nvPr/>
              </p:nvSpPr>
              <p:spPr bwMode="auto">
                <a:xfrm>
                  <a:off x="855" y="2717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3" name="Line 162"/>
                <p:cNvSpPr>
                  <a:spLocks noChangeShapeType="1"/>
                </p:cNvSpPr>
                <p:nvPr/>
              </p:nvSpPr>
              <p:spPr bwMode="auto">
                <a:xfrm>
                  <a:off x="727" y="2713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4" name="Line 163"/>
                <p:cNvSpPr>
                  <a:spLocks noChangeShapeType="1"/>
                </p:cNvSpPr>
                <p:nvPr/>
              </p:nvSpPr>
              <p:spPr bwMode="auto">
                <a:xfrm>
                  <a:off x="980" y="2713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27" name="Line 187"/>
              <p:cNvSpPr>
                <a:spLocks noChangeShapeType="1"/>
              </p:cNvSpPr>
              <p:nvPr/>
            </p:nvSpPr>
            <p:spPr bwMode="auto">
              <a:xfrm>
                <a:off x="1477" y="2501"/>
                <a:ext cx="30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28" name="Group 188"/>
              <p:cNvGrpSpPr>
                <a:grpSpLocks/>
              </p:cNvGrpSpPr>
              <p:nvPr/>
            </p:nvGrpSpPr>
            <p:grpSpPr bwMode="auto">
              <a:xfrm>
                <a:off x="1768" y="2241"/>
                <a:ext cx="396" cy="133"/>
                <a:chOff x="1200" y="2942"/>
                <a:chExt cx="333" cy="87"/>
              </a:xfrm>
            </p:grpSpPr>
            <p:sp>
              <p:nvSpPr>
                <p:cNvPr id="25901" name="Rectangle 189"/>
                <p:cNvSpPr>
                  <a:spLocks noChangeArrowheads="1"/>
                </p:cNvSpPr>
                <p:nvPr/>
              </p:nvSpPr>
              <p:spPr bwMode="auto">
                <a:xfrm>
                  <a:off x="1200" y="2989"/>
                  <a:ext cx="254" cy="40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2" name="Rectangle 190"/>
                <p:cNvSpPr>
                  <a:spLocks noChangeArrowheads="1"/>
                </p:cNvSpPr>
                <p:nvPr/>
              </p:nvSpPr>
              <p:spPr bwMode="auto">
                <a:xfrm>
                  <a:off x="1201" y="2990"/>
                  <a:ext cx="252" cy="38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3" name="Freeform 191"/>
                <p:cNvSpPr>
                  <a:spLocks/>
                </p:cNvSpPr>
                <p:nvPr/>
              </p:nvSpPr>
              <p:spPr bwMode="auto">
                <a:xfrm>
                  <a:off x="1454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4" name="Freeform 192"/>
                <p:cNvSpPr>
                  <a:spLocks/>
                </p:cNvSpPr>
                <p:nvPr/>
              </p:nvSpPr>
              <p:spPr bwMode="auto">
                <a:xfrm>
                  <a:off x="1454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5" name="Freeform 193"/>
                <p:cNvSpPr>
                  <a:spLocks/>
                </p:cNvSpPr>
                <p:nvPr/>
              </p:nvSpPr>
              <p:spPr bwMode="auto">
                <a:xfrm>
                  <a:off x="1200" y="2942"/>
                  <a:ext cx="333" cy="47"/>
                </a:xfrm>
                <a:custGeom>
                  <a:avLst/>
                  <a:gdLst>
                    <a:gd name="T0" fmla="*/ 254 w 333"/>
                    <a:gd name="T1" fmla="*/ 47 h 47"/>
                    <a:gd name="T2" fmla="*/ 333 w 333"/>
                    <a:gd name="T3" fmla="*/ 0 h 47"/>
                    <a:gd name="T4" fmla="*/ 79 w 333"/>
                    <a:gd name="T5" fmla="*/ 0 h 47"/>
                    <a:gd name="T6" fmla="*/ 0 w 333"/>
                    <a:gd name="T7" fmla="*/ 47 h 47"/>
                    <a:gd name="T8" fmla="*/ 254 w 333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3"/>
                    <a:gd name="T16" fmla="*/ 0 h 47"/>
                    <a:gd name="T17" fmla="*/ 333 w 333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3" h="47">
                      <a:moveTo>
                        <a:pt x="254" y="47"/>
                      </a:moveTo>
                      <a:lnTo>
                        <a:pt x="333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4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6" name="Freeform 194"/>
                <p:cNvSpPr>
                  <a:spLocks/>
                </p:cNvSpPr>
                <p:nvPr/>
              </p:nvSpPr>
              <p:spPr bwMode="auto">
                <a:xfrm>
                  <a:off x="1200" y="2942"/>
                  <a:ext cx="333" cy="47"/>
                </a:xfrm>
                <a:custGeom>
                  <a:avLst/>
                  <a:gdLst>
                    <a:gd name="T0" fmla="*/ 254 w 333"/>
                    <a:gd name="T1" fmla="*/ 47 h 47"/>
                    <a:gd name="T2" fmla="*/ 333 w 333"/>
                    <a:gd name="T3" fmla="*/ 0 h 47"/>
                    <a:gd name="T4" fmla="*/ 79 w 333"/>
                    <a:gd name="T5" fmla="*/ 0 h 47"/>
                    <a:gd name="T6" fmla="*/ 0 w 333"/>
                    <a:gd name="T7" fmla="*/ 47 h 47"/>
                    <a:gd name="T8" fmla="*/ 254 w 333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3"/>
                    <a:gd name="T16" fmla="*/ 0 h 47"/>
                    <a:gd name="T17" fmla="*/ 333 w 333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3" h="47">
                      <a:moveTo>
                        <a:pt x="254" y="47"/>
                      </a:moveTo>
                      <a:lnTo>
                        <a:pt x="333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4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7" name="Freeform 195"/>
                <p:cNvSpPr>
                  <a:spLocks/>
                </p:cNvSpPr>
                <p:nvPr/>
              </p:nvSpPr>
              <p:spPr bwMode="auto">
                <a:xfrm>
                  <a:off x="1350" y="2963"/>
                  <a:ext cx="109" cy="16"/>
                </a:xfrm>
                <a:custGeom>
                  <a:avLst/>
                  <a:gdLst>
                    <a:gd name="T0" fmla="*/ 10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10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8" name="Freeform 196"/>
                <p:cNvSpPr>
                  <a:spLocks/>
                </p:cNvSpPr>
                <p:nvPr/>
              </p:nvSpPr>
              <p:spPr bwMode="auto">
                <a:xfrm>
                  <a:off x="1350" y="2963"/>
                  <a:ext cx="109" cy="16"/>
                </a:xfrm>
                <a:custGeom>
                  <a:avLst/>
                  <a:gdLst>
                    <a:gd name="T0" fmla="*/ 10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10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9" name="Freeform 197"/>
                <p:cNvSpPr>
                  <a:spLocks/>
                </p:cNvSpPr>
                <p:nvPr/>
              </p:nvSpPr>
              <p:spPr bwMode="auto">
                <a:xfrm>
                  <a:off x="1383" y="2944"/>
                  <a:ext cx="108" cy="17"/>
                </a:xfrm>
                <a:custGeom>
                  <a:avLst/>
                  <a:gdLst>
                    <a:gd name="T0" fmla="*/ 9 w 108"/>
                    <a:gd name="T1" fmla="*/ 4 h 17"/>
                    <a:gd name="T2" fmla="*/ 0 w 108"/>
                    <a:gd name="T3" fmla="*/ 10 h 17"/>
                    <a:gd name="T4" fmla="*/ 64 w 108"/>
                    <a:gd name="T5" fmla="*/ 10 h 17"/>
                    <a:gd name="T6" fmla="*/ 53 w 108"/>
                    <a:gd name="T7" fmla="*/ 17 h 17"/>
                    <a:gd name="T8" fmla="*/ 108 w 108"/>
                    <a:gd name="T9" fmla="*/ 7 h 17"/>
                    <a:gd name="T10" fmla="*/ 78 w 108"/>
                    <a:gd name="T11" fmla="*/ 0 h 17"/>
                    <a:gd name="T12" fmla="*/ 74 w 108"/>
                    <a:gd name="T13" fmla="*/ 4 h 17"/>
                    <a:gd name="T14" fmla="*/ 9 w 108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7"/>
                    <a:gd name="T26" fmla="*/ 108 w 108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4" y="10"/>
                      </a:lnTo>
                      <a:lnTo>
                        <a:pt x="53" y="17"/>
                      </a:lnTo>
                      <a:lnTo>
                        <a:pt x="108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0" name="Freeform 198"/>
                <p:cNvSpPr>
                  <a:spLocks/>
                </p:cNvSpPr>
                <p:nvPr/>
              </p:nvSpPr>
              <p:spPr bwMode="auto">
                <a:xfrm>
                  <a:off x="1383" y="2944"/>
                  <a:ext cx="108" cy="17"/>
                </a:xfrm>
                <a:custGeom>
                  <a:avLst/>
                  <a:gdLst>
                    <a:gd name="T0" fmla="*/ 9 w 108"/>
                    <a:gd name="T1" fmla="*/ 4 h 17"/>
                    <a:gd name="T2" fmla="*/ 0 w 108"/>
                    <a:gd name="T3" fmla="*/ 10 h 17"/>
                    <a:gd name="T4" fmla="*/ 64 w 108"/>
                    <a:gd name="T5" fmla="*/ 10 h 17"/>
                    <a:gd name="T6" fmla="*/ 53 w 108"/>
                    <a:gd name="T7" fmla="*/ 17 h 17"/>
                    <a:gd name="T8" fmla="*/ 108 w 108"/>
                    <a:gd name="T9" fmla="*/ 7 h 17"/>
                    <a:gd name="T10" fmla="*/ 78 w 108"/>
                    <a:gd name="T11" fmla="*/ 0 h 17"/>
                    <a:gd name="T12" fmla="*/ 74 w 108"/>
                    <a:gd name="T13" fmla="*/ 4 h 17"/>
                    <a:gd name="T14" fmla="*/ 9 w 108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7"/>
                    <a:gd name="T26" fmla="*/ 108 w 108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4" y="10"/>
                      </a:lnTo>
                      <a:lnTo>
                        <a:pt x="53" y="17"/>
                      </a:lnTo>
                      <a:lnTo>
                        <a:pt x="108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1" name="Freeform 199"/>
                <p:cNvSpPr>
                  <a:spLocks/>
                </p:cNvSpPr>
                <p:nvPr/>
              </p:nvSpPr>
              <p:spPr bwMode="auto">
                <a:xfrm>
                  <a:off x="1237" y="2969"/>
                  <a:ext cx="109" cy="16"/>
                </a:xfrm>
                <a:custGeom>
                  <a:avLst/>
                  <a:gdLst>
                    <a:gd name="T0" fmla="*/ 99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3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2 w 109"/>
                    <a:gd name="T13" fmla="*/ 13 h 16"/>
                    <a:gd name="T14" fmla="*/ 99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3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2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2" name="Freeform 200"/>
                <p:cNvSpPr>
                  <a:spLocks/>
                </p:cNvSpPr>
                <p:nvPr/>
              </p:nvSpPr>
              <p:spPr bwMode="auto">
                <a:xfrm>
                  <a:off x="1237" y="2969"/>
                  <a:ext cx="109" cy="16"/>
                </a:xfrm>
                <a:custGeom>
                  <a:avLst/>
                  <a:gdLst>
                    <a:gd name="T0" fmla="*/ 99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3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2 w 109"/>
                    <a:gd name="T13" fmla="*/ 13 h 16"/>
                    <a:gd name="T14" fmla="*/ 99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3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2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3" name="Freeform 201"/>
                <p:cNvSpPr>
                  <a:spLocks/>
                </p:cNvSpPr>
                <p:nvPr/>
              </p:nvSpPr>
              <p:spPr bwMode="auto">
                <a:xfrm>
                  <a:off x="1267" y="2949"/>
                  <a:ext cx="109" cy="17"/>
                </a:xfrm>
                <a:custGeom>
                  <a:avLst/>
                  <a:gdLst>
                    <a:gd name="T0" fmla="*/ 99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3 h 17"/>
                    <a:gd name="T14" fmla="*/ 99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4" name="Freeform 202"/>
                <p:cNvSpPr>
                  <a:spLocks/>
                </p:cNvSpPr>
                <p:nvPr/>
              </p:nvSpPr>
              <p:spPr bwMode="auto">
                <a:xfrm>
                  <a:off x="1267" y="2949"/>
                  <a:ext cx="109" cy="17"/>
                </a:xfrm>
                <a:custGeom>
                  <a:avLst/>
                  <a:gdLst>
                    <a:gd name="T0" fmla="*/ 99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3 h 17"/>
                    <a:gd name="T14" fmla="*/ 99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5" name="Freeform 203"/>
                <p:cNvSpPr>
                  <a:spLocks/>
                </p:cNvSpPr>
                <p:nvPr/>
              </p:nvSpPr>
              <p:spPr bwMode="auto">
                <a:xfrm>
                  <a:off x="1353" y="2965"/>
                  <a:ext cx="108" cy="16"/>
                </a:xfrm>
                <a:custGeom>
                  <a:avLst/>
                  <a:gdLst>
                    <a:gd name="T0" fmla="*/ 9 w 108"/>
                    <a:gd name="T1" fmla="*/ 3 h 16"/>
                    <a:gd name="T2" fmla="*/ 0 w 108"/>
                    <a:gd name="T3" fmla="*/ 8 h 16"/>
                    <a:gd name="T4" fmla="*/ 64 w 108"/>
                    <a:gd name="T5" fmla="*/ 8 h 16"/>
                    <a:gd name="T6" fmla="*/ 55 w 108"/>
                    <a:gd name="T7" fmla="*/ 16 h 16"/>
                    <a:gd name="T8" fmla="*/ 108 w 108"/>
                    <a:gd name="T9" fmla="*/ 7 h 16"/>
                    <a:gd name="T10" fmla="*/ 80 w 108"/>
                    <a:gd name="T11" fmla="*/ 0 h 16"/>
                    <a:gd name="T12" fmla="*/ 74 w 108"/>
                    <a:gd name="T13" fmla="*/ 3 h 16"/>
                    <a:gd name="T14" fmla="*/ 9 w 108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6"/>
                    <a:gd name="T26" fmla="*/ 108 w 108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4" y="8"/>
                      </a:lnTo>
                      <a:lnTo>
                        <a:pt x="55" y="16"/>
                      </a:lnTo>
                      <a:lnTo>
                        <a:pt x="108" y="7"/>
                      </a:lnTo>
                      <a:lnTo>
                        <a:pt x="80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6" name="Freeform 204"/>
                <p:cNvSpPr>
                  <a:spLocks/>
                </p:cNvSpPr>
                <p:nvPr/>
              </p:nvSpPr>
              <p:spPr bwMode="auto">
                <a:xfrm>
                  <a:off x="1353" y="2965"/>
                  <a:ext cx="108" cy="16"/>
                </a:xfrm>
                <a:custGeom>
                  <a:avLst/>
                  <a:gdLst>
                    <a:gd name="T0" fmla="*/ 9 w 108"/>
                    <a:gd name="T1" fmla="*/ 3 h 16"/>
                    <a:gd name="T2" fmla="*/ 0 w 108"/>
                    <a:gd name="T3" fmla="*/ 8 h 16"/>
                    <a:gd name="T4" fmla="*/ 64 w 108"/>
                    <a:gd name="T5" fmla="*/ 8 h 16"/>
                    <a:gd name="T6" fmla="*/ 55 w 108"/>
                    <a:gd name="T7" fmla="*/ 16 h 16"/>
                    <a:gd name="T8" fmla="*/ 108 w 108"/>
                    <a:gd name="T9" fmla="*/ 7 h 16"/>
                    <a:gd name="T10" fmla="*/ 80 w 108"/>
                    <a:gd name="T11" fmla="*/ 0 h 16"/>
                    <a:gd name="T12" fmla="*/ 74 w 108"/>
                    <a:gd name="T13" fmla="*/ 3 h 16"/>
                    <a:gd name="T14" fmla="*/ 9 w 108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6"/>
                    <a:gd name="T26" fmla="*/ 108 w 108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4" y="8"/>
                      </a:lnTo>
                      <a:lnTo>
                        <a:pt x="55" y="16"/>
                      </a:lnTo>
                      <a:lnTo>
                        <a:pt x="108" y="7"/>
                      </a:lnTo>
                      <a:lnTo>
                        <a:pt x="80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7" name="Freeform 205"/>
                <p:cNvSpPr>
                  <a:spLocks/>
                </p:cNvSpPr>
                <p:nvPr/>
              </p:nvSpPr>
              <p:spPr bwMode="auto">
                <a:xfrm>
                  <a:off x="1385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8" name="Freeform 206"/>
                <p:cNvSpPr>
                  <a:spLocks/>
                </p:cNvSpPr>
                <p:nvPr/>
              </p:nvSpPr>
              <p:spPr bwMode="auto">
                <a:xfrm>
                  <a:off x="1385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9" name="Freeform 207"/>
                <p:cNvSpPr>
                  <a:spLocks/>
                </p:cNvSpPr>
                <p:nvPr/>
              </p:nvSpPr>
              <p:spPr bwMode="auto">
                <a:xfrm>
                  <a:off x="1239" y="2971"/>
                  <a:ext cx="109" cy="15"/>
                </a:xfrm>
                <a:custGeom>
                  <a:avLst/>
                  <a:gdLst>
                    <a:gd name="T0" fmla="*/ 100 w 109"/>
                    <a:gd name="T1" fmla="*/ 12 h 15"/>
                    <a:gd name="T2" fmla="*/ 109 w 109"/>
                    <a:gd name="T3" fmla="*/ 7 h 15"/>
                    <a:gd name="T4" fmla="*/ 42 w 109"/>
                    <a:gd name="T5" fmla="*/ 7 h 15"/>
                    <a:gd name="T6" fmla="*/ 54 w 109"/>
                    <a:gd name="T7" fmla="*/ 0 h 15"/>
                    <a:gd name="T8" fmla="*/ 0 w 109"/>
                    <a:gd name="T9" fmla="*/ 8 h 15"/>
                    <a:gd name="T10" fmla="*/ 28 w 109"/>
                    <a:gd name="T11" fmla="*/ 15 h 15"/>
                    <a:gd name="T12" fmla="*/ 33 w 109"/>
                    <a:gd name="T13" fmla="*/ 12 h 15"/>
                    <a:gd name="T14" fmla="*/ 100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8"/>
                      </a:lnTo>
                      <a:lnTo>
                        <a:pt x="28" y="15"/>
                      </a:lnTo>
                      <a:lnTo>
                        <a:pt x="33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0" name="Freeform 208"/>
                <p:cNvSpPr>
                  <a:spLocks/>
                </p:cNvSpPr>
                <p:nvPr/>
              </p:nvSpPr>
              <p:spPr bwMode="auto">
                <a:xfrm>
                  <a:off x="1239" y="2971"/>
                  <a:ext cx="109" cy="15"/>
                </a:xfrm>
                <a:custGeom>
                  <a:avLst/>
                  <a:gdLst>
                    <a:gd name="T0" fmla="*/ 100 w 109"/>
                    <a:gd name="T1" fmla="*/ 12 h 15"/>
                    <a:gd name="T2" fmla="*/ 109 w 109"/>
                    <a:gd name="T3" fmla="*/ 7 h 15"/>
                    <a:gd name="T4" fmla="*/ 42 w 109"/>
                    <a:gd name="T5" fmla="*/ 7 h 15"/>
                    <a:gd name="T6" fmla="*/ 54 w 109"/>
                    <a:gd name="T7" fmla="*/ 0 h 15"/>
                    <a:gd name="T8" fmla="*/ 0 w 109"/>
                    <a:gd name="T9" fmla="*/ 8 h 15"/>
                    <a:gd name="T10" fmla="*/ 28 w 109"/>
                    <a:gd name="T11" fmla="*/ 15 h 15"/>
                    <a:gd name="T12" fmla="*/ 33 w 109"/>
                    <a:gd name="T13" fmla="*/ 12 h 15"/>
                    <a:gd name="T14" fmla="*/ 100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8"/>
                      </a:lnTo>
                      <a:lnTo>
                        <a:pt x="28" y="15"/>
                      </a:lnTo>
                      <a:lnTo>
                        <a:pt x="33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1" name="Freeform 209"/>
                <p:cNvSpPr>
                  <a:spLocks/>
                </p:cNvSpPr>
                <p:nvPr/>
              </p:nvSpPr>
              <p:spPr bwMode="auto">
                <a:xfrm>
                  <a:off x="1269" y="2951"/>
                  <a:ext cx="109" cy="17"/>
                </a:xfrm>
                <a:custGeom>
                  <a:avLst/>
                  <a:gdLst>
                    <a:gd name="T0" fmla="*/ 100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100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2" name="Freeform 210"/>
                <p:cNvSpPr>
                  <a:spLocks/>
                </p:cNvSpPr>
                <p:nvPr/>
              </p:nvSpPr>
              <p:spPr bwMode="auto">
                <a:xfrm>
                  <a:off x="1269" y="2951"/>
                  <a:ext cx="109" cy="17"/>
                </a:xfrm>
                <a:custGeom>
                  <a:avLst/>
                  <a:gdLst>
                    <a:gd name="T0" fmla="*/ 100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100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29" name="Group 211"/>
              <p:cNvGrpSpPr>
                <a:grpSpLocks/>
              </p:cNvGrpSpPr>
              <p:nvPr/>
            </p:nvGrpSpPr>
            <p:grpSpPr bwMode="auto">
              <a:xfrm>
                <a:off x="1160" y="2241"/>
                <a:ext cx="398" cy="133"/>
                <a:chOff x="690" y="2942"/>
                <a:chExt cx="334" cy="87"/>
              </a:xfrm>
            </p:grpSpPr>
            <p:sp>
              <p:nvSpPr>
                <p:cNvPr id="25879" name="Rectangle 212"/>
                <p:cNvSpPr>
                  <a:spLocks noChangeArrowheads="1"/>
                </p:cNvSpPr>
                <p:nvPr/>
              </p:nvSpPr>
              <p:spPr bwMode="auto">
                <a:xfrm>
                  <a:off x="690" y="2989"/>
                  <a:ext cx="255" cy="40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0" name="Rectangle 213"/>
                <p:cNvSpPr>
                  <a:spLocks noChangeArrowheads="1"/>
                </p:cNvSpPr>
                <p:nvPr/>
              </p:nvSpPr>
              <p:spPr bwMode="auto">
                <a:xfrm>
                  <a:off x="691" y="2990"/>
                  <a:ext cx="253" cy="38"/>
                </a:xfrm>
                <a:prstGeom prst="rect">
                  <a:avLst/>
                </a:prstGeom>
                <a:solidFill>
                  <a:srgbClr val="0096D5"/>
                </a:solidFill>
                <a:ln w="4763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1" name="Freeform 214"/>
                <p:cNvSpPr>
                  <a:spLocks/>
                </p:cNvSpPr>
                <p:nvPr/>
              </p:nvSpPr>
              <p:spPr bwMode="auto">
                <a:xfrm>
                  <a:off x="945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2" name="Freeform 215"/>
                <p:cNvSpPr>
                  <a:spLocks/>
                </p:cNvSpPr>
                <p:nvPr/>
              </p:nvSpPr>
              <p:spPr bwMode="auto">
                <a:xfrm>
                  <a:off x="945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4763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3" name="Freeform 216"/>
                <p:cNvSpPr>
                  <a:spLocks/>
                </p:cNvSpPr>
                <p:nvPr/>
              </p:nvSpPr>
              <p:spPr bwMode="auto">
                <a:xfrm>
                  <a:off x="690" y="2942"/>
                  <a:ext cx="334" cy="47"/>
                </a:xfrm>
                <a:custGeom>
                  <a:avLst/>
                  <a:gdLst>
                    <a:gd name="T0" fmla="*/ 255 w 334"/>
                    <a:gd name="T1" fmla="*/ 47 h 47"/>
                    <a:gd name="T2" fmla="*/ 334 w 334"/>
                    <a:gd name="T3" fmla="*/ 0 h 47"/>
                    <a:gd name="T4" fmla="*/ 79 w 334"/>
                    <a:gd name="T5" fmla="*/ 0 h 47"/>
                    <a:gd name="T6" fmla="*/ 0 w 334"/>
                    <a:gd name="T7" fmla="*/ 47 h 47"/>
                    <a:gd name="T8" fmla="*/ 255 w 334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4"/>
                    <a:gd name="T16" fmla="*/ 0 h 47"/>
                    <a:gd name="T17" fmla="*/ 334 w 334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4" h="47">
                      <a:moveTo>
                        <a:pt x="255" y="47"/>
                      </a:moveTo>
                      <a:lnTo>
                        <a:pt x="334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5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4" name="Freeform 217"/>
                <p:cNvSpPr>
                  <a:spLocks/>
                </p:cNvSpPr>
                <p:nvPr/>
              </p:nvSpPr>
              <p:spPr bwMode="auto">
                <a:xfrm>
                  <a:off x="690" y="2942"/>
                  <a:ext cx="334" cy="47"/>
                </a:xfrm>
                <a:custGeom>
                  <a:avLst/>
                  <a:gdLst>
                    <a:gd name="T0" fmla="*/ 255 w 334"/>
                    <a:gd name="T1" fmla="*/ 47 h 47"/>
                    <a:gd name="T2" fmla="*/ 334 w 334"/>
                    <a:gd name="T3" fmla="*/ 0 h 47"/>
                    <a:gd name="T4" fmla="*/ 79 w 334"/>
                    <a:gd name="T5" fmla="*/ 0 h 47"/>
                    <a:gd name="T6" fmla="*/ 0 w 334"/>
                    <a:gd name="T7" fmla="*/ 47 h 47"/>
                    <a:gd name="T8" fmla="*/ 255 w 334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4"/>
                    <a:gd name="T16" fmla="*/ 0 h 47"/>
                    <a:gd name="T17" fmla="*/ 334 w 334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4" h="47">
                      <a:moveTo>
                        <a:pt x="255" y="47"/>
                      </a:moveTo>
                      <a:lnTo>
                        <a:pt x="334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5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4763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5" name="Freeform 218"/>
                <p:cNvSpPr>
                  <a:spLocks/>
                </p:cNvSpPr>
                <p:nvPr/>
              </p:nvSpPr>
              <p:spPr bwMode="auto">
                <a:xfrm>
                  <a:off x="841" y="2963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6" name="Freeform 219"/>
                <p:cNvSpPr>
                  <a:spLocks/>
                </p:cNvSpPr>
                <p:nvPr/>
              </p:nvSpPr>
              <p:spPr bwMode="auto">
                <a:xfrm>
                  <a:off x="841" y="2963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7" name="Freeform 220"/>
                <p:cNvSpPr>
                  <a:spLocks/>
                </p:cNvSpPr>
                <p:nvPr/>
              </p:nvSpPr>
              <p:spPr bwMode="auto">
                <a:xfrm>
                  <a:off x="873" y="2944"/>
                  <a:ext cx="109" cy="17"/>
                </a:xfrm>
                <a:custGeom>
                  <a:avLst/>
                  <a:gdLst>
                    <a:gd name="T0" fmla="*/ 10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4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5 w 109"/>
                    <a:gd name="T13" fmla="*/ 4 h 17"/>
                    <a:gd name="T14" fmla="*/ 10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4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5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8" name="Freeform 221"/>
                <p:cNvSpPr>
                  <a:spLocks/>
                </p:cNvSpPr>
                <p:nvPr/>
              </p:nvSpPr>
              <p:spPr bwMode="auto">
                <a:xfrm>
                  <a:off x="873" y="2944"/>
                  <a:ext cx="109" cy="17"/>
                </a:xfrm>
                <a:custGeom>
                  <a:avLst/>
                  <a:gdLst>
                    <a:gd name="T0" fmla="*/ 10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4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5 w 109"/>
                    <a:gd name="T13" fmla="*/ 4 h 17"/>
                    <a:gd name="T14" fmla="*/ 10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4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5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9" name="Freeform 222"/>
                <p:cNvSpPr>
                  <a:spLocks/>
                </p:cNvSpPr>
                <p:nvPr/>
              </p:nvSpPr>
              <p:spPr bwMode="auto">
                <a:xfrm>
                  <a:off x="727" y="2969"/>
                  <a:ext cx="109" cy="16"/>
                </a:xfrm>
                <a:custGeom>
                  <a:avLst/>
                  <a:gdLst>
                    <a:gd name="T0" fmla="*/ 100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4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3 w 109"/>
                    <a:gd name="T13" fmla="*/ 13 h 16"/>
                    <a:gd name="T14" fmla="*/ 100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3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0" name="Freeform 223"/>
                <p:cNvSpPr>
                  <a:spLocks/>
                </p:cNvSpPr>
                <p:nvPr/>
              </p:nvSpPr>
              <p:spPr bwMode="auto">
                <a:xfrm>
                  <a:off x="727" y="2969"/>
                  <a:ext cx="109" cy="16"/>
                </a:xfrm>
                <a:custGeom>
                  <a:avLst/>
                  <a:gdLst>
                    <a:gd name="T0" fmla="*/ 100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4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3 w 109"/>
                    <a:gd name="T13" fmla="*/ 13 h 16"/>
                    <a:gd name="T14" fmla="*/ 100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3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1" name="Freeform 224"/>
                <p:cNvSpPr>
                  <a:spLocks/>
                </p:cNvSpPr>
                <p:nvPr/>
              </p:nvSpPr>
              <p:spPr bwMode="auto">
                <a:xfrm>
                  <a:off x="757" y="2949"/>
                  <a:ext cx="109" cy="17"/>
                </a:xfrm>
                <a:custGeom>
                  <a:avLst/>
                  <a:gdLst>
                    <a:gd name="T0" fmla="*/ 100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1 w 109"/>
                    <a:gd name="T11" fmla="*/ 17 h 17"/>
                    <a:gd name="T12" fmla="*/ 35 w 109"/>
                    <a:gd name="T13" fmla="*/ 13 h 17"/>
                    <a:gd name="T14" fmla="*/ 100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1" y="17"/>
                      </a:lnTo>
                      <a:lnTo>
                        <a:pt x="35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2" name="Freeform 225"/>
                <p:cNvSpPr>
                  <a:spLocks/>
                </p:cNvSpPr>
                <p:nvPr/>
              </p:nvSpPr>
              <p:spPr bwMode="auto">
                <a:xfrm>
                  <a:off x="757" y="2949"/>
                  <a:ext cx="109" cy="17"/>
                </a:xfrm>
                <a:custGeom>
                  <a:avLst/>
                  <a:gdLst>
                    <a:gd name="T0" fmla="*/ 100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1 w 109"/>
                    <a:gd name="T11" fmla="*/ 17 h 17"/>
                    <a:gd name="T12" fmla="*/ 35 w 109"/>
                    <a:gd name="T13" fmla="*/ 13 h 17"/>
                    <a:gd name="T14" fmla="*/ 100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1" y="17"/>
                      </a:lnTo>
                      <a:lnTo>
                        <a:pt x="35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3" name="Freeform 226"/>
                <p:cNvSpPr>
                  <a:spLocks/>
                </p:cNvSpPr>
                <p:nvPr/>
              </p:nvSpPr>
              <p:spPr bwMode="auto">
                <a:xfrm>
                  <a:off x="843" y="2965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8 h 16"/>
                    <a:gd name="T4" fmla="*/ 65 w 109"/>
                    <a:gd name="T5" fmla="*/ 8 h 16"/>
                    <a:gd name="T6" fmla="*/ 56 w 109"/>
                    <a:gd name="T7" fmla="*/ 16 h 16"/>
                    <a:gd name="T8" fmla="*/ 109 w 109"/>
                    <a:gd name="T9" fmla="*/ 7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5" y="8"/>
                      </a:lnTo>
                      <a:lnTo>
                        <a:pt x="56" y="16"/>
                      </a:lnTo>
                      <a:lnTo>
                        <a:pt x="109" y="7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4" name="Freeform 227"/>
                <p:cNvSpPr>
                  <a:spLocks/>
                </p:cNvSpPr>
                <p:nvPr/>
              </p:nvSpPr>
              <p:spPr bwMode="auto">
                <a:xfrm>
                  <a:off x="843" y="2965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8 h 16"/>
                    <a:gd name="T4" fmla="*/ 65 w 109"/>
                    <a:gd name="T5" fmla="*/ 8 h 16"/>
                    <a:gd name="T6" fmla="*/ 56 w 109"/>
                    <a:gd name="T7" fmla="*/ 16 h 16"/>
                    <a:gd name="T8" fmla="*/ 109 w 109"/>
                    <a:gd name="T9" fmla="*/ 7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5" y="8"/>
                      </a:lnTo>
                      <a:lnTo>
                        <a:pt x="56" y="16"/>
                      </a:lnTo>
                      <a:lnTo>
                        <a:pt x="109" y="7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5" name="Freeform 228"/>
                <p:cNvSpPr>
                  <a:spLocks/>
                </p:cNvSpPr>
                <p:nvPr/>
              </p:nvSpPr>
              <p:spPr bwMode="auto">
                <a:xfrm>
                  <a:off x="876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8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6" name="Freeform 229"/>
                <p:cNvSpPr>
                  <a:spLocks/>
                </p:cNvSpPr>
                <p:nvPr/>
              </p:nvSpPr>
              <p:spPr bwMode="auto">
                <a:xfrm>
                  <a:off x="876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8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7" name="Freeform 230"/>
                <p:cNvSpPr>
                  <a:spLocks/>
                </p:cNvSpPr>
                <p:nvPr/>
              </p:nvSpPr>
              <p:spPr bwMode="auto">
                <a:xfrm>
                  <a:off x="730" y="2971"/>
                  <a:ext cx="109" cy="15"/>
                </a:xfrm>
                <a:custGeom>
                  <a:avLst/>
                  <a:gdLst>
                    <a:gd name="T0" fmla="*/ 99 w 109"/>
                    <a:gd name="T1" fmla="*/ 12 h 15"/>
                    <a:gd name="T2" fmla="*/ 109 w 109"/>
                    <a:gd name="T3" fmla="*/ 7 h 15"/>
                    <a:gd name="T4" fmla="*/ 41 w 109"/>
                    <a:gd name="T5" fmla="*/ 7 h 15"/>
                    <a:gd name="T6" fmla="*/ 53 w 109"/>
                    <a:gd name="T7" fmla="*/ 0 h 15"/>
                    <a:gd name="T8" fmla="*/ 0 w 109"/>
                    <a:gd name="T9" fmla="*/ 8 h 15"/>
                    <a:gd name="T10" fmla="*/ 27 w 109"/>
                    <a:gd name="T11" fmla="*/ 15 h 15"/>
                    <a:gd name="T12" fmla="*/ 32 w 109"/>
                    <a:gd name="T13" fmla="*/ 12 h 15"/>
                    <a:gd name="T14" fmla="*/ 99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1" y="7"/>
                      </a:lnTo>
                      <a:lnTo>
                        <a:pt x="53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2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8" name="Freeform 231"/>
                <p:cNvSpPr>
                  <a:spLocks/>
                </p:cNvSpPr>
                <p:nvPr/>
              </p:nvSpPr>
              <p:spPr bwMode="auto">
                <a:xfrm>
                  <a:off x="730" y="2971"/>
                  <a:ext cx="109" cy="15"/>
                </a:xfrm>
                <a:custGeom>
                  <a:avLst/>
                  <a:gdLst>
                    <a:gd name="T0" fmla="*/ 99 w 109"/>
                    <a:gd name="T1" fmla="*/ 12 h 15"/>
                    <a:gd name="T2" fmla="*/ 109 w 109"/>
                    <a:gd name="T3" fmla="*/ 7 h 15"/>
                    <a:gd name="T4" fmla="*/ 41 w 109"/>
                    <a:gd name="T5" fmla="*/ 7 h 15"/>
                    <a:gd name="T6" fmla="*/ 53 w 109"/>
                    <a:gd name="T7" fmla="*/ 0 h 15"/>
                    <a:gd name="T8" fmla="*/ 0 w 109"/>
                    <a:gd name="T9" fmla="*/ 8 h 15"/>
                    <a:gd name="T10" fmla="*/ 27 w 109"/>
                    <a:gd name="T11" fmla="*/ 15 h 15"/>
                    <a:gd name="T12" fmla="*/ 32 w 109"/>
                    <a:gd name="T13" fmla="*/ 12 h 15"/>
                    <a:gd name="T14" fmla="*/ 99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1" y="7"/>
                      </a:lnTo>
                      <a:lnTo>
                        <a:pt x="53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2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9" name="Freeform 232"/>
                <p:cNvSpPr>
                  <a:spLocks/>
                </p:cNvSpPr>
                <p:nvPr/>
              </p:nvSpPr>
              <p:spPr bwMode="auto">
                <a:xfrm>
                  <a:off x="760" y="2951"/>
                  <a:ext cx="109" cy="17"/>
                </a:xfrm>
                <a:custGeom>
                  <a:avLst/>
                  <a:gdLst>
                    <a:gd name="T0" fmla="*/ 99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5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99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5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0" name="Freeform 233"/>
                <p:cNvSpPr>
                  <a:spLocks/>
                </p:cNvSpPr>
                <p:nvPr/>
              </p:nvSpPr>
              <p:spPr bwMode="auto">
                <a:xfrm>
                  <a:off x="760" y="2951"/>
                  <a:ext cx="109" cy="17"/>
                </a:xfrm>
                <a:custGeom>
                  <a:avLst/>
                  <a:gdLst>
                    <a:gd name="T0" fmla="*/ 99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5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99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5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30" name="Line 234"/>
              <p:cNvSpPr>
                <a:spLocks noChangeShapeType="1"/>
              </p:cNvSpPr>
              <p:nvPr/>
            </p:nvSpPr>
            <p:spPr bwMode="auto">
              <a:xfrm>
                <a:off x="1506" y="2341"/>
                <a:ext cx="26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31" name="Group 258"/>
              <p:cNvGrpSpPr>
                <a:grpSpLocks/>
              </p:cNvGrpSpPr>
              <p:nvPr/>
            </p:nvGrpSpPr>
            <p:grpSpPr bwMode="auto">
              <a:xfrm>
                <a:off x="1899" y="2839"/>
                <a:ext cx="290" cy="135"/>
                <a:chOff x="1310" y="3332"/>
                <a:chExt cx="244" cy="88"/>
              </a:xfrm>
            </p:grpSpPr>
            <p:sp>
              <p:nvSpPr>
                <p:cNvPr id="25857" name="Rectangle 259"/>
                <p:cNvSpPr>
                  <a:spLocks noChangeArrowheads="1"/>
                </p:cNvSpPr>
                <p:nvPr/>
              </p:nvSpPr>
              <p:spPr bwMode="auto">
                <a:xfrm>
                  <a:off x="1310" y="3346"/>
                  <a:ext cx="220" cy="74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8" name="Rectangle 260"/>
                <p:cNvSpPr>
                  <a:spLocks noChangeArrowheads="1"/>
                </p:cNvSpPr>
                <p:nvPr/>
              </p:nvSpPr>
              <p:spPr bwMode="auto">
                <a:xfrm>
                  <a:off x="1311" y="3347"/>
                  <a:ext cx="218" cy="72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9" name="Freeform 261"/>
                <p:cNvSpPr>
                  <a:spLocks/>
                </p:cNvSpPr>
                <p:nvPr/>
              </p:nvSpPr>
              <p:spPr bwMode="auto">
                <a:xfrm>
                  <a:off x="1530" y="3332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6 h 88"/>
                    <a:gd name="T4" fmla="*/ 24 w 24"/>
                    <a:gd name="T5" fmla="*/ 0 h 88"/>
                    <a:gd name="T6" fmla="*/ 0 w 24"/>
                    <a:gd name="T7" fmla="*/ 14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6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0" name="Freeform 262"/>
                <p:cNvSpPr>
                  <a:spLocks/>
                </p:cNvSpPr>
                <p:nvPr/>
              </p:nvSpPr>
              <p:spPr bwMode="auto">
                <a:xfrm>
                  <a:off x="1530" y="3332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6 h 88"/>
                    <a:gd name="T4" fmla="*/ 24 w 24"/>
                    <a:gd name="T5" fmla="*/ 0 h 88"/>
                    <a:gd name="T6" fmla="*/ 0 w 24"/>
                    <a:gd name="T7" fmla="*/ 14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6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1" name="Freeform 263"/>
                <p:cNvSpPr>
                  <a:spLocks/>
                </p:cNvSpPr>
                <p:nvPr/>
              </p:nvSpPr>
              <p:spPr bwMode="auto">
                <a:xfrm>
                  <a:off x="1310" y="3332"/>
                  <a:ext cx="244" cy="14"/>
                </a:xfrm>
                <a:custGeom>
                  <a:avLst/>
                  <a:gdLst>
                    <a:gd name="T0" fmla="*/ 220 w 244"/>
                    <a:gd name="T1" fmla="*/ 14 h 14"/>
                    <a:gd name="T2" fmla="*/ 244 w 244"/>
                    <a:gd name="T3" fmla="*/ 0 h 14"/>
                    <a:gd name="T4" fmla="*/ 24 w 244"/>
                    <a:gd name="T5" fmla="*/ 0 h 14"/>
                    <a:gd name="T6" fmla="*/ 0 w 244"/>
                    <a:gd name="T7" fmla="*/ 14 h 14"/>
                    <a:gd name="T8" fmla="*/ 220 w 24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4"/>
                    <a:gd name="T16" fmla="*/ 0 h 14"/>
                    <a:gd name="T17" fmla="*/ 244 w 24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4" h="14">
                      <a:moveTo>
                        <a:pt x="220" y="14"/>
                      </a:moveTo>
                      <a:lnTo>
                        <a:pt x="244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2" name="Freeform 264"/>
                <p:cNvSpPr>
                  <a:spLocks/>
                </p:cNvSpPr>
                <p:nvPr/>
              </p:nvSpPr>
              <p:spPr bwMode="auto">
                <a:xfrm>
                  <a:off x="1310" y="3332"/>
                  <a:ext cx="244" cy="14"/>
                </a:xfrm>
                <a:custGeom>
                  <a:avLst/>
                  <a:gdLst>
                    <a:gd name="T0" fmla="*/ 220 w 244"/>
                    <a:gd name="T1" fmla="*/ 14 h 14"/>
                    <a:gd name="T2" fmla="*/ 244 w 244"/>
                    <a:gd name="T3" fmla="*/ 0 h 14"/>
                    <a:gd name="T4" fmla="*/ 24 w 244"/>
                    <a:gd name="T5" fmla="*/ 0 h 14"/>
                    <a:gd name="T6" fmla="*/ 0 w 244"/>
                    <a:gd name="T7" fmla="*/ 14 h 14"/>
                    <a:gd name="T8" fmla="*/ 220 w 24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4"/>
                    <a:gd name="T16" fmla="*/ 0 h 14"/>
                    <a:gd name="T17" fmla="*/ 244 w 24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4" h="14">
                      <a:moveTo>
                        <a:pt x="220" y="14"/>
                      </a:moveTo>
                      <a:lnTo>
                        <a:pt x="244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3" name="Freeform 265"/>
                <p:cNvSpPr>
                  <a:spLocks/>
                </p:cNvSpPr>
                <p:nvPr/>
              </p:nvSpPr>
              <p:spPr bwMode="auto">
                <a:xfrm>
                  <a:off x="1330" y="3377"/>
                  <a:ext cx="83" cy="13"/>
                </a:xfrm>
                <a:custGeom>
                  <a:avLst/>
                  <a:gdLst>
                    <a:gd name="T0" fmla="*/ 0 w 83"/>
                    <a:gd name="T1" fmla="*/ 3 h 13"/>
                    <a:gd name="T2" fmla="*/ 0 w 83"/>
                    <a:gd name="T3" fmla="*/ 9 h 13"/>
                    <a:gd name="T4" fmla="*/ 71 w 83"/>
                    <a:gd name="T5" fmla="*/ 9 h 13"/>
                    <a:gd name="T6" fmla="*/ 71 w 83"/>
                    <a:gd name="T7" fmla="*/ 13 h 13"/>
                    <a:gd name="T8" fmla="*/ 83 w 83"/>
                    <a:gd name="T9" fmla="*/ 6 h 13"/>
                    <a:gd name="T10" fmla="*/ 71 w 83"/>
                    <a:gd name="T11" fmla="*/ 0 h 13"/>
                    <a:gd name="T12" fmla="*/ 71 w 83"/>
                    <a:gd name="T13" fmla="*/ 3 h 13"/>
                    <a:gd name="T14" fmla="*/ 0 w 83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3"/>
                    <a:gd name="T26" fmla="*/ 83 w 83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1" y="9"/>
                      </a:lnTo>
                      <a:lnTo>
                        <a:pt x="71" y="13"/>
                      </a:lnTo>
                      <a:lnTo>
                        <a:pt x="83" y="6"/>
                      </a:lnTo>
                      <a:lnTo>
                        <a:pt x="71" y="0"/>
                      </a:lnTo>
                      <a:lnTo>
                        <a:pt x="7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4" name="Freeform 266"/>
                <p:cNvSpPr>
                  <a:spLocks/>
                </p:cNvSpPr>
                <p:nvPr/>
              </p:nvSpPr>
              <p:spPr bwMode="auto">
                <a:xfrm>
                  <a:off x="1330" y="3377"/>
                  <a:ext cx="83" cy="13"/>
                </a:xfrm>
                <a:custGeom>
                  <a:avLst/>
                  <a:gdLst>
                    <a:gd name="T0" fmla="*/ 0 w 83"/>
                    <a:gd name="T1" fmla="*/ 3 h 13"/>
                    <a:gd name="T2" fmla="*/ 0 w 83"/>
                    <a:gd name="T3" fmla="*/ 9 h 13"/>
                    <a:gd name="T4" fmla="*/ 71 w 83"/>
                    <a:gd name="T5" fmla="*/ 9 h 13"/>
                    <a:gd name="T6" fmla="*/ 71 w 83"/>
                    <a:gd name="T7" fmla="*/ 13 h 13"/>
                    <a:gd name="T8" fmla="*/ 83 w 83"/>
                    <a:gd name="T9" fmla="*/ 6 h 13"/>
                    <a:gd name="T10" fmla="*/ 71 w 83"/>
                    <a:gd name="T11" fmla="*/ 0 h 13"/>
                    <a:gd name="T12" fmla="*/ 71 w 83"/>
                    <a:gd name="T13" fmla="*/ 3 h 13"/>
                    <a:gd name="T14" fmla="*/ 0 w 83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3"/>
                    <a:gd name="T26" fmla="*/ 83 w 83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1" y="9"/>
                      </a:lnTo>
                      <a:lnTo>
                        <a:pt x="71" y="13"/>
                      </a:lnTo>
                      <a:lnTo>
                        <a:pt x="83" y="6"/>
                      </a:lnTo>
                      <a:lnTo>
                        <a:pt x="71" y="0"/>
                      </a:lnTo>
                      <a:lnTo>
                        <a:pt x="7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5" name="Freeform 267"/>
                <p:cNvSpPr>
                  <a:spLocks/>
                </p:cNvSpPr>
                <p:nvPr/>
              </p:nvSpPr>
              <p:spPr bwMode="auto">
                <a:xfrm>
                  <a:off x="1426" y="3377"/>
                  <a:ext cx="85" cy="13"/>
                </a:xfrm>
                <a:custGeom>
                  <a:avLst/>
                  <a:gdLst>
                    <a:gd name="T0" fmla="*/ 0 w 85"/>
                    <a:gd name="T1" fmla="*/ 3 h 13"/>
                    <a:gd name="T2" fmla="*/ 0 w 85"/>
                    <a:gd name="T3" fmla="*/ 9 h 13"/>
                    <a:gd name="T4" fmla="*/ 73 w 85"/>
                    <a:gd name="T5" fmla="*/ 9 h 13"/>
                    <a:gd name="T6" fmla="*/ 73 w 85"/>
                    <a:gd name="T7" fmla="*/ 13 h 13"/>
                    <a:gd name="T8" fmla="*/ 85 w 85"/>
                    <a:gd name="T9" fmla="*/ 6 h 13"/>
                    <a:gd name="T10" fmla="*/ 73 w 85"/>
                    <a:gd name="T11" fmla="*/ 0 h 13"/>
                    <a:gd name="T12" fmla="*/ 73 w 85"/>
                    <a:gd name="T13" fmla="*/ 3 h 13"/>
                    <a:gd name="T14" fmla="*/ 0 w 85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3"/>
                    <a:gd name="T26" fmla="*/ 85 w 85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3" y="9"/>
                      </a:lnTo>
                      <a:lnTo>
                        <a:pt x="73" y="13"/>
                      </a:lnTo>
                      <a:lnTo>
                        <a:pt x="85" y="6"/>
                      </a:lnTo>
                      <a:lnTo>
                        <a:pt x="73" y="0"/>
                      </a:lnTo>
                      <a:lnTo>
                        <a:pt x="7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6" name="Freeform 268"/>
                <p:cNvSpPr>
                  <a:spLocks/>
                </p:cNvSpPr>
                <p:nvPr/>
              </p:nvSpPr>
              <p:spPr bwMode="auto">
                <a:xfrm>
                  <a:off x="1426" y="3377"/>
                  <a:ext cx="85" cy="13"/>
                </a:xfrm>
                <a:custGeom>
                  <a:avLst/>
                  <a:gdLst>
                    <a:gd name="T0" fmla="*/ 0 w 85"/>
                    <a:gd name="T1" fmla="*/ 3 h 13"/>
                    <a:gd name="T2" fmla="*/ 0 w 85"/>
                    <a:gd name="T3" fmla="*/ 9 h 13"/>
                    <a:gd name="T4" fmla="*/ 73 w 85"/>
                    <a:gd name="T5" fmla="*/ 9 h 13"/>
                    <a:gd name="T6" fmla="*/ 73 w 85"/>
                    <a:gd name="T7" fmla="*/ 13 h 13"/>
                    <a:gd name="T8" fmla="*/ 85 w 85"/>
                    <a:gd name="T9" fmla="*/ 6 h 13"/>
                    <a:gd name="T10" fmla="*/ 73 w 85"/>
                    <a:gd name="T11" fmla="*/ 0 h 13"/>
                    <a:gd name="T12" fmla="*/ 73 w 85"/>
                    <a:gd name="T13" fmla="*/ 3 h 13"/>
                    <a:gd name="T14" fmla="*/ 0 w 85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3"/>
                    <a:gd name="T26" fmla="*/ 85 w 85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3" y="9"/>
                      </a:lnTo>
                      <a:lnTo>
                        <a:pt x="73" y="13"/>
                      </a:lnTo>
                      <a:lnTo>
                        <a:pt x="85" y="6"/>
                      </a:lnTo>
                      <a:lnTo>
                        <a:pt x="73" y="0"/>
                      </a:lnTo>
                      <a:lnTo>
                        <a:pt x="7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7" name="Freeform 269"/>
                <p:cNvSpPr>
                  <a:spLocks/>
                </p:cNvSpPr>
                <p:nvPr/>
              </p:nvSpPr>
              <p:spPr bwMode="auto">
                <a:xfrm>
                  <a:off x="1421" y="3351"/>
                  <a:ext cx="78" cy="26"/>
                </a:xfrm>
                <a:custGeom>
                  <a:avLst/>
                  <a:gdLst>
                    <a:gd name="T0" fmla="*/ 0 w 78"/>
                    <a:gd name="T1" fmla="*/ 20 h 26"/>
                    <a:gd name="T2" fmla="*/ 5 w 78"/>
                    <a:gd name="T3" fmla="*/ 26 h 26"/>
                    <a:gd name="T4" fmla="*/ 71 w 78"/>
                    <a:gd name="T5" fmla="*/ 9 h 26"/>
                    <a:gd name="T6" fmla="*/ 72 w 78"/>
                    <a:gd name="T7" fmla="*/ 12 h 26"/>
                    <a:gd name="T8" fmla="*/ 78 w 78"/>
                    <a:gd name="T9" fmla="*/ 4 h 26"/>
                    <a:gd name="T10" fmla="*/ 62 w 78"/>
                    <a:gd name="T11" fmla="*/ 0 h 26"/>
                    <a:gd name="T12" fmla="*/ 66 w 78"/>
                    <a:gd name="T13" fmla="*/ 4 h 26"/>
                    <a:gd name="T14" fmla="*/ 0 w 78"/>
                    <a:gd name="T15" fmla="*/ 20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6"/>
                    <a:gd name="T26" fmla="*/ 78 w 78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6">
                      <a:moveTo>
                        <a:pt x="0" y="20"/>
                      </a:moveTo>
                      <a:lnTo>
                        <a:pt x="5" y="26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8" name="Freeform 270"/>
                <p:cNvSpPr>
                  <a:spLocks/>
                </p:cNvSpPr>
                <p:nvPr/>
              </p:nvSpPr>
              <p:spPr bwMode="auto">
                <a:xfrm>
                  <a:off x="1421" y="3351"/>
                  <a:ext cx="78" cy="26"/>
                </a:xfrm>
                <a:custGeom>
                  <a:avLst/>
                  <a:gdLst>
                    <a:gd name="T0" fmla="*/ 0 w 78"/>
                    <a:gd name="T1" fmla="*/ 20 h 26"/>
                    <a:gd name="T2" fmla="*/ 5 w 78"/>
                    <a:gd name="T3" fmla="*/ 26 h 26"/>
                    <a:gd name="T4" fmla="*/ 71 w 78"/>
                    <a:gd name="T5" fmla="*/ 9 h 26"/>
                    <a:gd name="T6" fmla="*/ 72 w 78"/>
                    <a:gd name="T7" fmla="*/ 12 h 26"/>
                    <a:gd name="T8" fmla="*/ 78 w 78"/>
                    <a:gd name="T9" fmla="*/ 4 h 26"/>
                    <a:gd name="T10" fmla="*/ 62 w 78"/>
                    <a:gd name="T11" fmla="*/ 0 h 26"/>
                    <a:gd name="T12" fmla="*/ 66 w 78"/>
                    <a:gd name="T13" fmla="*/ 4 h 26"/>
                    <a:gd name="T14" fmla="*/ 0 w 78"/>
                    <a:gd name="T15" fmla="*/ 20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6"/>
                    <a:gd name="T26" fmla="*/ 78 w 78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6">
                      <a:moveTo>
                        <a:pt x="0" y="20"/>
                      </a:moveTo>
                      <a:lnTo>
                        <a:pt x="5" y="26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9" name="Freeform 271"/>
                <p:cNvSpPr>
                  <a:spLocks/>
                </p:cNvSpPr>
                <p:nvPr/>
              </p:nvSpPr>
              <p:spPr bwMode="auto">
                <a:xfrm>
                  <a:off x="1421" y="3389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6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6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0" name="Freeform 272"/>
                <p:cNvSpPr>
                  <a:spLocks/>
                </p:cNvSpPr>
                <p:nvPr/>
              </p:nvSpPr>
              <p:spPr bwMode="auto">
                <a:xfrm>
                  <a:off x="1421" y="3389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6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6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1" name="Freeform 273"/>
                <p:cNvSpPr>
                  <a:spLocks/>
                </p:cNvSpPr>
                <p:nvPr/>
              </p:nvSpPr>
              <p:spPr bwMode="auto">
                <a:xfrm>
                  <a:off x="1332" y="3377"/>
                  <a:ext cx="82" cy="14"/>
                </a:xfrm>
                <a:custGeom>
                  <a:avLst/>
                  <a:gdLst>
                    <a:gd name="T0" fmla="*/ 0 w 82"/>
                    <a:gd name="T1" fmla="*/ 4 h 14"/>
                    <a:gd name="T2" fmla="*/ 0 w 82"/>
                    <a:gd name="T3" fmla="*/ 10 h 14"/>
                    <a:gd name="T4" fmla="*/ 70 w 82"/>
                    <a:gd name="T5" fmla="*/ 10 h 14"/>
                    <a:gd name="T6" fmla="*/ 70 w 82"/>
                    <a:gd name="T7" fmla="*/ 14 h 14"/>
                    <a:gd name="T8" fmla="*/ 82 w 82"/>
                    <a:gd name="T9" fmla="*/ 7 h 14"/>
                    <a:gd name="T10" fmla="*/ 70 w 82"/>
                    <a:gd name="T11" fmla="*/ 0 h 14"/>
                    <a:gd name="T12" fmla="*/ 70 w 82"/>
                    <a:gd name="T13" fmla="*/ 4 h 14"/>
                    <a:gd name="T14" fmla="*/ 0 w 82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"/>
                    <a:gd name="T25" fmla="*/ 0 h 14"/>
                    <a:gd name="T26" fmla="*/ 82 w 82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0" y="10"/>
                      </a:lnTo>
                      <a:lnTo>
                        <a:pt x="70" y="14"/>
                      </a:lnTo>
                      <a:lnTo>
                        <a:pt x="82" y="7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2" name="Freeform 274"/>
                <p:cNvSpPr>
                  <a:spLocks/>
                </p:cNvSpPr>
                <p:nvPr/>
              </p:nvSpPr>
              <p:spPr bwMode="auto">
                <a:xfrm>
                  <a:off x="1332" y="3377"/>
                  <a:ext cx="82" cy="14"/>
                </a:xfrm>
                <a:custGeom>
                  <a:avLst/>
                  <a:gdLst>
                    <a:gd name="T0" fmla="*/ 0 w 82"/>
                    <a:gd name="T1" fmla="*/ 4 h 14"/>
                    <a:gd name="T2" fmla="*/ 0 w 82"/>
                    <a:gd name="T3" fmla="*/ 10 h 14"/>
                    <a:gd name="T4" fmla="*/ 70 w 82"/>
                    <a:gd name="T5" fmla="*/ 10 h 14"/>
                    <a:gd name="T6" fmla="*/ 70 w 82"/>
                    <a:gd name="T7" fmla="*/ 14 h 14"/>
                    <a:gd name="T8" fmla="*/ 82 w 82"/>
                    <a:gd name="T9" fmla="*/ 7 h 14"/>
                    <a:gd name="T10" fmla="*/ 70 w 82"/>
                    <a:gd name="T11" fmla="*/ 0 h 14"/>
                    <a:gd name="T12" fmla="*/ 70 w 82"/>
                    <a:gd name="T13" fmla="*/ 4 h 14"/>
                    <a:gd name="T14" fmla="*/ 0 w 82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"/>
                    <a:gd name="T25" fmla="*/ 0 h 14"/>
                    <a:gd name="T26" fmla="*/ 82 w 82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0" y="10"/>
                      </a:lnTo>
                      <a:lnTo>
                        <a:pt x="70" y="14"/>
                      </a:lnTo>
                      <a:lnTo>
                        <a:pt x="82" y="7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3" name="Freeform 275"/>
                <p:cNvSpPr>
                  <a:spLocks/>
                </p:cNvSpPr>
                <p:nvPr/>
              </p:nvSpPr>
              <p:spPr bwMode="auto">
                <a:xfrm>
                  <a:off x="1428" y="3377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4" name="Freeform 276"/>
                <p:cNvSpPr>
                  <a:spLocks/>
                </p:cNvSpPr>
                <p:nvPr/>
              </p:nvSpPr>
              <p:spPr bwMode="auto">
                <a:xfrm>
                  <a:off x="1428" y="3377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5" name="Freeform 277"/>
                <p:cNvSpPr>
                  <a:spLocks/>
                </p:cNvSpPr>
                <p:nvPr/>
              </p:nvSpPr>
              <p:spPr bwMode="auto">
                <a:xfrm>
                  <a:off x="1423" y="3352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6" name="Freeform 278"/>
                <p:cNvSpPr>
                  <a:spLocks/>
                </p:cNvSpPr>
                <p:nvPr/>
              </p:nvSpPr>
              <p:spPr bwMode="auto">
                <a:xfrm>
                  <a:off x="1423" y="3352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7" name="Freeform 279"/>
                <p:cNvSpPr>
                  <a:spLocks/>
                </p:cNvSpPr>
                <p:nvPr/>
              </p:nvSpPr>
              <p:spPr bwMode="auto">
                <a:xfrm>
                  <a:off x="1423" y="3390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8" name="Freeform 280"/>
                <p:cNvSpPr>
                  <a:spLocks/>
                </p:cNvSpPr>
                <p:nvPr/>
              </p:nvSpPr>
              <p:spPr bwMode="auto">
                <a:xfrm>
                  <a:off x="1423" y="3390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32" name="Line 283"/>
              <p:cNvSpPr>
                <a:spLocks noChangeShapeType="1"/>
              </p:cNvSpPr>
              <p:nvPr/>
            </p:nvSpPr>
            <p:spPr bwMode="auto">
              <a:xfrm>
                <a:off x="1982" y="2736"/>
                <a:ext cx="44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3" name="Line 284"/>
              <p:cNvSpPr>
                <a:spLocks noChangeShapeType="1"/>
              </p:cNvSpPr>
              <p:nvPr/>
            </p:nvSpPr>
            <p:spPr bwMode="auto">
              <a:xfrm>
                <a:off x="1939" y="2736"/>
                <a:ext cx="43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34" name="Group 338"/>
              <p:cNvGrpSpPr>
                <a:grpSpLocks/>
              </p:cNvGrpSpPr>
              <p:nvPr/>
            </p:nvGrpSpPr>
            <p:grpSpPr bwMode="auto">
              <a:xfrm>
                <a:off x="1116" y="2017"/>
                <a:ext cx="448" cy="184"/>
                <a:chOff x="653" y="2769"/>
                <a:chExt cx="457" cy="148"/>
              </a:xfrm>
            </p:grpSpPr>
            <p:sp>
              <p:nvSpPr>
                <p:cNvPr id="25848" name="Freeform 339"/>
                <p:cNvSpPr>
                  <a:spLocks/>
                </p:cNvSpPr>
                <p:nvPr/>
              </p:nvSpPr>
              <p:spPr bwMode="auto">
                <a:xfrm>
                  <a:off x="1053" y="2769"/>
                  <a:ext cx="57" cy="148"/>
                </a:xfrm>
                <a:custGeom>
                  <a:avLst/>
                  <a:gdLst>
                    <a:gd name="T0" fmla="*/ 0 w 57"/>
                    <a:gd name="T1" fmla="*/ 148 h 148"/>
                    <a:gd name="T2" fmla="*/ 0 w 57"/>
                    <a:gd name="T3" fmla="*/ 52 h 148"/>
                    <a:gd name="T4" fmla="*/ 57 w 57"/>
                    <a:gd name="T5" fmla="*/ 0 h 148"/>
                    <a:gd name="T6" fmla="*/ 57 w 57"/>
                    <a:gd name="T7" fmla="*/ 96 h 148"/>
                    <a:gd name="T8" fmla="*/ 0 w 57"/>
                    <a:gd name="T9" fmla="*/ 148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48"/>
                    <a:gd name="T17" fmla="*/ 57 w 57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48">
                      <a:moveTo>
                        <a:pt x="0" y="148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57" y="96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B4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9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1053" y="2865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B487E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0" name="Freeform 341"/>
                <p:cNvSpPr>
                  <a:spLocks/>
                </p:cNvSpPr>
                <p:nvPr/>
              </p:nvSpPr>
              <p:spPr bwMode="auto">
                <a:xfrm>
                  <a:off x="653" y="2769"/>
                  <a:ext cx="457" cy="52"/>
                </a:xfrm>
                <a:custGeom>
                  <a:avLst/>
                  <a:gdLst>
                    <a:gd name="T0" fmla="*/ 400 w 457"/>
                    <a:gd name="T1" fmla="*/ 52 h 52"/>
                    <a:gd name="T2" fmla="*/ 0 w 457"/>
                    <a:gd name="T3" fmla="*/ 52 h 52"/>
                    <a:gd name="T4" fmla="*/ 57 w 457"/>
                    <a:gd name="T5" fmla="*/ 0 h 52"/>
                    <a:gd name="T6" fmla="*/ 457 w 457"/>
                    <a:gd name="T7" fmla="*/ 0 h 52"/>
                    <a:gd name="T8" fmla="*/ 400 w 457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52"/>
                    <a:gd name="T17" fmla="*/ 457 w 457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52">
                      <a:moveTo>
                        <a:pt x="400" y="52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457" y="0"/>
                      </a:lnTo>
                      <a:lnTo>
                        <a:pt x="400" y="52"/>
                      </a:lnTo>
                      <a:close/>
                    </a:path>
                  </a:pathLst>
                </a:custGeom>
                <a:solidFill>
                  <a:srgbClr val="79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1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53" y="2769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795B98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2" name="Rectangle 343"/>
                <p:cNvSpPr>
                  <a:spLocks noChangeArrowheads="1"/>
                </p:cNvSpPr>
                <p:nvPr/>
              </p:nvSpPr>
              <p:spPr bwMode="auto">
                <a:xfrm>
                  <a:off x="653" y="2821"/>
                  <a:ext cx="400" cy="96"/>
                </a:xfrm>
                <a:prstGeom prst="rect">
                  <a:avLst/>
                </a:prstGeom>
                <a:solidFill>
                  <a:srgbClr val="9C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3" name="Line 344"/>
                <p:cNvSpPr>
                  <a:spLocks noChangeShapeType="1"/>
                </p:cNvSpPr>
                <p:nvPr/>
              </p:nvSpPr>
              <p:spPr bwMode="auto">
                <a:xfrm>
                  <a:off x="6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AB80D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4" name="Line 345"/>
                <p:cNvSpPr>
                  <a:spLocks noChangeShapeType="1"/>
                </p:cNvSpPr>
                <p:nvPr/>
              </p:nvSpPr>
              <p:spPr bwMode="auto">
                <a:xfrm>
                  <a:off x="653" y="2917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5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0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BB8CEA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6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653" y="2821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35" name="Freeform 350"/>
              <p:cNvSpPr>
                <a:spLocks/>
              </p:cNvSpPr>
              <p:nvPr/>
            </p:nvSpPr>
            <p:spPr bwMode="auto">
              <a:xfrm>
                <a:off x="2115" y="2017"/>
                <a:ext cx="56" cy="184"/>
              </a:xfrm>
              <a:custGeom>
                <a:avLst/>
                <a:gdLst>
                  <a:gd name="T0" fmla="*/ 0 w 57"/>
                  <a:gd name="T1" fmla="*/ 4118481 h 148"/>
                  <a:gd name="T2" fmla="*/ 0 w 57"/>
                  <a:gd name="T3" fmla="*/ 1466147 h 148"/>
                  <a:gd name="T4" fmla="*/ 28 w 57"/>
                  <a:gd name="T5" fmla="*/ 0 h 148"/>
                  <a:gd name="T6" fmla="*/ 28 w 57"/>
                  <a:gd name="T7" fmla="*/ 2664557 h 148"/>
                  <a:gd name="T8" fmla="*/ 0 w 57"/>
                  <a:gd name="T9" fmla="*/ 411848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48"/>
                  <a:gd name="T17" fmla="*/ 57 w 57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48">
                    <a:moveTo>
                      <a:pt x="0" y="148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57" y="9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B4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6" name="Line 351"/>
              <p:cNvSpPr>
                <a:spLocks noChangeShapeType="1"/>
              </p:cNvSpPr>
              <p:nvPr/>
            </p:nvSpPr>
            <p:spPr bwMode="auto">
              <a:xfrm flipV="1">
                <a:off x="2115" y="2136"/>
                <a:ext cx="56" cy="65"/>
              </a:xfrm>
              <a:prstGeom prst="line">
                <a:avLst/>
              </a:prstGeom>
              <a:noFill/>
              <a:ln w="1588">
                <a:solidFill>
                  <a:srgbClr val="B487E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7" name="Freeform 352"/>
              <p:cNvSpPr>
                <a:spLocks/>
              </p:cNvSpPr>
              <p:nvPr/>
            </p:nvSpPr>
            <p:spPr bwMode="auto">
              <a:xfrm>
                <a:off x="1722" y="2017"/>
                <a:ext cx="449" cy="65"/>
              </a:xfrm>
              <a:custGeom>
                <a:avLst/>
                <a:gdLst>
                  <a:gd name="T0" fmla="*/ 175 w 457"/>
                  <a:gd name="T1" fmla="*/ 1847414 h 52"/>
                  <a:gd name="T2" fmla="*/ 0 w 457"/>
                  <a:gd name="T3" fmla="*/ 1847414 h 52"/>
                  <a:gd name="T4" fmla="*/ 28 w 457"/>
                  <a:gd name="T5" fmla="*/ 0 h 52"/>
                  <a:gd name="T6" fmla="*/ 198 w 457"/>
                  <a:gd name="T7" fmla="*/ 0 h 52"/>
                  <a:gd name="T8" fmla="*/ 175 w 457"/>
                  <a:gd name="T9" fmla="*/ 184741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52"/>
                  <a:gd name="T17" fmla="*/ 457 w 457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52">
                    <a:moveTo>
                      <a:pt x="400" y="52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457" y="0"/>
                    </a:lnTo>
                    <a:lnTo>
                      <a:pt x="400" y="52"/>
                    </a:lnTo>
                    <a:close/>
                  </a:path>
                </a:pathLst>
              </a:custGeom>
              <a:solidFill>
                <a:srgbClr val="79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8" name="Line 353"/>
              <p:cNvSpPr>
                <a:spLocks noChangeShapeType="1"/>
              </p:cNvSpPr>
              <p:nvPr/>
            </p:nvSpPr>
            <p:spPr bwMode="auto">
              <a:xfrm flipV="1">
                <a:off x="2115" y="2017"/>
                <a:ext cx="56" cy="65"/>
              </a:xfrm>
              <a:prstGeom prst="line">
                <a:avLst/>
              </a:prstGeom>
              <a:noFill/>
              <a:ln w="1588">
                <a:solidFill>
                  <a:srgbClr val="795B9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9" name="Rectangle 354"/>
              <p:cNvSpPr>
                <a:spLocks noChangeArrowheads="1"/>
              </p:cNvSpPr>
              <p:nvPr/>
            </p:nvSpPr>
            <p:spPr bwMode="auto">
              <a:xfrm>
                <a:off x="1722" y="2082"/>
                <a:ext cx="393" cy="119"/>
              </a:xfrm>
              <a:prstGeom prst="rect">
                <a:avLst/>
              </a:prstGeom>
              <a:solidFill>
                <a:srgbClr val="9C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0" name="Line 355"/>
              <p:cNvSpPr>
                <a:spLocks noChangeShapeType="1"/>
              </p:cNvSpPr>
              <p:nvPr/>
            </p:nvSpPr>
            <p:spPr bwMode="auto">
              <a:xfrm>
                <a:off x="1722" y="2082"/>
                <a:ext cx="0" cy="119"/>
              </a:xfrm>
              <a:prstGeom prst="line">
                <a:avLst/>
              </a:prstGeom>
              <a:noFill/>
              <a:ln w="11113">
                <a:solidFill>
                  <a:srgbClr val="AB80D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1" name="Line 356"/>
              <p:cNvSpPr>
                <a:spLocks noChangeShapeType="1"/>
              </p:cNvSpPr>
              <p:nvPr/>
            </p:nvSpPr>
            <p:spPr bwMode="auto">
              <a:xfrm>
                <a:off x="1722" y="2201"/>
                <a:ext cx="393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2" name="Line 357"/>
              <p:cNvSpPr>
                <a:spLocks noChangeShapeType="1"/>
              </p:cNvSpPr>
              <p:nvPr/>
            </p:nvSpPr>
            <p:spPr bwMode="auto">
              <a:xfrm flipV="1">
                <a:off x="2115" y="2082"/>
                <a:ext cx="0" cy="119"/>
              </a:xfrm>
              <a:prstGeom prst="line">
                <a:avLst/>
              </a:prstGeom>
              <a:noFill/>
              <a:ln w="11113">
                <a:solidFill>
                  <a:srgbClr val="BB8C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3" name="Line 358"/>
              <p:cNvSpPr>
                <a:spLocks noChangeShapeType="1"/>
              </p:cNvSpPr>
              <p:nvPr/>
            </p:nvSpPr>
            <p:spPr bwMode="auto">
              <a:xfrm flipH="1">
                <a:off x="1722" y="2082"/>
                <a:ext cx="393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44" name="Group 2277"/>
              <p:cNvGrpSpPr>
                <a:grpSpLocks/>
              </p:cNvGrpSpPr>
              <p:nvPr/>
            </p:nvGrpSpPr>
            <p:grpSpPr bwMode="auto">
              <a:xfrm>
                <a:off x="1442" y="2851"/>
                <a:ext cx="328" cy="274"/>
                <a:chOff x="921" y="3311"/>
                <a:chExt cx="275" cy="178"/>
              </a:xfrm>
            </p:grpSpPr>
            <p:sp>
              <p:nvSpPr>
                <p:cNvPr id="25793" name="Rectangle 2278"/>
                <p:cNvSpPr>
                  <a:spLocks noChangeArrowheads="1"/>
                </p:cNvSpPr>
                <p:nvPr/>
              </p:nvSpPr>
              <p:spPr bwMode="auto">
                <a:xfrm>
                  <a:off x="921" y="3392"/>
                  <a:ext cx="208" cy="3"/>
                </a:xfrm>
                <a:prstGeom prst="rect">
                  <a:avLst/>
                </a:prstGeom>
                <a:solidFill>
                  <a:srgbClr val="8DC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4" name="Rectangle 2279"/>
                <p:cNvSpPr>
                  <a:spLocks noChangeArrowheads="1"/>
                </p:cNvSpPr>
                <p:nvPr/>
              </p:nvSpPr>
              <p:spPr bwMode="auto">
                <a:xfrm>
                  <a:off x="921" y="3447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5" name="Rectangle 2280"/>
                <p:cNvSpPr>
                  <a:spLocks noChangeArrowheads="1"/>
                </p:cNvSpPr>
                <p:nvPr/>
              </p:nvSpPr>
              <p:spPr bwMode="auto">
                <a:xfrm>
                  <a:off x="922" y="3448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6" name="Freeform 2281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CA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7" name="Freeform 2282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8" name="Freeform 2283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9" name="Freeform 2284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0" name="Rectangle 2285"/>
                <p:cNvSpPr>
                  <a:spLocks noChangeArrowheads="1"/>
                </p:cNvSpPr>
                <p:nvPr/>
              </p:nvSpPr>
              <p:spPr bwMode="auto">
                <a:xfrm>
                  <a:off x="921" y="3398"/>
                  <a:ext cx="208" cy="41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1" name="Rectangle 2286"/>
                <p:cNvSpPr>
                  <a:spLocks noChangeArrowheads="1"/>
                </p:cNvSpPr>
                <p:nvPr/>
              </p:nvSpPr>
              <p:spPr bwMode="auto">
                <a:xfrm>
                  <a:off x="922" y="3399"/>
                  <a:ext cx="206" cy="39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2" name="Freeform 2287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3" name="Freeform 2288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4" name="Freeform 2289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solidFill>
                  <a:srgbClr val="0068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5" name="Freeform 2290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6" name="Rectangle 2291"/>
                <p:cNvSpPr>
                  <a:spLocks noChangeArrowheads="1"/>
                </p:cNvSpPr>
                <p:nvPr/>
              </p:nvSpPr>
              <p:spPr bwMode="auto">
                <a:xfrm>
                  <a:off x="921" y="3349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7" name="Rectangle 2292"/>
                <p:cNvSpPr>
                  <a:spLocks noChangeArrowheads="1"/>
                </p:cNvSpPr>
                <p:nvPr/>
              </p:nvSpPr>
              <p:spPr bwMode="auto">
                <a:xfrm>
                  <a:off x="922" y="3350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8" name="Freeform 2293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9" name="Freeform 2294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0" name="Freeform 2295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1" name="Freeform 2296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2" name="Freeform 2297"/>
                <p:cNvSpPr>
                  <a:spLocks/>
                </p:cNvSpPr>
                <p:nvPr/>
              </p:nvSpPr>
              <p:spPr bwMode="auto">
                <a:xfrm>
                  <a:off x="1154" y="3399"/>
                  <a:ext cx="33" cy="50"/>
                </a:xfrm>
                <a:custGeom>
                  <a:avLst/>
                  <a:gdLst>
                    <a:gd name="T0" fmla="*/ 0 w 33"/>
                    <a:gd name="T1" fmla="*/ 50 h 50"/>
                    <a:gd name="T2" fmla="*/ 2 w 33"/>
                    <a:gd name="T3" fmla="*/ 49 h 50"/>
                    <a:gd name="T4" fmla="*/ 3 w 33"/>
                    <a:gd name="T5" fmla="*/ 49 h 50"/>
                    <a:gd name="T6" fmla="*/ 4 w 33"/>
                    <a:gd name="T7" fmla="*/ 49 h 50"/>
                    <a:gd name="T8" fmla="*/ 6 w 33"/>
                    <a:gd name="T9" fmla="*/ 49 h 50"/>
                    <a:gd name="T10" fmla="*/ 7 w 33"/>
                    <a:gd name="T11" fmla="*/ 48 h 50"/>
                    <a:gd name="T12" fmla="*/ 8 w 33"/>
                    <a:gd name="T13" fmla="*/ 48 h 50"/>
                    <a:gd name="T14" fmla="*/ 10 w 33"/>
                    <a:gd name="T15" fmla="*/ 47 h 50"/>
                    <a:gd name="T16" fmla="*/ 12 w 33"/>
                    <a:gd name="T17" fmla="*/ 46 h 50"/>
                    <a:gd name="T18" fmla="*/ 14 w 33"/>
                    <a:gd name="T19" fmla="*/ 44 h 50"/>
                    <a:gd name="T20" fmla="*/ 16 w 33"/>
                    <a:gd name="T21" fmla="*/ 42 h 50"/>
                    <a:gd name="T22" fmla="*/ 17 w 33"/>
                    <a:gd name="T23" fmla="*/ 41 h 50"/>
                    <a:gd name="T24" fmla="*/ 19 w 33"/>
                    <a:gd name="T25" fmla="*/ 38 h 50"/>
                    <a:gd name="T26" fmla="*/ 21 w 33"/>
                    <a:gd name="T27" fmla="*/ 36 h 50"/>
                    <a:gd name="T28" fmla="*/ 22 w 33"/>
                    <a:gd name="T29" fmla="*/ 34 h 50"/>
                    <a:gd name="T30" fmla="*/ 23 w 33"/>
                    <a:gd name="T31" fmla="*/ 31 h 50"/>
                    <a:gd name="T32" fmla="*/ 25 w 33"/>
                    <a:gd name="T33" fmla="*/ 28 h 50"/>
                    <a:gd name="T34" fmla="*/ 26 w 33"/>
                    <a:gd name="T35" fmla="*/ 25 h 50"/>
                    <a:gd name="T36" fmla="*/ 27 w 33"/>
                    <a:gd name="T37" fmla="*/ 22 h 50"/>
                    <a:gd name="T38" fmla="*/ 28 w 33"/>
                    <a:gd name="T39" fmla="*/ 19 h 50"/>
                    <a:gd name="T40" fmla="*/ 29 w 33"/>
                    <a:gd name="T41" fmla="*/ 16 h 50"/>
                    <a:gd name="T42" fmla="*/ 30 w 33"/>
                    <a:gd name="T43" fmla="*/ 12 h 50"/>
                    <a:gd name="T44" fmla="*/ 31 w 33"/>
                    <a:gd name="T45" fmla="*/ 9 h 50"/>
                    <a:gd name="T46" fmla="*/ 32 w 33"/>
                    <a:gd name="T47" fmla="*/ 5 h 50"/>
                    <a:gd name="T48" fmla="*/ 32 w 33"/>
                    <a:gd name="T49" fmla="*/ 2 h 50"/>
                    <a:gd name="T50" fmla="*/ 25 w 33"/>
                    <a:gd name="T51" fmla="*/ 1 h 50"/>
                    <a:gd name="T52" fmla="*/ 24 w 33"/>
                    <a:gd name="T53" fmla="*/ 5 h 50"/>
                    <a:gd name="T54" fmla="*/ 23 w 33"/>
                    <a:gd name="T55" fmla="*/ 8 h 50"/>
                    <a:gd name="T56" fmla="*/ 23 w 33"/>
                    <a:gd name="T57" fmla="*/ 12 h 50"/>
                    <a:gd name="T58" fmla="*/ 22 w 33"/>
                    <a:gd name="T59" fmla="*/ 15 h 50"/>
                    <a:gd name="T60" fmla="*/ 21 w 33"/>
                    <a:gd name="T61" fmla="*/ 18 h 50"/>
                    <a:gd name="T62" fmla="*/ 20 w 33"/>
                    <a:gd name="T63" fmla="*/ 21 h 50"/>
                    <a:gd name="T64" fmla="*/ 18 w 33"/>
                    <a:gd name="T65" fmla="*/ 24 h 50"/>
                    <a:gd name="T66" fmla="*/ 17 w 33"/>
                    <a:gd name="T67" fmla="*/ 27 h 50"/>
                    <a:gd name="T68" fmla="*/ 16 w 33"/>
                    <a:gd name="T69" fmla="*/ 30 h 50"/>
                    <a:gd name="T70" fmla="*/ 15 w 33"/>
                    <a:gd name="T71" fmla="*/ 32 h 50"/>
                    <a:gd name="T72" fmla="*/ 13 w 33"/>
                    <a:gd name="T73" fmla="*/ 34 h 50"/>
                    <a:gd name="T74" fmla="*/ 12 w 33"/>
                    <a:gd name="T75" fmla="*/ 36 h 50"/>
                    <a:gd name="T76" fmla="*/ 10 w 33"/>
                    <a:gd name="T77" fmla="*/ 38 h 50"/>
                    <a:gd name="T78" fmla="*/ 9 w 33"/>
                    <a:gd name="T79" fmla="*/ 40 h 50"/>
                    <a:gd name="T80" fmla="*/ 7 w 33"/>
                    <a:gd name="T81" fmla="*/ 41 h 50"/>
                    <a:gd name="T82" fmla="*/ 6 w 33"/>
                    <a:gd name="T83" fmla="*/ 43 h 50"/>
                    <a:gd name="T84" fmla="*/ 4 w 33"/>
                    <a:gd name="T85" fmla="*/ 43 h 50"/>
                    <a:gd name="T86" fmla="*/ 3 w 33"/>
                    <a:gd name="T87" fmla="*/ 44 h 50"/>
                    <a:gd name="T88" fmla="*/ 3 w 33"/>
                    <a:gd name="T89" fmla="*/ 44 h 50"/>
                    <a:gd name="T90" fmla="*/ 2 w 33"/>
                    <a:gd name="T91" fmla="*/ 44 h 50"/>
                    <a:gd name="T92" fmla="*/ 2 w 33"/>
                    <a:gd name="T93" fmla="*/ 44 h 50"/>
                    <a:gd name="T94" fmla="*/ 1 w 33"/>
                    <a:gd name="T95" fmla="*/ 45 h 50"/>
                    <a:gd name="T96" fmla="*/ 1 w 33"/>
                    <a:gd name="T97" fmla="*/ 45 h 50"/>
                    <a:gd name="T98" fmla="*/ 1 w 33"/>
                    <a:gd name="T99" fmla="*/ 45 h 50"/>
                    <a:gd name="T100" fmla="*/ 0 w 33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3"/>
                    <a:gd name="T154" fmla="*/ 0 h 50"/>
                    <a:gd name="T155" fmla="*/ 33 w 33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3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1" y="36"/>
                      </a:lnTo>
                      <a:lnTo>
                        <a:pt x="21" y="35"/>
                      </a:lnTo>
                      <a:lnTo>
                        <a:pt x="22" y="35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3" name="Freeform 2298"/>
                <p:cNvSpPr>
                  <a:spLocks/>
                </p:cNvSpPr>
                <p:nvPr/>
              </p:nvSpPr>
              <p:spPr bwMode="auto">
                <a:xfrm>
                  <a:off x="1133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1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9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3 w 21"/>
                    <a:gd name="T37" fmla="*/ 49 h 51"/>
                    <a:gd name="T38" fmla="*/ 14 w 21"/>
                    <a:gd name="T39" fmla="*/ 49 h 51"/>
                    <a:gd name="T40" fmla="*/ 15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20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1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9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10 w 21"/>
                    <a:gd name="T85" fmla="*/ 29 h 51"/>
                    <a:gd name="T86" fmla="*/ 9 w 21"/>
                    <a:gd name="T87" fmla="*/ 26 h 51"/>
                    <a:gd name="T88" fmla="*/ 9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8" y="44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2"/>
                      </a:lnTo>
                      <a:lnTo>
                        <a:pt x="15" y="41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2" y="35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4" name="Freeform 2299"/>
                <p:cNvSpPr>
                  <a:spLocks/>
                </p:cNvSpPr>
                <p:nvPr/>
              </p:nvSpPr>
              <p:spPr bwMode="auto">
                <a:xfrm>
                  <a:off x="1134" y="3348"/>
                  <a:ext cx="33" cy="49"/>
                </a:xfrm>
                <a:custGeom>
                  <a:avLst/>
                  <a:gdLst>
                    <a:gd name="T0" fmla="*/ 32 w 33"/>
                    <a:gd name="T1" fmla="*/ 0 h 49"/>
                    <a:gd name="T2" fmla="*/ 31 w 33"/>
                    <a:gd name="T3" fmla="*/ 0 h 49"/>
                    <a:gd name="T4" fmla="*/ 29 w 33"/>
                    <a:gd name="T5" fmla="*/ 0 h 49"/>
                    <a:gd name="T6" fmla="*/ 28 w 33"/>
                    <a:gd name="T7" fmla="*/ 0 h 49"/>
                    <a:gd name="T8" fmla="*/ 27 w 33"/>
                    <a:gd name="T9" fmla="*/ 0 h 49"/>
                    <a:gd name="T10" fmla="*/ 26 w 33"/>
                    <a:gd name="T11" fmla="*/ 1 h 49"/>
                    <a:gd name="T12" fmla="*/ 24 w 33"/>
                    <a:gd name="T13" fmla="*/ 1 h 49"/>
                    <a:gd name="T14" fmla="*/ 23 w 33"/>
                    <a:gd name="T15" fmla="*/ 2 h 49"/>
                    <a:gd name="T16" fmla="*/ 22 w 33"/>
                    <a:gd name="T17" fmla="*/ 2 h 49"/>
                    <a:gd name="T18" fmla="*/ 20 w 33"/>
                    <a:gd name="T19" fmla="*/ 4 h 49"/>
                    <a:gd name="T20" fmla="*/ 18 w 33"/>
                    <a:gd name="T21" fmla="*/ 5 h 49"/>
                    <a:gd name="T22" fmla="*/ 16 w 33"/>
                    <a:gd name="T23" fmla="*/ 7 h 49"/>
                    <a:gd name="T24" fmla="*/ 15 w 33"/>
                    <a:gd name="T25" fmla="*/ 9 h 49"/>
                    <a:gd name="T26" fmla="*/ 13 w 33"/>
                    <a:gd name="T27" fmla="*/ 11 h 49"/>
                    <a:gd name="T28" fmla="*/ 11 w 33"/>
                    <a:gd name="T29" fmla="*/ 14 h 49"/>
                    <a:gd name="T30" fmla="*/ 10 w 33"/>
                    <a:gd name="T31" fmla="*/ 16 h 49"/>
                    <a:gd name="T32" fmla="*/ 8 w 33"/>
                    <a:gd name="T33" fmla="*/ 19 h 49"/>
                    <a:gd name="T34" fmla="*/ 7 w 33"/>
                    <a:gd name="T35" fmla="*/ 22 h 49"/>
                    <a:gd name="T36" fmla="*/ 6 w 33"/>
                    <a:gd name="T37" fmla="*/ 25 h 49"/>
                    <a:gd name="T38" fmla="*/ 5 w 33"/>
                    <a:gd name="T39" fmla="*/ 28 h 49"/>
                    <a:gd name="T40" fmla="*/ 4 w 33"/>
                    <a:gd name="T41" fmla="*/ 31 h 49"/>
                    <a:gd name="T42" fmla="*/ 3 w 33"/>
                    <a:gd name="T43" fmla="*/ 34 h 49"/>
                    <a:gd name="T44" fmla="*/ 2 w 33"/>
                    <a:gd name="T45" fmla="*/ 38 h 49"/>
                    <a:gd name="T46" fmla="*/ 1 w 33"/>
                    <a:gd name="T47" fmla="*/ 41 h 49"/>
                    <a:gd name="T48" fmla="*/ 0 w 33"/>
                    <a:gd name="T49" fmla="*/ 45 h 49"/>
                    <a:gd name="T50" fmla="*/ 0 w 33"/>
                    <a:gd name="T51" fmla="*/ 49 h 49"/>
                    <a:gd name="T52" fmla="*/ 8 w 33"/>
                    <a:gd name="T53" fmla="*/ 47 h 49"/>
                    <a:gd name="T54" fmla="*/ 9 w 33"/>
                    <a:gd name="T55" fmla="*/ 43 h 49"/>
                    <a:gd name="T56" fmla="*/ 9 w 33"/>
                    <a:gd name="T57" fmla="*/ 40 h 49"/>
                    <a:gd name="T58" fmla="*/ 10 w 33"/>
                    <a:gd name="T59" fmla="*/ 36 h 49"/>
                    <a:gd name="T60" fmla="*/ 11 w 33"/>
                    <a:gd name="T61" fmla="*/ 33 h 49"/>
                    <a:gd name="T62" fmla="*/ 12 w 33"/>
                    <a:gd name="T63" fmla="*/ 30 h 49"/>
                    <a:gd name="T64" fmla="*/ 13 w 33"/>
                    <a:gd name="T65" fmla="*/ 27 h 49"/>
                    <a:gd name="T66" fmla="*/ 14 w 33"/>
                    <a:gd name="T67" fmla="*/ 24 h 49"/>
                    <a:gd name="T68" fmla="*/ 16 w 33"/>
                    <a:gd name="T69" fmla="*/ 21 h 49"/>
                    <a:gd name="T70" fmla="*/ 17 w 33"/>
                    <a:gd name="T71" fmla="*/ 19 h 49"/>
                    <a:gd name="T72" fmla="*/ 18 w 33"/>
                    <a:gd name="T73" fmla="*/ 16 h 49"/>
                    <a:gd name="T74" fmla="*/ 20 w 33"/>
                    <a:gd name="T75" fmla="*/ 14 h 49"/>
                    <a:gd name="T76" fmla="*/ 21 w 33"/>
                    <a:gd name="T77" fmla="*/ 12 h 49"/>
                    <a:gd name="T78" fmla="*/ 23 w 33"/>
                    <a:gd name="T79" fmla="*/ 10 h 49"/>
                    <a:gd name="T80" fmla="*/ 24 w 33"/>
                    <a:gd name="T81" fmla="*/ 9 h 49"/>
                    <a:gd name="T82" fmla="*/ 26 w 33"/>
                    <a:gd name="T83" fmla="*/ 7 h 49"/>
                    <a:gd name="T84" fmla="*/ 27 w 33"/>
                    <a:gd name="T85" fmla="*/ 6 h 49"/>
                    <a:gd name="T86" fmla="*/ 28 w 33"/>
                    <a:gd name="T87" fmla="*/ 6 h 49"/>
                    <a:gd name="T88" fmla="*/ 29 w 33"/>
                    <a:gd name="T89" fmla="*/ 5 h 49"/>
                    <a:gd name="T90" fmla="*/ 29 w 33"/>
                    <a:gd name="T91" fmla="*/ 5 h 49"/>
                    <a:gd name="T92" fmla="*/ 30 w 33"/>
                    <a:gd name="T93" fmla="*/ 5 h 49"/>
                    <a:gd name="T94" fmla="*/ 30 w 33"/>
                    <a:gd name="T95" fmla="*/ 5 h 49"/>
                    <a:gd name="T96" fmla="*/ 31 w 33"/>
                    <a:gd name="T97" fmla="*/ 5 h 49"/>
                    <a:gd name="T98" fmla="*/ 31 w 33"/>
                    <a:gd name="T99" fmla="*/ 4 h 49"/>
                    <a:gd name="T100" fmla="*/ 32 w 33"/>
                    <a:gd name="T101" fmla="*/ 4 h 49"/>
                    <a:gd name="T102" fmla="*/ 32 w 33"/>
                    <a:gd name="T103" fmla="*/ 4 h 49"/>
                    <a:gd name="T104" fmla="*/ 33 w 33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"/>
                    <a:gd name="T160" fmla="*/ 0 h 49"/>
                    <a:gd name="T161" fmla="*/ 33 w 33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" h="4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6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5" name="Freeform 2300"/>
                <p:cNvSpPr>
                  <a:spLocks/>
                </p:cNvSpPr>
                <p:nvPr/>
              </p:nvSpPr>
              <p:spPr bwMode="auto">
                <a:xfrm>
                  <a:off x="1166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5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1 w 21"/>
                    <a:gd name="T49" fmla="*/ 0 h 51"/>
                    <a:gd name="T50" fmla="*/ 0 w 21"/>
                    <a:gd name="T51" fmla="*/ 4 h 51"/>
                    <a:gd name="T52" fmla="*/ 1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1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6" name="Freeform 2301"/>
                <p:cNvSpPr>
                  <a:spLocks/>
                </p:cNvSpPr>
                <p:nvPr/>
              </p:nvSpPr>
              <p:spPr bwMode="auto">
                <a:xfrm>
                  <a:off x="1157" y="3399"/>
                  <a:ext cx="32" cy="50"/>
                </a:xfrm>
                <a:custGeom>
                  <a:avLst/>
                  <a:gdLst>
                    <a:gd name="T0" fmla="*/ 0 w 32"/>
                    <a:gd name="T1" fmla="*/ 50 h 50"/>
                    <a:gd name="T2" fmla="*/ 2 w 32"/>
                    <a:gd name="T3" fmla="*/ 49 h 50"/>
                    <a:gd name="T4" fmla="*/ 3 w 32"/>
                    <a:gd name="T5" fmla="*/ 49 h 50"/>
                    <a:gd name="T6" fmla="*/ 4 w 32"/>
                    <a:gd name="T7" fmla="*/ 49 h 50"/>
                    <a:gd name="T8" fmla="*/ 6 w 32"/>
                    <a:gd name="T9" fmla="*/ 49 h 50"/>
                    <a:gd name="T10" fmla="*/ 7 w 32"/>
                    <a:gd name="T11" fmla="*/ 48 h 50"/>
                    <a:gd name="T12" fmla="*/ 8 w 32"/>
                    <a:gd name="T13" fmla="*/ 48 h 50"/>
                    <a:gd name="T14" fmla="*/ 10 w 32"/>
                    <a:gd name="T15" fmla="*/ 47 h 50"/>
                    <a:gd name="T16" fmla="*/ 12 w 32"/>
                    <a:gd name="T17" fmla="*/ 46 h 50"/>
                    <a:gd name="T18" fmla="*/ 14 w 32"/>
                    <a:gd name="T19" fmla="*/ 44 h 50"/>
                    <a:gd name="T20" fmla="*/ 15 w 32"/>
                    <a:gd name="T21" fmla="*/ 42 h 50"/>
                    <a:gd name="T22" fmla="*/ 17 w 32"/>
                    <a:gd name="T23" fmla="*/ 41 h 50"/>
                    <a:gd name="T24" fmla="*/ 19 w 32"/>
                    <a:gd name="T25" fmla="*/ 38 h 50"/>
                    <a:gd name="T26" fmla="*/ 20 w 32"/>
                    <a:gd name="T27" fmla="*/ 36 h 50"/>
                    <a:gd name="T28" fmla="*/ 22 w 32"/>
                    <a:gd name="T29" fmla="*/ 34 h 50"/>
                    <a:gd name="T30" fmla="*/ 23 w 32"/>
                    <a:gd name="T31" fmla="*/ 31 h 50"/>
                    <a:gd name="T32" fmla="*/ 25 w 32"/>
                    <a:gd name="T33" fmla="*/ 28 h 50"/>
                    <a:gd name="T34" fmla="*/ 26 w 32"/>
                    <a:gd name="T35" fmla="*/ 25 h 50"/>
                    <a:gd name="T36" fmla="*/ 27 w 32"/>
                    <a:gd name="T37" fmla="*/ 22 h 50"/>
                    <a:gd name="T38" fmla="*/ 28 w 32"/>
                    <a:gd name="T39" fmla="*/ 19 h 50"/>
                    <a:gd name="T40" fmla="*/ 29 w 32"/>
                    <a:gd name="T41" fmla="*/ 16 h 50"/>
                    <a:gd name="T42" fmla="*/ 30 w 32"/>
                    <a:gd name="T43" fmla="*/ 12 h 50"/>
                    <a:gd name="T44" fmla="*/ 31 w 32"/>
                    <a:gd name="T45" fmla="*/ 9 h 50"/>
                    <a:gd name="T46" fmla="*/ 32 w 32"/>
                    <a:gd name="T47" fmla="*/ 5 h 50"/>
                    <a:gd name="T48" fmla="*/ 32 w 32"/>
                    <a:gd name="T49" fmla="*/ 2 h 50"/>
                    <a:gd name="T50" fmla="*/ 24 w 32"/>
                    <a:gd name="T51" fmla="*/ 1 h 50"/>
                    <a:gd name="T52" fmla="*/ 24 w 32"/>
                    <a:gd name="T53" fmla="*/ 5 h 50"/>
                    <a:gd name="T54" fmla="*/ 23 w 32"/>
                    <a:gd name="T55" fmla="*/ 8 h 50"/>
                    <a:gd name="T56" fmla="*/ 22 w 32"/>
                    <a:gd name="T57" fmla="*/ 12 h 50"/>
                    <a:gd name="T58" fmla="*/ 22 w 32"/>
                    <a:gd name="T59" fmla="*/ 15 h 50"/>
                    <a:gd name="T60" fmla="*/ 21 w 32"/>
                    <a:gd name="T61" fmla="*/ 18 h 50"/>
                    <a:gd name="T62" fmla="*/ 19 w 32"/>
                    <a:gd name="T63" fmla="*/ 21 h 50"/>
                    <a:gd name="T64" fmla="*/ 18 w 32"/>
                    <a:gd name="T65" fmla="*/ 24 h 50"/>
                    <a:gd name="T66" fmla="*/ 17 w 32"/>
                    <a:gd name="T67" fmla="*/ 27 h 50"/>
                    <a:gd name="T68" fmla="*/ 16 w 32"/>
                    <a:gd name="T69" fmla="*/ 30 h 50"/>
                    <a:gd name="T70" fmla="*/ 14 w 32"/>
                    <a:gd name="T71" fmla="*/ 32 h 50"/>
                    <a:gd name="T72" fmla="*/ 13 w 32"/>
                    <a:gd name="T73" fmla="*/ 34 h 50"/>
                    <a:gd name="T74" fmla="*/ 12 w 32"/>
                    <a:gd name="T75" fmla="*/ 36 h 50"/>
                    <a:gd name="T76" fmla="*/ 10 w 32"/>
                    <a:gd name="T77" fmla="*/ 38 h 50"/>
                    <a:gd name="T78" fmla="*/ 9 w 32"/>
                    <a:gd name="T79" fmla="*/ 40 h 50"/>
                    <a:gd name="T80" fmla="*/ 7 w 32"/>
                    <a:gd name="T81" fmla="*/ 41 h 50"/>
                    <a:gd name="T82" fmla="*/ 6 w 32"/>
                    <a:gd name="T83" fmla="*/ 43 h 50"/>
                    <a:gd name="T84" fmla="*/ 4 w 32"/>
                    <a:gd name="T85" fmla="*/ 43 h 50"/>
                    <a:gd name="T86" fmla="*/ 3 w 32"/>
                    <a:gd name="T87" fmla="*/ 44 h 50"/>
                    <a:gd name="T88" fmla="*/ 3 w 32"/>
                    <a:gd name="T89" fmla="*/ 44 h 50"/>
                    <a:gd name="T90" fmla="*/ 2 w 32"/>
                    <a:gd name="T91" fmla="*/ 44 h 50"/>
                    <a:gd name="T92" fmla="*/ 2 w 32"/>
                    <a:gd name="T93" fmla="*/ 44 h 50"/>
                    <a:gd name="T94" fmla="*/ 1 w 32"/>
                    <a:gd name="T95" fmla="*/ 45 h 50"/>
                    <a:gd name="T96" fmla="*/ 1 w 32"/>
                    <a:gd name="T97" fmla="*/ 45 h 50"/>
                    <a:gd name="T98" fmla="*/ 0 w 32"/>
                    <a:gd name="T99" fmla="*/ 45 h 50"/>
                    <a:gd name="T100" fmla="*/ 0 w 32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0"/>
                    <a:gd name="T155" fmla="*/ 32 w 32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2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0"/>
                      </a:lnTo>
                      <a:lnTo>
                        <a:pt x="15" y="31"/>
                      </a:lnTo>
                      <a:lnTo>
                        <a:pt x="14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7" name="Freeform 2302"/>
                <p:cNvSpPr>
                  <a:spLocks/>
                </p:cNvSpPr>
                <p:nvPr/>
              </p:nvSpPr>
              <p:spPr bwMode="auto">
                <a:xfrm>
                  <a:off x="1136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0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8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2 w 21"/>
                    <a:gd name="T37" fmla="*/ 49 h 51"/>
                    <a:gd name="T38" fmla="*/ 13 w 21"/>
                    <a:gd name="T39" fmla="*/ 49 h 51"/>
                    <a:gd name="T40" fmla="*/ 14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19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0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8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9 w 21"/>
                    <a:gd name="T85" fmla="*/ 29 h 51"/>
                    <a:gd name="T86" fmla="*/ 9 w 21"/>
                    <a:gd name="T87" fmla="*/ 26 h 51"/>
                    <a:gd name="T88" fmla="*/ 8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3" y="36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7" y="44"/>
                      </a:lnTo>
                      <a:lnTo>
                        <a:pt x="8" y="44"/>
                      </a:lnTo>
                      <a:lnTo>
                        <a:pt x="8" y="45"/>
                      </a:lnTo>
                      <a:lnTo>
                        <a:pt x="9" y="46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8" name="Freeform 2303"/>
                <p:cNvSpPr>
                  <a:spLocks/>
                </p:cNvSpPr>
                <p:nvPr/>
              </p:nvSpPr>
              <p:spPr bwMode="auto">
                <a:xfrm>
                  <a:off x="1137" y="3348"/>
                  <a:ext cx="32" cy="49"/>
                </a:xfrm>
                <a:custGeom>
                  <a:avLst/>
                  <a:gdLst>
                    <a:gd name="T0" fmla="*/ 32 w 32"/>
                    <a:gd name="T1" fmla="*/ 0 h 49"/>
                    <a:gd name="T2" fmla="*/ 31 w 32"/>
                    <a:gd name="T3" fmla="*/ 0 h 49"/>
                    <a:gd name="T4" fmla="*/ 29 w 32"/>
                    <a:gd name="T5" fmla="*/ 0 h 49"/>
                    <a:gd name="T6" fmla="*/ 28 w 32"/>
                    <a:gd name="T7" fmla="*/ 0 h 49"/>
                    <a:gd name="T8" fmla="*/ 27 w 32"/>
                    <a:gd name="T9" fmla="*/ 0 h 49"/>
                    <a:gd name="T10" fmla="*/ 25 w 32"/>
                    <a:gd name="T11" fmla="*/ 1 h 49"/>
                    <a:gd name="T12" fmla="*/ 24 w 32"/>
                    <a:gd name="T13" fmla="*/ 1 h 49"/>
                    <a:gd name="T14" fmla="*/ 23 w 32"/>
                    <a:gd name="T15" fmla="*/ 2 h 49"/>
                    <a:gd name="T16" fmla="*/ 22 w 32"/>
                    <a:gd name="T17" fmla="*/ 2 h 49"/>
                    <a:gd name="T18" fmla="*/ 20 w 32"/>
                    <a:gd name="T19" fmla="*/ 4 h 49"/>
                    <a:gd name="T20" fmla="*/ 18 w 32"/>
                    <a:gd name="T21" fmla="*/ 5 h 49"/>
                    <a:gd name="T22" fmla="*/ 16 w 32"/>
                    <a:gd name="T23" fmla="*/ 7 h 49"/>
                    <a:gd name="T24" fmla="*/ 14 w 32"/>
                    <a:gd name="T25" fmla="*/ 9 h 49"/>
                    <a:gd name="T26" fmla="*/ 13 w 32"/>
                    <a:gd name="T27" fmla="*/ 11 h 49"/>
                    <a:gd name="T28" fmla="*/ 11 w 32"/>
                    <a:gd name="T29" fmla="*/ 14 h 49"/>
                    <a:gd name="T30" fmla="*/ 10 w 32"/>
                    <a:gd name="T31" fmla="*/ 16 h 49"/>
                    <a:gd name="T32" fmla="*/ 8 w 32"/>
                    <a:gd name="T33" fmla="*/ 19 h 49"/>
                    <a:gd name="T34" fmla="*/ 7 w 32"/>
                    <a:gd name="T35" fmla="*/ 22 h 49"/>
                    <a:gd name="T36" fmla="*/ 6 w 32"/>
                    <a:gd name="T37" fmla="*/ 25 h 49"/>
                    <a:gd name="T38" fmla="*/ 5 w 32"/>
                    <a:gd name="T39" fmla="*/ 28 h 49"/>
                    <a:gd name="T40" fmla="*/ 4 w 32"/>
                    <a:gd name="T41" fmla="*/ 31 h 49"/>
                    <a:gd name="T42" fmla="*/ 3 w 32"/>
                    <a:gd name="T43" fmla="*/ 34 h 49"/>
                    <a:gd name="T44" fmla="*/ 2 w 32"/>
                    <a:gd name="T45" fmla="*/ 38 h 49"/>
                    <a:gd name="T46" fmla="*/ 1 w 32"/>
                    <a:gd name="T47" fmla="*/ 41 h 49"/>
                    <a:gd name="T48" fmla="*/ 0 w 32"/>
                    <a:gd name="T49" fmla="*/ 45 h 49"/>
                    <a:gd name="T50" fmla="*/ 0 w 32"/>
                    <a:gd name="T51" fmla="*/ 49 h 49"/>
                    <a:gd name="T52" fmla="*/ 8 w 32"/>
                    <a:gd name="T53" fmla="*/ 47 h 49"/>
                    <a:gd name="T54" fmla="*/ 9 w 32"/>
                    <a:gd name="T55" fmla="*/ 43 h 49"/>
                    <a:gd name="T56" fmla="*/ 9 w 32"/>
                    <a:gd name="T57" fmla="*/ 40 h 49"/>
                    <a:gd name="T58" fmla="*/ 10 w 32"/>
                    <a:gd name="T59" fmla="*/ 36 h 49"/>
                    <a:gd name="T60" fmla="*/ 11 w 32"/>
                    <a:gd name="T61" fmla="*/ 33 h 49"/>
                    <a:gd name="T62" fmla="*/ 12 w 32"/>
                    <a:gd name="T63" fmla="*/ 30 h 49"/>
                    <a:gd name="T64" fmla="*/ 13 w 32"/>
                    <a:gd name="T65" fmla="*/ 27 h 49"/>
                    <a:gd name="T66" fmla="*/ 14 w 32"/>
                    <a:gd name="T67" fmla="*/ 24 h 49"/>
                    <a:gd name="T68" fmla="*/ 15 w 32"/>
                    <a:gd name="T69" fmla="*/ 21 h 49"/>
                    <a:gd name="T70" fmla="*/ 17 w 32"/>
                    <a:gd name="T71" fmla="*/ 19 h 49"/>
                    <a:gd name="T72" fmla="*/ 18 w 32"/>
                    <a:gd name="T73" fmla="*/ 16 h 49"/>
                    <a:gd name="T74" fmla="*/ 20 w 32"/>
                    <a:gd name="T75" fmla="*/ 14 h 49"/>
                    <a:gd name="T76" fmla="*/ 21 w 32"/>
                    <a:gd name="T77" fmla="*/ 12 h 49"/>
                    <a:gd name="T78" fmla="*/ 23 w 32"/>
                    <a:gd name="T79" fmla="*/ 10 h 49"/>
                    <a:gd name="T80" fmla="*/ 24 w 32"/>
                    <a:gd name="T81" fmla="*/ 9 h 49"/>
                    <a:gd name="T82" fmla="*/ 25 w 32"/>
                    <a:gd name="T83" fmla="*/ 7 h 49"/>
                    <a:gd name="T84" fmla="*/ 27 w 32"/>
                    <a:gd name="T85" fmla="*/ 6 h 49"/>
                    <a:gd name="T86" fmla="*/ 28 w 32"/>
                    <a:gd name="T87" fmla="*/ 6 h 49"/>
                    <a:gd name="T88" fmla="*/ 29 w 32"/>
                    <a:gd name="T89" fmla="*/ 5 h 49"/>
                    <a:gd name="T90" fmla="*/ 29 w 32"/>
                    <a:gd name="T91" fmla="*/ 5 h 49"/>
                    <a:gd name="T92" fmla="*/ 30 w 32"/>
                    <a:gd name="T93" fmla="*/ 5 h 49"/>
                    <a:gd name="T94" fmla="*/ 30 w 32"/>
                    <a:gd name="T95" fmla="*/ 5 h 49"/>
                    <a:gd name="T96" fmla="*/ 31 w 32"/>
                    <a:gd name="T97" fmla="*/ 5 h 49"/>
                    <a:gd name="T98" fmla="*/ 31 w 32"/>
                    <a:gd name="T99" fmla="*/ 4 h 49"/>
                    <a:gd name="T100" fmla="*/ 32 w 32"/>
                    <a:gd name="T101" fmla="*/ 4 h 49"/>
                    <a:gd name="T102" fmla="*/ 32 w 32"/>
                    <a:gd name="T103" fmla="*/ 4 h 49"/>
                    <a:gd name="T104" fmla="*/ 32 w 32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49"/>
                    <a:gd name="T161" fmla="*/ 32 w 32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49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9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9" name="Freeform 2304"/>
                <p:cNvSpPr>
                  <a:spLocks/>
                </p:cNvSpPr>
                <p:nvPr/>
              </p:nvSpPr>
              <p:spPr bwMode="auto">
                <a:xfrm>
                  <a:off x="1169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4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0 w 21"/>
                    <a:gd name="T49" fmla="*/ 0 h 51"/>
                    <a:gd name="T50" fmla="*/ 0 w 21"/>
                    <a:gd name="T51" fmla="*/ 4 h 51"/>
                    <a:gd name="T52" fmla="*/ 0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0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0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0" name="Freeform 2305"/>
                <p:cNvSpPr>
                  <a:spLocks/>
                </p:cNvSpPr>
                <p:nvPr/>
              </p:nvSpPr>
              <p:spPr bwMode="auto">
                <a:xfrm>
                  <a:off x="929" y="3408"/>
                  <a:ext cx="74" cy="21"/>
                </a:xfrm>
                <a:custGeom>
                  <a:avLst/>
                  <a:gdLst>
                    <a:gd name="T0" fmla="*/ 74 w 74"/>
                    <a:gd name="T1" fmla="*/ 5 h 21"/>
                    <a:gd name="T2" fmla="*/ 16 w 74"/>
                    <a:gd name="T3" fmla="*/ 5 h 21"/>
                    <a:gd name="T4" fmla="*/ 16 w 74"/>
                    <a:gd name="T5" fmla="*/ 0 h 21"/>
                    <a:gd name="T6" fmla="*/ 0 w 74"/>
                    <a:gd name="T7" fmla="*/ 10 h 21"/>
                    <a:gd name="T8" fmla="*/ 16 w 74"/>
                    <a:gd name="T9" fmla="*/ 21 h 21"/>
                    <a:gd name="T10" fmla="*/ 16 w 74"/>
                    <a:gd name="T11" fmla="*/ 15 h 21"/>
                    <a:gd name="T12" fmla="*/ 74 w 74"/>
                    <a:gd name="T13" fmla="*/ 15 h 21"/>
                    <a:gd name="T14" fmla="*/ 74 w 74"/>
                    <a:gd name="T15" fmla="*/ 5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1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1" name="Freeform 2306"/>
                <p:cNvSpPr>
                  <a:spLocks/>
                </p:cNvSpPr>
                <p:nvPr/>
              </p:nvSpPr>
              <p:spPr bwMode="auto">
                <a:xfrm>
                  <a:off x="956" y="3378"/>
                  <a:ext cx="59" cy="35"/>
                </a:xfrm>
                <a:custGeom>
                  <a:avLst/>
                  <a:gdLst>
                    <a:gd name="T0" fmla="*/ 59 w 59"/>
                    <a:gd name="T1" fmla="*/ 28 h 35"/>
                    <a:gd name="T2" fmla="*/ 18 w 59"/>
                    <a:gd name="T3" fmla="*/ 3 h 35"/>
                    <a:gd name="T4" fmla="*/ 24 w 59"/>
                    <a:gd name="T5" fmla="*/ 0 h 35"/>
                    <a:gd name="T6" fmla="*/ 0 w 59"/>
                    <a:gd name="T7" fmla="*/ 0 h 35"/>
                    <a:gd name="T8" fmla="*/ 0 w 59"/>
                    <a:gd name="T9" fmla="*/ 14 h 35"/>
                    <a:gd name="T10" fmla="*/ 6 w 59"/>
                    <a:gd name="T11" fmla="*/ 10 h 35"/>
                    <a:gd name="T12" fmla="*/ 47 w 59"/>
                    <a:gd name="T13" fmla="*/ 35 h 35"/>
                    <a:gd name="T14" fmla="*/ 59 w 59"/>
                    <a:gd name="T15" fmla="*/ 28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5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2" name="Freeform 2307"/>
                <p:cNvSpPr>
                  <a:spLocks/>
                </p:cNvSpPr>
                <p:nvPr/>
              </p:nvSpPr>
              <p:spPr bwMode="auto">
                <a:xfrm>
                  <a:off x="1007" y="3360"/>
                  <a:ext cx="32" cy="46"/>
                </a:xfrm>
                <a:custGeom>
                  <a:avLst/>
                  <a:gdLst>
                    <a:gd name="T0" fmla="*/ 24 w 32"/>
                    <a:gd name="T1" fmla="*/ 46 h 46"/>
                    <a:gd name="T2" fmla="*/ 24 w 32"/>
                    <a:gd name="T3" fmla="*/ 11 h 46"/>
                    <a:gd name="T4" fmla="*/ 32 w 32"/>
                    <a:gd name="T5" fmla="*/ 11 h 46"/>
                    <a:gd name="T6" fmla="*/ 16 w 32"/>
                    <a:gd name="T7" fmla="*/ 0 h 46"/>
                    <a:gd name="T8" fmla="*/ 0 w 32"/>
                    <a:gd name="T9" fmla="*/ 11 h 46"/>
                    <a:gd name="T10" fmla="*/ 8 w 32"/>
                    <a:gd name="T11" fmla="*/ 11 h 46"/>
                    <a:gd name="T12" fmla="*/ 8 w 32"/>
                    <a:gd name="T13" fmla="*/ 46 h 46"/>
                    <a:gd name="T14" fmla="*/ 24 w 32"/>
                    <a:gd name="T15" fmla="*/ 46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24" y="46"/>
                      </a:moveTo>
                      <a:lnTo>
                        <a:pt x="24" y="11"/>
                      </a:lnTo>
                      <a:lnTo>
                        <a:pt x="32" y="11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8" y="46"/>
                      </a:lnTo>
                      <a:lnTo>
                        <a:pt x="24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3" name="Freeform 2308"/>
                <p:cNvSpPr>
                  <a:spLocks/>
                </p:cNvSpPr>
                <p:nvPr/>
              </p:nvSpPr>
              <p:spPr bwMode="auto">
                <a:xfrm>
                  <a:off x="1031" y="3377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1 h 36"/>
                    <a:gd name="T4" fmla="*/ 58 w 58"/>
                    <a:gd name="T5" fmla="*/ 15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4 h 36"/>
                    <a:gd name="T12" fmla="*/ 0 w 58"/>
                    <a:gd name="T13" fmla="*/ 29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1"/>
                      </a:lnTo>
                      <a:lnTo>
                        <a:pt x="58" y="15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4"/>
                      </a:lnTo>
                      <a:lnTo>
                        <a:pt x="0" y="29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4" name="Freeform 2309"/>
                <p:cNvSpPr>
                  <a:spLocks/>
                </p:cNvSpPr>
                <p:nvPr/>
              </p:nvSpPr>
              <p:spPr bwMode="auto">
                <a:xfrm>
                  <a:off x="1043" y="3408"/>
                  <a:ext cx="74" cy="21"/>
                </a:xfrm>
                <a:custGeom>
                  <a:avLst/>
                  <a:gdLst>
                    <a:gd name="T0" fmla="*/ 0 w 74"/>
                    <a:gd name="T1" fmla="*/ 16 h 21"/>
                    <a:gd name="T2" fmla="*/ 58 w 74"/>
                    <a:gd name="T3" fmla="*/ 16 h 21"/>
                    <a:gd name="T4" fmla="*/ 58 w 74"/>
                    <a:gd name="T5" fmla="*/ 21 h 21"/>
                    <a:gd name="T6" fmla="*/ 74 w 74"/>
                    <a:gd name="T7" fmla="*/ 11 h 21"/>
                    <a:gd name="T8" fmla="*/ 58 w 74"/>
                    <a:gd name="T9" fmla="*/ 0 h 21"/>
                    <a:gd name="T10" fmla="*/ 58 w 74"/>
                    <a:gd name="T11" fmla="*/ 6 h 21"/>
                    <a:gd name="T12" fmla="*/ 0 w 74"/>
                    <a:gd name="T13" fmla="*/ 6 h 21"/>
                    <a:gd name="T14" fmla="*/ 0 w 74"/>
                    <a:gd name="T15" fmla="*/ 16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0" y="16"/>
                      </a:moveTo>
                      <a:lnTo>
                        <a:pt x="58" y="16"/>
                      </a:lnTo>
                      <a:lnTo>
                        <a:pt x="58" y="21"/>
                      </a:lnTo>
                      <a:lnTo>
                        <a:pt x="74" y="11"/>
                      </a:lnTo>
                      <a:lnTo>
                        <a:pt x="58" y="0"/>
                      </a:lnTo>
                      <a:lnTo>
                        <a:pt x="58" y="6"/>
                      </a:lnTo>
                      <a:lnTo>
                        <a:pt x="0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5" name="Freeform 2310"/>
                <p:cNvSpPr>
                  <a:spLocks/>
                </p:cNvSpPr>
                <p:nvPr/>
              </p:nvSpPr>
              <p:spPr bwMode="auto">
                <a:xfrm>
                  <a:off x="1031" y="3424"/>
                  <a:ext cx="59" cy="35"/>
                </a:xfrm>
                <a:custGeom>
                  <a:avLst/>
                  <a:gdLst>
                    <a:gd name="T0" fmla="*/ 0 w 59"/>
                    <a:gd name="T1" fmla="*/ 7 h 35"/>
                    <a:gd name="T2" fmla="*/ 41 w 59"/>
                    <a:gd name="T3" fmla="*/ 32 h 35"/>
                    <a:gd name="T4" fmla="*/ 35 w 59"/>
                    <a:gd name="T5" fmla="*/ 35 h 35"/>
                    <a:gd name="T6" fmla="*/ 59 w 59"/>
                    <a:gd name="T7" fmla="*/ 35 h 35"/>
                    <a:gd name="T8" fmla="*/ 59 w 59"/>
                    <a:gd name="T9" fmla="*/ 21 h 35"/>
                    <a:gd name="T10" fmla="*/ 53 w 59"/>
                    <a:gd name="T11" fmla="*/ 25 h 35"/>
                    <a:gd name="T12" fmla="*/ 12 w 59"/>
                    <a:gd name="T13" fmla="*/ 0 h 35"/>
                    <a:gd name="T14" fmla="*/ 0 w 59"/>
                    <a:gd name="T15" fmla="*/ 7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59" y="35"/>
                      </a:lnTo>
                      <a:lnTo>
                        <a:pt x="59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6" name="Freeform 2311"/>
                <p:cNvSpPr>
                  <a:spLocks/>
                </p:cNvSpPr>
                <p:nvPr/>
              </p:nvSpPr>
              <p:spPr bwMode="auto">
                <a:xfrm>
                  <a:off x="1007" y="3431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5 h 46"/>
                    <a:gd name="T4" fmla="*/ 0 w 32"/>
                    <a:gd name="T5" fmla="*/ 35 h 46"/>
                    <a:gd name="T6" fmla="*/ 16 w 32"/>
                    <a:gd name="T7" fmla="*/ 46 h 46"/>
                    <a:gd name="T8" fmla="*/ 32 w 32"/>
                    <a:gd name="T9" fmla="*/ 35 h 46"/>
                    <a:gd name="T10" fmla="*/ 24 w 32"/>
                    <a:gd name="T11" fmla="*/ 35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5"/>
                      </a:lnTo>
                      <a:lnTo>
                        <a:pt x="0" y="35"/>
                      </a:lnTo>
                      <a:lnTo>
                        <a:pt x="16" y="46"/>
                      </a:lnTo>
                      <a:lnTo>
                        <a:pt x="32" y="35"/>
                      </a:lnTo>
                      <a:lnTo>
                        <a:pt x="24" y="35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7" name="Freeform 2312"/>
                <p:cNvSpPr>
                  <a:spLocks/>
                </p:cNvSpPr>
                <p:nvPr/>
              </p:nvSpPr>
              <p:spPr bwMode="auto">
                <a:xfrm>
                  <a:off x="957" y="3424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1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1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8" name="Freeform 2313"/>
                <p:cNvSpPr>
                  <a:spLocks/>
                </p:cNvSpPr>
                <p:nvPr/>
              </p:nvSpPr>
              <p:spPr bwMode="auto">
                <a:xfrm>
                  <a:off x="931" y="3410"/>
                  <a:ext cx="74" cy="20"/>
                </a:xfrm>
                <a:custGeom>
                  <a:avLst/>
                  <a:gdLst>
                    <a:gd name="T0" fmla="*/ 74 w 74"/>
                    <a:gd name="T1" fmla="*/ 5 h 20"/>
                    <a:gd name="T2" fmla="*/ 16 w 74"/>
                    <a:gd name="T3" fmla="*/ 5 h 20"/>
                    <a:gd name="T4" fmla="*/ 16 w 74"/>
                    <a:gd name="T5" fmla="*/ 0 h 20"/>
                    <a:gd name="T6" fmla="*/ 0 w 74"/>
                    <a:gd name="T7" fmla="*/ 10 h 20"/>
                    <a:gd name="T8" fmla="*/ 16 w 74"/>
                    <a:gd name="T9" fmla="*/ 20 h 20"/>
                    <a:gd name="T10" fmla="*/ 16 w 74"/>
                    <a:gd name="T11" fmla="*/ 15 h 20"/>
                    <a:gd name="T12" fmla="*/ 74 w 74"/>
                    <a:gd name="T13" fmla="*/ 15 h 20"/>
                    <a:gd name="T14" fmla="*/ 74 w 74"/>
                    <a:gd name="T15" fmla="*/ 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0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9" name="Freeform 2314"/>
                <p:cNvSpPr>
                  <a:spLocks/>
                </p:cNvSpPr>
                <p:nvPr/>
              </p:nvSpPr>
              <p:spPr bwMode="auto">
                <a:xfrm>
                  <a:off x="958" y="3379"/>
                  <a:ext cx="59" cy="36"/>
                </a:xfrm>
                <a:custGeom>
                  <a:avLst/>
                  <a:gdLst>
                    <a:gd name="T0" fmla="*/ 59 w 59"/>
                    <a:gd name="T1" fmla="*/ 28 h 36"/>
                    <a:gd name="T2" fmla="*/ 18 w 59"/>
                    <a:gd name="T3" fmla="*/ 3 h 36"/>
                    <a:gd name="T4" fmla="*/ 24 w 59"/>
                    <a:gd name="T5" fmla="*/ 0 h 36"/>
                    <a:gd name="T6" fmla="*/ 0 w 59"/>
                    <a:gd name="T7" fmla="*/ 0 h 36"/>
                    <a:gd name="T8" fmla="*/ 0 w 59"/>
                    <a:gd name="T9" fmla="*/ 14 h 36"/>
                    <a:gd name="T10" fmla="*/ 6 w 59"/>
                    <a:gd name="T11" fmla="*/ 10 h 36"/>
                    <a:gd name="T12" fmla="*/ 47 w 59"/>
                    <a:gd name="T13" fmla="*/ 36 h 36"/>
                    <a:gd name="T14" fmla="*/ 59 w 59"/>
                    <a:gd name="T15" fmla="*/ 28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6"/>
                    <a:gd name="T26" fmla="*/ 59 w 59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6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6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0" name="Freeform 2315"/>
                <p:cNvSpPr>
                  <a:spLocks/>
                </p:cNvSpPr>
                <p:nvPr/>
              </p:nvSpPr>
              <p:spPr bwMode="auto">
                <a:xfrm>
                  <a:off x="1008" y="3362"/>
                  <a:ext cx="33" cy="45"/>
                </a:xfrm>
                <a:custGeom>
                  <a:avLst/>
                  <a:gdLst>
                    <a:gd name="T0" fmla="*/ 25 w 33"/>
                    <a:gd name="T1" fmla="*/ 45 h 45"/>
                    <a:gd name="T2" fmla="*/ 25 w 33"/>
                    <a:gd name="T3" fmla="*/ 10 h 45"/>
                    <a:gd name="T4" fmla="*/ 33 w 33"/>
                    <a:gd name="T5" fmla="*/ 10 h 45"/>
                    <a:gd name="T6" fmla="*/ 17 w 33"/>
                    <a:gd name="T7" fmla="*/ 0 h 45"/>
                    <a:gd name="T8" fmla="*/ 0 w 33"/>
                    <a:gd name="T9" fmla="*/ 10 h 45"/>
                    <a:gd name="T10" fmla="*/ 9 w 33"/>
                    <a:gd name="T11" fmla="*/ 10 h 45"/>
                    <a:gd name="T12" fmla="*/ 9 w 33"/>
                    <a:gd name="T13" fmla="*/ 45 h 45"/>
                    <a:gd name="T14" fmla="*/ 25 w 3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45"/>
                    <a:gd name="T26" fmla="*/ 33 w 3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45">
                      <a:moveTo>
                        <a:pt x="25" y="45"/>
                      </a:moveTo>
                      <a:lnTo>
                        <a:pt x="25" y="10"/>
                      </a:lnTo>
                      <a:lnTo>
                        <a:pt x="33" y="1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9" y="10"/>
                      </a:lnTo>
                      <a:lnTo>
                        <a:pt x="9" y="45"/>
                      </a:lnTo>
                      <a:lnTo>
                        <a:pt x="2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1" name="Freeform 2316"/>
                <p:cNvSpPr>
                  <a:spLocks/>
                </p:cNvSpPr>
                <p:nvPr/>
              </p:nvSpPr>
              <p:spPr bwMode="auto">
                <a:xfrm>
                  <a:off x="1033" y="3379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0 h 36"/>
                    <a:gd name="T4" fmla="*/ 58 w 58"/>
                    <a:gd name="T5" fmla="*/ 14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3 h 36"/>
                    <a:gd name="T12" fmla="*/ 0 w 58"/>
                    <a:gd name="T13" fmla="*/ 28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0"/>
                      </a:lnTo>
                      <a:lnTo>
                        <a:pt x="58" y="14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3"/>
                      </a:lnTo>
                      <a:lnTo>
                        <a:pt x="0" y="2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2" name="Freeform 2317"/>
                <p:cNvSpPr>
                  <a:spLocks/>
                </p:cNvSpPr>
                <p:nvPr/>
              </p:nvSpPr>
              <p:spPr bwMode="auto">
                <a:xfrm>
                  <a:off x="1045" y="3410"/>
                  <a:ext cx="74" cy="20"/>
                </a:xfrm>
                <a:custGeom>
                  <a:avLst/>
                  <a:gdLst>
                    <a:gd name="T0" fmla="*/ 0 w 74"/>
                    <a:gd name="T1" fmla="*/ 15 h 20"/>
                    <a:gd name="T2" fmla="*/ 58 w 74"/>
                    <a:gd name="T3" fmla="*/ 15 h 20"/>
                    <a:gd name="T4" fmla="*/ 58 w 74"/>
                    <a:gd name="T5" fmla="*/ 20 h 20"/>
                    <a:gd name="T6" fmla="*/ 74 w 74"/>
                    <a:gd name="T7" fmla="*/ 10 h 20"/>
                    <a:gd name="T8" fmla="*/ 58 w 74"/>
                    <a:gd name="T9" fmla="*/ 0 h 20"/>
                    <a:gd name="T10" fmla="*/ 58 w 74"/>
                    <a:gd name="T11" fmla="*/ 5 h 20"/>
                    <a:gd name="T12" fmla="*/ 0 w 74"/>
                    <a:gd name="T13" fmla="*/ 5 h 20"/>
                    <a:gd name="T14" fmla="*/ 0 w 74"/>
                    <a:gd name="T15" fmla="*/ 1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0" y="15"/>
                      </a:moveTo>
                      <a:lnTo>
                        <a:pt x="58" y="15"/>
                      </a:lnTo>
                      <a:lnTo>
                        <a:pt x="58" y="20"/>
                      </a:lnTo>
                      <a:lnTo>
                        <a:pt x="74" y="10"/>
                      </a:lnTo>
                      <a:lnTo>
                        <a:pt x="58" y="0"/>
                      </a:lnTo>
                      <a:lnTo>
                        <a:pt x="58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3" name="Freeform 2318"/>
                <p:cNvSpPr>
                  <a:spLocks/>
                </p:cNvSpPr>
                <p:nvPr/>
              </p:nvSpPr>
              <p:spPr bwMode="auto">
                <a:xfrm>
                  <a:off x="1033" y="3425"/>
                  <a:ext cx="58" cy="36"/>
                </a:xfrm>
                <a:custGeom>
                  <a:avLst/>
                  <a:gdLst>
                    <a:gd name="T0" fmla="*/ 0 w 58"/>
                    <a:gd name="T1" fmla="*/ 7 h 36"/>
                    <a:gd name="T2" fmla="*/ 41 w 58"/>
                    <a:gd name="T3" fmla="*/ 32 h 36"/>
                    <a:gd name="T4" fmla="*/ 35 w 58"/>
                    <a:gd name="T5" fmla="*/ 36 h 36"/>
                    <a:gd name="T6" fmla="*/ 58 w 58"/>
                    <a:gd name="T7" fmla="*/ 35 h 36"/>
                    <a:gd name="T8" fmla="*/ 58 w 58"/>
                    <a:gd name="T9" fmla="*/ 21 h 36"/>
                    <a:gd name="T10" fmla="*/ 53 w 58"/>
                    <a:gd name="T11" fmla="*/ 25 h 36"/>
                    <a:gd name="T12" fmla="*/ 12 w 58"/>
                    <a:gd name="T13" fmla="*/ 0 h 36"/>
                    <a:gd name="T14" fmla="*/ 0 w 58"/>
                    <a:gd name="T15" fmla="*/ 7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6"/>
                      </a:lnTo>
                      <a:lnTo>
                        <a:pt x="58" y="35"/>
                      </a:lnTo>
                      <a:lnTo>
                        <a:pt x="58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4" name="Freeform 2319"/>
                <p:cNvSpPr>
                  <a:spLocks/>
                </p:cNvSpPr>
                <p:nvPr/>
              </p:nvSpPr>
              <p:spPr bwMode="auto">
                <a:xfrm>
                  <a:off x="1009" y="3432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6 h 46"/>
                    <a:gd name="T4" fmla="*/ 0 w 32"/>
                    <a:gd name="T5" fmla="*/ 36 h 46"/>
                    <a:gd name="T6" fmla="*/ 16 w 32"/>
                    <a:gd name="T7" fmla="*/ 46 h 46"/>
                    <a:gd name="T8" fmla="*/ 32 w 32"/>
                    <a:gd name="T9" fmla="*/ 36 h 46"/>
                    <a:gd name="T10" fmla="*/ 24 w 32"/>
                    <a:gd name="T11" fmla="*/ 36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16" y="46"/>
                      </a:lnTo>
                      <a:lnTo>
                        <a:pt x="32" y="36"/>
                      </a:lnTo>
                      <a:lnTo>
                        <a:pt x="24" y="36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5" name="Freeform 2320"/>
                <p:cNvSpPr>
                  <a:spLocks/>
                </p:cNvSpPr>
                <p:nvPr/>
              </p:nvSpPr>
              <p:spPr bwMode="auto">
                <a:xfrm>
                  <a:off x="959" y="3425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2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6" name="Freeform 2321"/>
                <p:cNvSpPr>
                  <a:spLocks/>
                </p:cNvSpPr>
                <p:nvPr/>
              </p:nvSpPr>
              <p:spPr bwMode="auto">
                <a:xfrm>
                  <a:off x="991" y="3401"/>
                  <a:ext cx="64" cy="39"/>
                </a:xfrm>
                <a:custGeom>
                  <a:avLst/>
                  <a:gdLst>
                    <a:gd name="T0" fmla="*/ 64 w 64"/>
                    <a:gd name="T1" fmla="*/ 21 h 39"/>
                    <a:gd name="T2" fmla="*/ 63 w 64"/>
                    <a:gd name="T3" fmla="*/ 24 h 39"/>
                    <a:gd name="T4" fmla="*/ 62 w 64"/>
                    <a:gd name="T5" fmla="*/ 27 h 39"/>
                    <a:gd name="T6" fmla="*/ 60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4 h 39"/>
                    <a:gd name="T40" fmla="*/ 0 w 64"/>
                    <a:gd name="T41" fmla="*/ 21 h 39"/>
                    <a:gd name="T42" fmla="*/ 0 w 64"/>
                    <a:gd name="T43" fmla="*/ 18 h 39"/>
                    <a:gd name="T44" fmla="*/ 1 w 64"/>
                    <a:gd name="T45" fmla="*/ 15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7 w 64"/>
                    <a:gd name="T51" fmla="*/ 8 h 39"/>
                    <a:gd name="T52" fmla="*/ 10 w 64"/>
                    <a:gd name="T53" fmla="*/ 5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1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0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3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8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6 h 39"/>
                    <a:gd name="T84" fmla="*/ 64 w 64"/>
                    <a:gd name="T85" fmla="*/ 19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19"/>
                      </a:moveTo>
                      <a:lnTo>
                        <a:pt x="64" y="20"/>
                      </a:ln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3"/>
                      </a:lnTo>
                      <a:lnTo>
                        <a:pt x="54" y="34"/>
                      </a:lnTo>
                      <a:lnTo>
                        <a:pt x="53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10" y="33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3" y="4"/>
                      </a:lnTo>
                      <a:lnTo>
                        <a:pt x="54" y="5"/>
                      </a:lnTo>
                      <a:lnTo>
                        <a:pt x="55" y="5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4" y="15"/>
                      </a:lnTo>
                      <a:lnTo>
                        <a:pt x="64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7" name="Freeform 2322"/>
                <p:cNvSpPr>
                  <a:spLocks/>
                </p:cNvSpPr>
                <p:nvPr/>
              </p:nvSpPr>
              <p:spPr bwMode="auto">
                <a:xfrm>
                  <a:off x="995" y="3403"/>
                  <a:ext cx="64" cy="40"/>
                </a:xfrm>
                <a:custGeom>
                  <a:avLst/>
                  <a:gdLst>
                    <a:gd name="T0" fmla="*/ 64 w 64"/>
                    <a:gd name="T1" fmla="*/ 22 h 40"/>
                    <a:gd name="T2" fmla="*/ 63 w 64"/>
                    <a:gd name="T3" fmla="*/ 25 h 40"/>
                    <a:gd name="T4" fmla="*/ 62 w 64"/>
                    <a:gd name="T5" fmla="*/ 27 h 40"/>
                    <a:gd name="T6" fmla="*/ 59 w 64"/>
                    <a:gd name="T7" fmla="*/ 30 h 40"/>
                    <a:gd name="T8" fmla="*/ 57 w 64"/>
                    <a:gd name="T9" fmla="*/ 32 h 40"/>
                    <a:gd name="T10" fmla="*/ 54 w 64"/>
                    <a:gd name="T11" fmla="*/ 34 h 40"/>
                    <a:gd name="T12" fmla="*/ 50 w 64"/>
                    <a:gd name="T13" fmla="*/ 36 h 40"/>
                    <a:gd name="T14" fmla="*/ 46 w 64"/>
                    <a:gd name="T15" fmla="*/ 38 h 40"/>
                    <a:gd name="T16" fmla="*/ 42 w 64"/>
                    <a:gd name="T17" fmla="*/ 39 h 40"/>
                    <a:gd name="T18" fmla="*/ 37 w 64"/>
                    <a:gd name="T19" fmla="*/ 39 h 40"/>
                    <a:gd name="T20" fmla="*/ 32 w 64"/>
                    <a:gd name="T21" fmla="*/ 40 h 40"/>
                    <a:gd name="T22" fmla="*/ 27 w 64"/>
                    <a:gd name="T23" fmla="*/ 39 h 40"/>
                    <a:gd name="T24" fmla="*/ 23 w 64"/>
                    <a:gd name="T25" fmla="*/ 39 h 40"/>
                    <a:gd name="T26" fmla="*/ 18 w 64"/>
                    <a:gd name="T27" fmla="*/ 38 h 40"/>
                    <a:gd name="T28" fmla="*/ 14 w 64"/>
                    <a:gd name="T29" fmla="*/ 36 h 40"/>
                    <a:gd name="T30" fmla="*/ 11 w 64"/>
                    <a:gd name="T31" fmla="*/ 34 h 40"/>
                    <a:gd name="T32" fmla="*/ 7 w 64"/>
                    <a:gd name="T33" fmla="*/ 32 h 40"/>
                    <a:gd name="T34" fmla="*/ 5 w 64"/>
                    <a:gd name="T35" fmla="*/ 30 h 40"/>
                    <a:gd name="T36" fmla="*/ 3 w 64"/>
                    <a:gd name="T37" fmla="*/ 27 h 40"/>
                    <a:gd name="T38" fmla="*/ 1 w 64"/>
                    <a:gd name="T39" fmla="*/ 25 h 40"/>
                    <a:gd name="T40" fmla="*/ 0 w 64"/>
                    <a:gd name="T41" fmla="*/ 22 h 40"/>
                    <a:gd name="T42" fmla="*/ 0 w 64"/>
                    <a:gd name="T43" fmla="*/ 19 h 40"/>
                    <a:gd name="T44" fmla="*/ 1 w 64"/>
                    <a:gd name="T45" fmla="*/ 16 h 40"/>
                    <a:gd name="T46" fmla="*/ 2 w 64"/>
                    <a:gd name="T47" fmla="*/ 13 h 40"/>
                    <a:gd name="T48" fmla="*/ 4 w 64"/>
                    <a:gd name="T49" fmla="*/ 10 h 40"/>
                    <a:gd name="T50" fmla="*/ 6 w 64"/>
                    <a:gd name="T51" fmla="*/ 8 h 40"/>
                    <a:gd name="T52" fmla="*/ 9 w 64"/>
                    <a:gd name="T53" fmla="*/ 6 h 40"/>
                    <a:gd name="T54" fmla="*/ 13 w 64"/>
                    <a:gd name="T55" fmla="*/ 4 h 40"/>
                    <a:gd name="T56" fmla="*/ 17 w 64"/>
                    <a:gd name="T57" fmla="*/ 2 h 40"/>
                    <a:gd name="T58" fmla="*/ 21 w 64"/>
                    <a:gd name="T59" fmla="*/ 1 h 40"/>
                    <a:gd name="T60" fmla="*/ 26 w 64"/>
                    <a:gd name="T61" fmla="*/ 0 h 40"/>
                    <a:gd name="T62" fmla="*/ 30 w 64"/>
                    <a:gd name="T63" fmla="*/ 0 h 40"/>
                    <a:gd name="T64" fmla="*/ 35 w 64"/>
                    <a:gd name="T65" fmla="*/ 0 h 40"/>
                    <a:gd name="T66" fmla="*/ 40 w 64"/>
                    <a:gd name="T67" fmla="*/ 1 h 40"/>
                    <a:gd name="T68" fmla="*/ 45 w 64"/>
                    <a:gd name="T69" fmla="*/ 2 h 40"/>
                    <a:gd name="T70" fmla="*/ 49 w 64"/>
                    <a:gd name="T71" fmla="*/ 3 h 40"/>
                    <a:gd name="T72" fmla="*/ 52 w 64"/>
                    <a:gd name="T73" fmla="*/ 5 h 40"/>
                    <a:gd name="T74" fmla="*/ 56 w 64"/>
                    <a:gd name="T75" fmla="*/ 7 h 40"/>
                    <a:gd name="T76" fmla="*/ 59 w 64"/>
                    <a:gd name="T77" fmla="*/ 9 h 40"/>
                    <a:gd name="T78" fmla="*/ 61 w 64"/>
                    <a:gd name="T79" fmla="*/ 11 h 40"/>
                    <a:gd name="T80" fmla="*/ 63 w 64"/>
                    <a:gd name="T81" fmla="*/ 14 h 40"/>
                    <a:gd name="T82" fmla="*/ 64 w 64"/>
                    <a:gd name="T83" fmla="*/ 17 h 40"/>
                    <a:gd name="T84" fmla="*/ 64 w 64"/>
                    <a:gd name="T85" fmla="*/ 20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40"/>
                    <a:gd name="T131" fmla="*/ 64 w 6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40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3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6"/>
                      </a:lnTo>
                      <a:lnTo>
                        <a:pt x="50" y="36"/>
                      </a:lnTo>
                      <a:lnTo>
                        <a:pt x="49" y="37"/>
                      </a:lnTo>
                      <a:lnTo>
                        <a:pt x="47" y="37"/>
                      </a:lnTo>
                      <a:lnTo>
                        <a:pt x="46" y="38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9"/>
                      </a:lnTo>
                      <a:lnTo>
                        <a:pt x="40" y="39"/>
                      </a:lnTo>
                      <a:lnTo>
                        <a:pt x="38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40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9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8"/>
                      </a:lnTo>
                      <a:lnTo>
                        <a:pt x="17" y="37"/>
                      </a:lnTo>
                      <a:lnTo>
                        <a:pt x="15" y="37"/>
                      </a:lnTo>
                      <a:lnTo>
                        <a:pt x="14" y="36"/>
                      </a:lnTo>
                      <a:lnTo>
                        <a:pt x="13" y="36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8" name="Freeform 2323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D45F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9" name="Freeform 2324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</a:path>
                  </a:pathLst>
                </a:custGeom>
                <a:noFill/>
                <a:ln w="0">
                  <a:solidFill>
                    <a:srgbClr val="A137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0" name="Freeform 2325"/>
                <p:cNvSpPr>
                  <a:spLocks/>
                </p:cNvSpPr>
                <p:nvPr/>
              </p:nvSpPr>
              <p:spPr bwMode="auto">
                <a:xfrm>
                  <a:off x="1049" y="3329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1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1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1" name="Freeform 2326"/>
                <p:cNvSpPr>
                  <a:spLocks/>
                </p:cNvSpPr>
                <p:nvPr/>
              </p:nvSpPr>
              <p:spPr bwMode="auto">
                <a:xfrm>
                  <a:off x="1079" y="3315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2" name="Freeform 2327"/>
                <p:cNvSpPr>
                  <a:spLocks/>
                </p:cNvSpPr>
                <p:nvPr/>
              </p:nvSpPr>
              <p:spPr bwMode="auto">
                <a:xfrm>
                  <a:off x="959" y="3333"/>
                  <a:ext cx="80" cy="12"/>
                </a:xfrm>
                <a:custGeom>
                  <a:avLst/>
                  <a:gdLst>
                    <a:gd name="T0" fmla="*/ 73 w 80"/>
                    <a:gd name="T1" fmla="*/ 10 h 12"/>
                    <a:gd name="T2" fmla="*/ 80 w 80"/>
                    <a:gd name="T3" fmla="*/ 6 h 12"/>
                    <a:gd name="T4" fmla="*/ 31 w 80"/>
                    <a:gd name="T5" fmla="*/ 6 h 12"/>
                    <a:gd name="T6" fmla="*/ 40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10 h 12"/>
                    <a:gd name="T14" fmla="*/ 73 w 80"/>
                    <a:gd name="T15" fmla="*/ 1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10"/>
                      </a:moveTo>
                      <a:lnTo>
                        <a:pt x="80" y="6"/>
                      </a:lnTo>
                      <a:lnTo>
                        <a:pt x="31" y="6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10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3" name="Freeform 2328"/>
                <p:cNvSpPr>
                  <a:spLocks/>
                </p:cNvSpPr>
                <p:nvPr/>
              </p:nvSpPr>
              <p:spPr bwMode="auto">
                <a:xfrm>
                  <a:off x="989" y="3319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4" name="Freeform 2329"/>
                <p:cNvSpPr>
                  <a:spLocks/>
                </p:cNvSpPr>
                <p:nvPr/>
              </p:nvSpPr>
              <p:spPr bwMode="auto">
                <a:xfrm>
                  <a:off x="1051" y="3330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5" name="Freeform 2330"/>
                <p:cNvSpPr>
                  <a:spLocks/>
                </p:cNvSpPr>
                <p:nvPr/>
              </p:nvSpPr>
              <p:spPr bwMode="auto">
                <a:xfrm>
                  <a:off x="1081" y="3316"/>
                  <a:ext cx="80" cy="12"/>
                </a:xfrm>
                <a:custGeom>
                  <a:avLst/>
                  <a:gdLst>
                    <a:gd name="T0" fmla="*/ 6 w 80"/>
                    <a:gd name="T1" fmla="*/ 3 h 12"/>
                    <a:gd name="T2" fmla="*/ 0 w 80"/>
                    <a:gd name="T3" fmla="*/ 7 h 12"/>
                    <a:gd name="T4" fmla="*/ 48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4 w 80"/>
                    <a:gd name="T13" fmla="*/ 3 h 12"/>
                    <a:gd name="T14" fmla="*/ 6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6" y="3"/>
                      </a:moveTo>
                      <a:lnTo>
                        <a:pt x="0" y="7"/>
                      </a:lnTo>
                      <a:lnTo>
                        <a:pt x="48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4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6" name="Freeform 2331"/>
                <p:cNvSpPr>
                  <a:spLocks/>
                </p:cNvSpPr>
                <p:nvPr/>
              </p:nvSpPr>
              <p:spPr bwMode="auto">
                <a:xfrm>
                  <a:off x="961" y="3335"/>
                  <a:ext cx="80" cy="11"/>
                </a:xfrm>
                <a:custGeom>
                  <a:avLst/>
                  <a:gdLst>
                    <a:gd name="T0" fmla="*/ 73 w 80"/>
                    <a:gd name="T1" fmla="*/ 9 h 11"/>
                    <a:gd name="T2" fmla="*/ 80 w 80"/>
                    <a:gd name="T3" fmla="*/ 5 h 11"/>
                    <a:gd name="T4" fmla="*/ 31 w 80"/>
                    <a:gd name="T5" fmla="*/ 5 h 11"/>
                    <a:gd name="T6" fmla="*/ 39 w 80"/>
                    <a:gd name="T7" fmla="*/ 0 h 11"/>
                    <a:gd name="T8" fmla="*/ 0 w 80"/>
                    <a:gd name="T9" fmla="*/ 6 h 11"/>
                    <a:gd name="T10" fmla="*/ 21 w 80"/>
                    <a:gd name="T11" fmla="*/ 11 h 11"/>
                    <a:gd name="T12" fmla="*/ 25 w 80"/>
                    <a:gd name="T13" fmla="*/ 9 h 11"/>
                    <a:gd name="T14" fmla="*/ 73 w 80"/>
                    <a:gd name="T15" fmla="*/ 9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1"/>
                    <a:gd name="T26" fmla="*/ 80 w 8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1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6"/>
                      </a:lnTo>
                      <a:lnTo>
                        <a:pt x="21" y="11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7" name="Freeform 2332"/>
                <p:cNvSpPr>
                  <a:spLocks/>
                </p:cNvSpPr>
                <p:nvPr/>
              </p:nvSpPr>
              <p:spPr bwMode="auto">
                <a:xfrm>
                  <a:off x="991" y="3320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0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0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45" name="Rectangle 376"/>
              <p:cNvSpPr>
                <a:spLocks noChangeArrowheads="1"/>
              </p:cNvSpPr>
              <p:nvPr/>
            </p:nvSpPr>
            <p:spPr bwMode="auto">
              <a:xfrm>
                <a:off x="1239" y="1835"/>
                <a:ext cx="0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46" name="Group 164"/>
              <p:cNvGrpSpPr>
                <a:grpSpLocks/>
              </p:cNvGrpSpPr>
              <p:nvPr/>
            </p:nvGrpSpPr>
            <p:grpSpPr bwMode="auto">
              <a:xfrm>
                <a:off x="1853" y="1811"/>
                <a:ext cx="303" cy="134"/>
                <a:chOff x="1272" y="2681"/>
                <a:chExt cx="254" cy="87"/>
              </a:xfrm>
            </p:grpSpPr>
            <p:sp>
              <p:nvSpPr>
                <p:cNvPr id="25771" name="Oval 165"/>
                <p:cNvSpPr>
                  <a:spLocks noChangeArrowheads="1"/>
                </p:cNvSpPr>
                <p:nvPr/>
              </p:nvSpPr>
              <p:spPr bwMode="auto">
                <a:xfrm>
                  <a:off x="1273" y="2718"/>
                  <a:ext cx="251" cy="50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2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72" y="2707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3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72" y="2707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4" name="Oval 168"/>
                <p:cNvSpPr>
                  <a:spLocks noChangeArrowheads="1"/>
                </p:cNvSpPr>
                <p:nvPr/>
              </p:nvSpPr>
              <p:spPr bwMode="auto">
                <a:xfrm>
                  <a:off x="1273" y="2681"/>
                  <a:ext cx="251" cy="50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5" name="Freeform 169"/>
                <p:cNvSpPr>
                  <a:spLocks/>
                </p:cNvSpPr>
                <p:nvPr/>
              </p:nvSpPr>
              <p:spPr bwMode="auto">
                <a:xfrm>
                  <a:off x="1402" y="2687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6" name="Freeform 170"/>
                <p:cNvSpPr>
                  <a:spLocks/>
                </p:cNvSpPr>
                <p:nvPr/>
              </p:nvSpPr>
              <p:spPr bwMode="auto">
                <a:xfrm>
                  <a:off x="1402" y="2687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7" name="Freeform 171"/>
                <p:cNvSpPr>
                  <a:spLocks/>
                </p:cNvSpPr>
                <p:nvPr/>
              </p:nvSpPr>
              <p:spPr bwMode="auto">
                <a:xfrm>
                  <a:off x="1311" y="2707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4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0 w 83"/>
                    <a:gd name="T9" fmla="*/ 17 h 17"/>
                    <a:gd name="T10" fmla="*/ 64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4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0" y="17"/>
                      </a:lnTo>
                      <a:lnTo>
                        <a:pt x="64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8" name="Freeform 172"/>
                <p:cNvSpPr>
                  <a:spLocks/>
                </p:cNvSpPr>
                <p:nvPr/>
              </p:nvSpPr>
              <p:spPr bwMode="auto">
                <a:xfrm>
                  <a:off x="1311" y="2707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4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0 w 83"/>
                    <a:gd name="T9" fmla="*/ 17 h 17"/>
                    <a:gd name="T10" fmla="*/ 64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4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0" y="17"/>
                      </a:lnTo>
                      <a:lnTo>
                        <a:pt x="64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9" name="Freeform 173"/>
                <p:cNvSpPr>
                  <a:spLocks/>
                </p:cNvSpPr>
                <p:nvPr/>
              </p:nvSpPr>
              <p:spPr bwMode="auto">
                <a:xfrm>
                  <a:off x="1315" y="2686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3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3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0" name="Freeform 174"/>
                <p:cNvSpPr>
                  <a:spLocks/>
                </p:cNvSpPr>
                <p:nvPr/>
              </p:nvSpPr>
              <p:spPr bwMode="auto">
                <a:xfrm>
                  <a:off x="1315" y="2686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3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3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1" name="Freeform 175"/>
                <p:cNvSpPr>
                  <a:spLocks/>
                </p:cNvSpPr>
                <p:nvPr/>
              </p:nvSpPr>
              <p:spPr bwMode="auto">
                <a:xfrm>
                  <a:off x="1399" y="2709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2" name="Freeform 176"/>
                <p:cNvSpPr>
                  <a:spLocks/>
                </p:cNvSpPr>
                <p:nvPr/>
              </p:nvSpPr>
              <p:spPr bwMode="auto">
                <a:xfrm>
                  <a:off x="1399" y="2709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3" name="Freeform 177"/>
                <p:cNvSpPr>
                  <a:spLocks/>
                </p:cNvSpPr>
                <p:nvPr/>
              </p:nvSpPr>
              <p:spPr bwMode="auto">
                <a:xfrm>
                  <a:off x="1403" y="2688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9 w 83"/>
                    <a:gd name="T3" fmla="*/ 17 h 17"/>
                    <a:gd name="T4" fmla="*/ 63 w 83"/>
                    <a:gd name="T5" fmla="*/ 6 h 17"/>
                    <a:gd name="T6" fmla="*/ 83 w 83"/>
                    <a:gd name="T7" fmla="*/ 9 h 17"/>
                    <a:gd name="T8" fmla="*/ 73 w 83"/>
                    <a:gd name="T9" fmla="*/ 0 h 17"/>
                    <a:gd name="T10" fmla="*/ 20 w 83"/>
                    <a:gd name="T11" fmla="*/ 0 h 17"/>
                    <a:gd name="T12" fmla="*/ 42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3" y="9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4" name="Freeform 178"/>
                <p:cNvSpPr>
                  <a:spLocks/>
                </p:cNvSpPr>
                <p:nvPr/>
              </p:nvSpPr>
              <p:spPr bwMode="auto">
                <a:xfrm>
                  <a:off x="1403" y="2688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9 w 83"/>
                    <a:gd name="T3" fmla="*/ 17 h 17"/>
                    <a:gd name="T4" fmla="*/ 63 w 83"/>
                    <a:gd name="T5" fmla="*/ 6 h 17"/>
                    <a:gd name="T6" fmla="*/ 83 w 83"/>
                    <a:gd name="T7" fmla="*/ 9 h 17"/>
                    <a:gd name="T8" fmla="*/ 73 w 83"/>
                    <a:gd name="T9" fmla="*/ 0 h 17"/>
                    <a:gd name="T10" fmla="*/ 20 w 83"/>
                    <a:gd name="T11" fmla="*/ 0 h 17"/>
                    <a:gd name="T12" fmla="*/ 42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3" y="9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5" name="Freeform 179"/>
                <p:cNvSpPr>
                  <a:spLocks/>
                </p:cNvSpPr>
                <p:nvPr/>
              </p:nvSpPr>
              <p:spPr bwMode="auto">
                <a:xfrm>
                  <a:off x="1312" y="2708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2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2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6" name="Freeform 180"/>
                <p:cNvSpPr>
                  <a:spLocks/>
                </p:cNvSpPr>
                <p:nvPr/>
              </p:nvSpPr>
              <p:spPr bwMode="auto">
                <a:xfrm>
                  <a:off x="1312" y="2708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2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2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7" name="Freeform 181"/>
                <p:cNvSpPr>
                  <a:spLocks/>
                </p:cNvSpPr>
                <p:nvPr/>
              </p:nvSpPr>
              <p:spPr bwMode="auto">
                <a:xfrm>
                  <a:off x="1317" y="2687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0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1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0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1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8" name="Freeform 182"/>
                <p:cNvSpPr>
                  <a:spLocks/>
                </p:cNvSpPr>
                <p:nvPr/>
              </p:nvSpPr>
              <p:spPr bwMode="auto">
                <a:xfrm>
                  <a:off x="1317" y="2687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0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1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0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1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9" name="Freeform 183"/>
                <p:cNvSpPr>
                  <a:spLocks/>
                </p:cNvSpPr>
                <p:nvPr/>
              </p:nvSpPr>
              <p:spPr bwMode="auto">
                <a:xfrm>
                  <a:off x="1400" y="2710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0" name="Freeform 184"/>
                <p:cNvSpPr>
                  <a:spLocks/>
                </p:cNvSpPr>
                <p:nvPr/>
              </p:nvSpPr>
              <p:spPr bwMode="auto">
                <a:xfrm>
                  <a:off x="1400" y="2710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1" name="Line 185"/>
                <p:cNvSpPr>
                  <a:spLocks noChangeShapeType="1"/>
                </p:cNvSpPr>
                <p:nvPr/>
              </p:nvSpPr>
              <p:spPr bwMode="auto">
                <a:xfrm>
                  <a:off x="1272" y="2706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2" name="Line 186"/>
                <p:cNvSpPr>
                  <a:spLocks noChangeShapeType="1"/>
                </p:cNvSpPr>
                <p:nvPr/>
              </p:nvSpPr>
              <p:spPr bwMode="auto">
                <a:xfrm>
                  <a:off x="1525" y="2706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47" name="Group 235"/>
              <p:cNvGrpSpPr>
                <a:grpSpLocks/>
              </p:cNvGrpSpPr>
              <p:nvPr/>
            </p:nvGrpSpPr>
            <p:grpSpPr bwMode="auto">
              <a:xfrm>
                <a:off x="1056" y="2838"/>
                <a:ext cx="291" cy="136"/>
                <a:chOff x="509" y="3310"/>
                <a:chExt cx="245" cy="88"/>
              </a:xfrm>
            </p:grpSpPr>
            <p:sp>
              <p:nvSpPr>
                <p:cNvPr id="25749" name="Rectangle 236"/>
                <p:cNvSpPr>
                  <a:spLocks noChangeArrowheads="1"/>
                </p:cNvSpPr>
                <p:nvPr/>
              </p:nvSpPr>
              <p:spPr bwMode="auto">
                <a:xfrm>
                  <a:off x="509" y="3323"/>
                  <a:ext cx="221" cy="75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0" name="Rectangle 237"/>
                <p:cNvSpPr>
                  <a:spLocks noChangeArrowheads="1"/>
                </p:cNvSpPr>
                <p:nvPr/>
              </p:nvSpPr>
              <p:spPr bwMode="auto">
                <a:xfrm>
                  <a:off x="510" y="3324"/>
                  <a:ext cx="219" cy="73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1" name="Freeform 238"/>
                <p:cNvSpPr>
                  <a:spLocks/>
                </p:cNvSpPr>
                <p:nvPr/>
              </p:nvSpPr>
              <p:spPr bwMode="auto">
                <a:xfrm>
                  <a:off x="730" y="3310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5 h 88"/>
                    <a:gd name="T4" fmla="*/ 24 w 24"/>
                    <a:gd name="T5" fmla="*/ 0 h 88"/>
                    <a:gd name="T6" fmla="*/ 0 w 24"/>
                    <a:gd name="T7" fmla="*/ 13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5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2" name="Freeform 239"/>
                <p:cNvSpPr>
                  <a:spLocks/>
                </p:cNvSpPr>
                <p:nvPr/>
              </p:nvSpPr>
              <p:spPr bwMode="auto">
                <a:xfrm>
                  <a:off x="730" y="3310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5 h 88"/>
                    <a:gd name="T4" fmla="*/ 24 w 24"/>
                    <a:gd name="T5" fmla="*/ 0 h 88"/>
                    <a:gd name="T6" fmla="*/ 0 w 24"/>
                    <a:gd name="T7" fmla="*/ 13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5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3" name="Freeform 240"/>
                <p:cNvSpPr>
                  <a:spLocks/>
                </p:cNvSpPr>
                <p:nvPr/>
              </p:nvSpPr>
              <p:spPr bwMode="auto">
                <a:xfrm>
                  <a:off x="509" y="3310"/>
                  <a:ext cx="245" cy="13"/>
                </a:xfrm>
                <a:custGeom>
                  <a:avLst/>
                  <a:gdLst>
                    <a:gd name="T0" fmla="*/ 221 w 245"/>
                    <a:gd name="T1" fmla="*/ 13 h 13"/>
                    <a:gd name="T2" fmla="*/ 245 w 245"/>
                    <a:gd name="T3" fmla="*/ 0 h 13"/>
                    <a:gd name="T4" fmla="*/ 24 w 245"/>
                    <a:gd name="T5" fmla="*/ 0 h 13"/>
                    <a:gd name="T6" fmla="*/ 0 w 245"/>
                    <a:gd name="T7" fmla="*/ 13 h 13"/>
                    <a:gd name="T8" fmla="*/ 221 w 245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5"/>
                    <a:gd name="T16" fmla="*/ 0 h 13"/>
                    <a:gd name="T17" fmla="*/ 245 w 24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5" h="13">
                      <a:moveTo>
                        <a:pt x="221" y="13"/>
                      </a:moveTo>
                      <a:lnTo>
                        <a:pt x="245" y="0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221" y="13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4" name="Freeform 241"/>
                <p:cNvSpPr>
                  <a:spLocks/>
                </p:cNvSpPr>
                <p:nvPr/>
              </p:nvSpPr>
              <p:spPr bwMode="auto">
                <a:xfrm>
                  <a:off x="509" y="3310"/>
                  <a:ext cx="245" cy="13"/>
                </a:xfrm>
                <a:custGeom>
                  <a:avLst/>
                  <a:gdLst>
                    <a:gd name="T0" fmla="*/ 221 w 245"/>
                    <a:gd name="T1" fmla="*/ 13 h 13"/>
                    <a:gd name="T2" fmla="*/ 245 w 245"/>
                    <a:gd name="T3" fmla="*/ 0 h 13"/>
                    <a:gd name="T4" fmla="*/ 24 w 245"/>
                    <a:gd name="T5" fmla="*/ 0 h 13"/>
                    <a:gd name="T6" fmla="*/ 0 w 245"/>
                    <a:gd name="T7" fmla="*/ 13 h 13"/>
                    <a:gd name="T8" fmla="*/ 221 w 245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5"/>
                    <a:gd name="T16" fmla="*/ 0 h 13"/>
                    <a:gd name="T17" fmla="*/ 245 w 24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5" h="13">
                      <a:moveTo>
                        <a:pt x="221" y="13"/>
                      </a:moveTo>
                      <a:lnTo>
                        <a:pt x="245" y="0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221" y="13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5" name="Freeform 242"/>
                <p:cNvSpPr>
                  <a:spLocks/>
                </p:cNvSpPr>
                <p:nvPr/>
              </p:nvSpPr>
              <p:spPr bwMode="auto">
                <a:xfrm>
                  <a:off x="529" y="3354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6" name="Freeform 243"/>
                <p:cNvSpPr>
                  <a:spLocks/>
                </p:cNvSpPr>
                <p:nvPr/>
              </p:nvSpPr>
              <p:spPr bwMode="auto">
                <a:xfrm>
                  <a:off x="529" y="3354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7" name="Freeform 244"/>
                <p:cNvSpPr>
                  <a:spLocks/>
                </p:cNvSpPr>
                <p:nvPr/>
              </p:nvSpPr>
              <p:spPr bwMode="auto">
                <a:xfrm>
                  <a:off x="626" y="3354"/>
                  <a:ext cx="85" cy="14"/>
                </a:xfrm>
                <a:custGeom>
                  <a:avLst/>
                  <a:gdLst>
                    <a:gd name="T0" fmla="*/ 0 w 85"/>
                    <a:gd name="T1" fmla="*/ 4 h 14"/>
                    <a:gd name="T2" fmla="*/ 0 w 85"/>
                    <a:gd name="T3" fmla="*/ 10 h 14"/>
                    <a:gd name="T4" fmla="*/ 73 w 85"/>
                    <a:gd name="T5" fmla="*/ 10 h 14"/>
                    <a:gd name="T6" fmla="*/ 73 w 85"/>
                    <a:gd name="T7" fmla="*/ 14 h 14"/>
                    <a:gd name="T8" fmla="*/ 85 w 85"/>
                    <a:gd name="T9" fmla="*/ 7 h 14"/>
                    <a:gd name="T10" fmla="*/ 73 w 85"/>
                    <a:gd name="T11" fmla="*/ 0 h 14"/>
                    <a:gd name="T12" fmla="*/ 73 w 85"/>
                    <a:gd name="T13" fmla="*/ 4 h 14"/>
                    <a:gd name="T14" fmla="*/ 0 w 85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4"/>
                    <a:gd name="T26" fmla="*/ 85 w 85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3" y="10"/>
                      </a:lnTo>
                      <a:lnTo>
                        <a:pt x="73" y="14"/>
                      </a:lnTo>
                      <a:lnTo>
                        <a:pt x="85" y="7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8" name="Freeform 245"/>
                <p:cNvSpPr>
                  <a:spLocks/>
                </p:cNvSpPr>
                <p:nvPr/>
              </p:nvSpPr>
              <p:spPr bwMode="auto">
                <a:xfrm>
                  <a:off x="626" y="3354"/>
                  <a:ext cx="85" cy="14"/>
                </a:xfrm>
                <a:custGeom>
                  <a:avLst/>
                  <a:gdLst>
                    <a:gd name="T0" fmla="*/ 0 w 85"/>
                    <a:gd name="T1" fmla="*/ 4 h 14"/>
                    <a:gd name="T2" fmla="*/ 0 w 85"/>
                    <a:gd name="T3" fmla="*/ 10 h 14"/>
                    <a:gd name="T4" fmla="*/ 73 w 85"/>
                    <a:gd name="T5" fmla="*/ 10 h 14"/>
                    <a:gd name="T6" fmla="*/ 73 w 85"/>
                    <a:gd name="T7" fmla="*/ 14 h 14"/>
                    <a:gd name="T8" fmla="*/ 85 w 85"/>
                    <a:gd name="T9" fmla="*/ 7 h 14"/>
                    <a:gd name="T10" fmla="*/ 73 w 85"/>
                    <a:gd name="T11" fmla="*/ 0 h 14"/>
                    <a:gd name="T12" fmla="*/ 73 w 85"/>
                    <a:gd name="T13" fmla="*/ 4 h 14"/>
                    <a:gd name="T14" fmla="*/ 0 w 85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4"/>
                    <a:gd name="T26" fmla="*/ 85 w 85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3" y="10"/>
                      </a:lnTo>
                      <a:lnTo>
                        <a:pt x="73" y="14"/>
                      </a:lnTo>
                      <a:lnTo>
                        <a:pt x="85" y="7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9" name="Freeform 246"/>
                <p:cNvSpPr>
                  <a:spLocks/>
                </p:cNvSpPr>
                <p:nvPr/>
              </p:nvSpPr>
              <p:spPr bwMode="auto">
                <a:xfrm>
                  <a:off x="621" y="3329"/>
                  <a:ext cx="78" cy="25"/>
                </a:xfrm>
                <a:custGeom>
                  <a:avLst/>
                  <a:gdLst>
                    <a:gd name="T0" fmla="*/ 0 w 78"/>
                    <a:gd name="T1" fmla="*/ 20 h 25"/>
                    <a:gd name="T2" fmla="*/ 5 w 78"/>
                    <a:gd name="T3" fmla="*/ 25 h 25"/>
                    <a:gd name="T4" fmla="*/ 71 w 78"/>
                    <a:gd name="T5" fmla="*/ 9 h 25"/>
                    <a:gd name="T6" fmla="*/ 72 w 78"/>
                    <a:gd name="T7" fmla="*/ 12 h 25"/>
                    <a:gd name="T8" fmla="*/ 78 w 78"/>
                    <a:gd name="T9" fmla="*/ 4 h 25"/>
                    <a:gd name="T10" fmla="*/ 62 w 78"/>
                    <a:gd name="T11" fmla="*/ 0 h 25"/>
                    <a:gd name="T12" fmla="*/ 65 w 78"/>
                    <a:gd name="T13" fmla="*/ 4 h 25"/>
                    <a:gd name="T14" fmla="*/ 0 w 78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0" name="Freeform 247"/>
                <p:cNvSpPr>
                  <a:spLocks/>
                </p:cNvSpPr>
                <p:nvPr/>
              </p:nvSpPr>
              <p:spPr bwMode="auto">
                <a:xfrm>
                  <a:off x="621" y="3329"/>
                  <a:ext cx="78" cy="25"/>
                </a:xfrm>
                <a:custGeom>
                  <a:avLst/>
                  <a:gdLst>
                    <a:gd name="T0" fmla="*/ 0 w 78"/>
                    <a:gd name="T1" fmla="*/ 20 h 25"/>
                    <a:gd name="T2" fmla="*/ 5 w 78"/>
                    <a:gd name="T3" fmla="*/ 25 h 25"/>
                    <a:gd name="T4" fmla="*/ 71 w 78"/>
                    <a:gd name="T5" fmla="*/ 9 h 25"/>
                    <a:gd name="T6" fmla="*/ 72 w 78"/>
                    <a:gd name="T7" fmla="*/ 12 h 25"/>
                    <a:gd name="T8" fmla="*/ 78 w 78"/>
                    <a:gd name="T9" fmla="*/ 4 h 25"/>
                    <a:gd name="T10" fmla="*/ 62 w 78"/>
                    <a:gd name="T11" fmla="*/ 0 h 25"/>
                    <a:gd name="T12" fmla="*/ 65 w 78"/>
                    <a:gd name="T13" fmla="*/ 4 h 25"/>
                    <a:gd name="T14" fmla="*/ 0 w 78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1" name="Freeform 248"/>
                <p:cNvSpPr>
                  <a:spLocks/>
                </p:cNvSpPr>
                <p:nvPr/>
              </p:nvSpPr>
              <p:spPr bwMode="auto">
                <a:xfrm>
                  <a:off x="621" y="3367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5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2" name="Freeform 249"/>
                <p:cNvSpPr>
                  <a:spLocks/>
                </p:cNvSpPr>
                <p:nvPr/>
              </p:nvSpPr>
              <p:spPr bwMode="auto">
                <a:xfrm>
                  <a:off x="621" y="3367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5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3" name="Freeform 250"/>
                <p:cNvSpPr>
                  <a:spLocks/>
                </p:cNvSpPr>
                <p:nvPr/>
              </p:nvSpPr>
              <p:spPr bwMode="auto">
                <a:xfrm>
                  <a:off x="531" y="3355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4" name="Freeform 251"/>
                <p:cNvSpPr>
                  <a:spLocks/>
                </p:cNvSpPr>
                <p:nvPr/>
              </p:nvSpPr>
              <p:spPr bwMode="auto">
                <a:xfrm>
                  <a:off x="531" y="3355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5" name="Freeform 252"/>
                <p:cNvSpPr>
                  <a:spLocks/>
                </p:cNvSpPr>
                <p:nvPr/>
              </p:nvSpPr>
              <p:spPr bwMode="auto">
                <a:xfrm>
                  <a:off x="628" y="3355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6" name="Freeform 253"/>
                <p:cNvSpPr>
                  <a:spLocks/>
                </p:cNvSpPr>
                <p:nvPr/>
              </p:nvSpPr>
              <p:spPr bwMode="auto">
                <a:xfrm>
                  <a:off x="628" y="3355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7" name="Freeform 254"/>
                <p:cNvSpPr>
                  <a:spLocks/>
                </p:cNvSpPr>
                <p:nvPr/>
              </p:nvSpPr>
              <p:spPr bwMode="auto">
                <a:xfrm>
                  <a:off x="623" y="3330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8" name="Freeform 255"/>
                <p:cNvSpPr>
                  <a:spLocks/>
                </p:cNvSpPr>
                <p:nvPr/>
              </p:nvSpPr>
              <p:spPr bwMode="auto">
                <a:xfrm>
                  <a:off x="623" y="3330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9" name="Freeform 256"/>
                <p:cNvSpPr>
                  <a:spLocks/>
                </p:cNvSpPr>
                <p:nvPr/>
              </p:nvSpPr>
              <p:spPr bwMode="auto">
                <a:xfrm>
                  <a:off x="623" y="3368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0" name="Freeform 257"/>
                <p:cNvSpPr>
                  <a:spLocks/>
                </p:cNvSpPr>
                <p:nvPr/>
              </p:nvSpPr>
              <p:spPr bwMode="auto">
                <a:xfrm>
                  <a:off x="623" y="3368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48" name="Line 283"/>
              <p:cNvSpPr>
                <a:spLocks noChangeShapeType="1"/>
              </p:cNvSpPr>
              <p:nvPr/>
            </p:nvSpPr>
            <p:spPr bwMode="auto">
              <a:xfrm>
                <a:off x="1995" y="2734"/>
                <a:ext cx="44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715" name="Rectangle 3871"/>
            <p:cNvSpPr>
              <a:spLocks noChangeArrowheads="1"/>
            </p:cNvSpPr>
            <p:nvPr/>
          </p:nvSpPr>
          <p:spPr bwMode="auto">
            <a:xfrm>
              <a:off x="305" y="1638"/>
              <a:ext cx="494" cy="1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800" b="1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132337" name="Text Box 2289"/>
          <p:cNvSpPr txBox="1">
            <a:spLocks noChangeArrowheads="1"/>
          </p:cNvSpPr>
          <p:nvPr/>
        </p:nvSpPr>
        <p:spPr bwMode="auto">
          <a:xfrm>
            <a:off x="1161149" y="416877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000000"/>
                </a:solidFill>
              </a:rPr>
              <a:t>・・</a:t>
            </a:r>
          </a:p>
        </p:txBody>
      </p:sp>
      <p:sp>
        <p:nvSpPr>
          <p:cNvPr id="25706" name="AutoShape 672"/>
          <p:cNvSpPr>
            <a:spLocks noChangeArrowheads="1"/>
          </p:cNvSpPr>
          <p:nvPr/>
        </p:nvSpPr>
        <p:spPr bwMode="auto">
          <a:xfrm>
            <a:off x="4139941" y="2265366"/>
            <a:ext cx="978160" cy="3311337"/>
          </a:xfrm>
          <a:prstGeom prst="rightArrow">
            <a:avLst>
              <a:gd name="adj1" fmla="val 66028"/>
              <a:gd name="adj2" fmla="val 55792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87425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25707" name="Oval 13"/>
          <p:cNvSpPr>
            <a:spLocks noChangeArrowheads="1"/>
          </p:cNvSpPr>
          <p:nvPr/>
        </p:nvSpPr>
        <p:spPr bwMode="gray">
          <a:xfrm>
            <a:off x="4211953" y="2920802"/>
            <a:ext cx="684379" cy="1936201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9966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30298" name="Text Box 2298"/>
          <p:cNvSpPr txBox="1">
            <a:spLocks noChangeArrowheads="1"/>
          </p:cNvSpPr>
          <p:nvPr/>
        </p:nvSpPr>
        <p:spPr bwMode="auto">
          <a:xfrm>
            <a:off x="4202718" y="3031215"/>
            <a:ext cx="637097" cy="18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b="1" dirty="0" smtClean="0">
                <a:solidFill>
                  <a:srgbClr val="000000"/>
                </a:solidFill>
              </a:rPr>
              <a:t>Создание пула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b="1" dirty="0" smtClean="0">
                <a:solidFill>
                  <a:srgbClr val="000000"/>
                </a:solidFill>
              </a:rPr>
              <a:t>ресурсов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25709" name="Rectangle 2944"/>
          <p:cNvSpPr>
            <a:spLocks noChangeArrowheads="1"/>
          </p:cNvSpPr>
          <p:nvPr/>
        </p:nvSpPr>
        <p:spPr bwMode="auto">
          <a:xfrm>
            <a:off x="865192" y="1887539"/>
            <a:ext cx="2555875" cy="28814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FFFF"/>
                </a:solidFill>
              </a:rPr>
              <a:t>IP </a:t>
            </a:r>
            <a:r>
              <a:rPr lang="ru-RU" altLang="ja-JP" sz="1400" b="1" dirty="0" smtClean="0">
                <a:solidFill>
                  <a:srgbClr val="FFFFFF"/>
                </a:solidFill>
              </a:rPr>
              <a:t>сеть ЦОД</a:t>
            </a:r>
            <a:endParaRPr lang="ja-JP" altLang="en-US" sz="1400" b="1" dirty="0">
              <a:solidFill>
                <a:srgbClr val="FFFFFF"/>
              </a:solidFill>
            </a:endParaRPr>
          </a:p>
        </p:txBody>
      </p:sp>
      <p:sp>
        <p:nvSpPr>
          <p:cNvPr id="25710" name="タイトル 2222"/>
          <p:cNvSpPr>
            <a:spLocks noGrp="1"/>
          </p:cNvSpPr>
          <p:nvPr>
            <p:ph type="title"/>
          </p:nvPr>
        </p:nvSpPr>
        <p:spPr>
          <a:xfrm>
            <a:off x="441989" y="-10026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ja-JP" sz="2400" b="1" dirty="0" smtClean="0"/>
              <a:t>Снижение </a:t>
            </a:r>
            <a:r>
              <a:rPr lang="en-US" altLang="ja-JP" sz="2400" b="1" dirty="0" smtClean="0"/>
              <a:t>CAPEX:  </a:t>
            </a:r>
            <a:r>
              <a:rPr lang="ru-RU" altLang="ja-JP" sz="2400" b="1" dirty="0" smtClean="0"/>
              <a:t>Повышение эффективности сети</a:t>
            </a:r>
            <a:endParaRPr lang="ja-JP" altLang="en-US" sz="2400" b="1" dirty="0" smtClean="0"/>
          </a:p>
        </p:txBody>
      </p:sp>
      <p:sp>
        <p:nvSpPr>
          <p:cNvPr id="2224" name="Text Box 2539"/>
          <p:cNvSpPr txBox="1">
            <a:spLocks noChangeArrowheads="1"/>
          </p:cNvSpPr>
          <p:nvPr/>
        </p:nvSpPr>
        <p:spPr bwMode="auto">
          <a:xfrm>
            <a:off x="6011863" y="3315109"/>
            <a:ext cx="13890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000" b="1" dirty="0" smtClean="0">
                <a:solidFill>
                  <a:srgbClr val="D0280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Коммутаторы </a:t>
            </a:r>
            <a:r>
              <a:rPr lang="en-US" altLang="ja-JP" sz="1000" b="1" dirty="0" smtClean="0">
                <a:solidFill>
                  <a:srgbClr val="D0280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SDN</a:t>
            </a:r>
            <a:endParaRPr lang="ja-JP" altLang="en-US" sz="1000" b="1" dirty="0">
              <a:solidFill>
                <a:srgbClr val="D02800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25" name="Text Box 308"/>
          <p:cNvSpPr txBox="1">
            <a:spLocks noChangeArrowheads="1"/>
          </p:cNvSpPr>
          <p:nvPr/>
        </p:nvSpPr>
        <p:spPr bwMode="auto">
          <a:xfrm>
            <a:off x="1496456" y="2266953"/>
            <a:ext cx="10723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1200" b="1" dirty="0" smtClean="0">
                <a:solidFill>
                  <a:srgbClr val="000000"/>
                </a:solidFill>
              </a:rPr>
              <a:t>Внешняя сеть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31"/>
          <p:cNvSpPr>
            <a:spLocks noGrp="1"/>
          </p:cNvSpPr>
          <p:nvPr>
            <p:ph type="title"/>
          </p:nvPr>
        </p:nvSpPr>
        <p:spPr>
          <a:xfrm>
            <a:off x="152400" y="2"/>
            <a:ext cx="8991600" cy="836709"/>
          </a:xfrm>
        </p:spPr>
        <p:txBody>
          <a:bodyPr/>
          <a:lstStyle/>
          <a:p>
            <a:pPr algn="ctr" eaLnBrk="1" hangingPunct="1"/>
            <a:r>
              <a:rPr lang="ru-RU" altLang="ja-JP" sz="2400" dirty="0" smtClean="0"/>
              <a:t/>
            </a:r>
            <a:br>
              <a:rPr lang="ru-RU" altLang="ja-JP" sz="2400" dirty="0" smtClean="0"/>
            </a:br>
            <a:r>
              <a:rPr lang="ru-RU" altLang="ja-JP" sz="2400" dirty="0" smtClean="0"/>
              <a:t>Сравнение затрат на строительство сетей </a:t>
            </a:r>
            <a:r>
              <a:rPr lang="en-US" altLang="ja-JP" sz="2400" dirty="0" smtClean="0"/>
              <a:t>NGN </a:t>
            </a:r>
            <a:r>
              <a:rPr lang="ru-RU" altLang="ja-JP" sz="2400" dirty="0" smtClean="0"/>
              <a:t>и</a:t>
            </a:r>
            <a:r>
              <a:rPr lang="en-US" altLang="ja-JP" sz="2400" dirty="0" smtClean="0"/>
              <a:t> SDN </a:t>
            </a:r>
            <a:endParaRPr lang="ja-JP" altLang="en-US" sz="2400" dirty="0" smtClean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67065" y="6145215"/>
            <a:ext cx="270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33CC"/>
                </a:solidFill>
              </a:rPr>
              <a:t>3</a:t>
            </a:r>
            <a:endParaRPr lang="ja-JP" altLang="en-US" sz="1200" b="1" dirty="0">
              <a:solidFill>
                <a:srgbClr val="0033CC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86315" y="6137277"/>
            <a:ext cx="270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33CC"/>
                </a:solidFill>
              </a:rPr>
              <a:t>4</a:t>
            </a:r>
            <a:endParaRPr lang="ja-JP" altLang="en-US" sz="1200" b="1" dirty="0">
              <a:solidFill>
                <a:srgbClr val="0033CC"/>
              </a:solidFill>
            </a:endParaRPr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3251"/>
              </p:ext>
            </p:extLst>
          </p:nvPr>
        </p:nvGraphicFramePr>
        <p:xfrm>
          <a:off x="520700" y="1338263"/>
          <a:ext cx="7580313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Лист" r:id="rId4" imgW="7581900" imgH="4927600" progId="Excel.Sheet.8">
                  <p:embed/>
                </p:oleObj>
              </mc:Choice>
              <mc:Fallback>
                <p:oleObj name="Лист" r:id="rId4" imgW="7581900" imgH="4927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338263"/>
                        <a:ext cx="7580313" cy="492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192338" y="6053139"/>
            <a:ext cx="3249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50006" y="5913439"/>
            <a:ext cx="14730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Кол-во серверов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35" name="Line 69"/>
          <p:cNvSpPr>
            <a:spLocks noChangeShapeType="1"/>
          </p:cNvSpPr>
          <p:nvPr/>
        </p:nvSpPr>
        <p:spPr bwMode="auto">
          <a:xfrm rot="16200000">
            <a:off x="-261144" y="2931319"/>
            <a:ext cx="1528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592142" y="6453188"/>
            <a:ext cx="6535737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84634" y="5945845"/>
            <a:ext cx="1469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400" b="1" dirty="0" smtClean="0">
                <a:solidFill>
                  <a:srgbClr val="0033CC"/>
                </a:solidFill>
              </a:rPr>
              <a:t>Кол-во систем</a:t>
            </a:r>
            <a:endParaRPr lang="ja-JP" altLang="en-US" sz="1400" b="1" dirty="0">
              <a:solidFill>
                <a:srgbClr val="0033CC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466665" y="6137277"/>
            <a:ext cx="270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33CC"/>
                </a:solidFill>
              </a:rPr>
              <a:t>1</a:t>
            </a:r>
            <a:endParaRPr lang="ja-JP" altLang="en-US" sz="1200" b="1" dirty="0">
              <a:solidFill>
                <a:srgbClr val="0033CC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085915" y="6129341"/>
            <a:ext cx="270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33CC"/>
                </a:solidFill>
              </a:rPr>
              <a:t>2</a:t>
            </a:r>
            <a:endParaRPr lang="ja-JP" altLang="en-US" sz="1200" b="1" dirty="0">
              <a:solidFill>
                <a:srgbClr val="0033CC"/>
              </a:solidFill>
            </a:endParaRPr>
          </a:p>
        </p:txBody>
      </p:sp>
      <p:sp>
        <p:nvSpPr>
          <p:cNvPr id="42" name="Line 327"/>
          <p:cNvSpPr>
            <a:spLocks noChangeShapeType="1"/>
          </p:cNvSpPr>
          <p:nvPr/>
        </p:nvSpPr>
        <p:spPr bwMode="auto">
          <a:xfrm>
            <a:off x="2717801" y="2181225"/>
            <a:ext cx="1477963" cy="128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43" name="Line 327"/>
          <p:cNvSpPr>
            <a:spLocks noChangeShapeType="1"/>
          </p:cNvSpPr>
          <p:nvPr/>
        </p:nvSpPr>
        <p:spPr bwMode="auto">
          <a:xfrm>
            <a:off x="2717800" y="2166939"/>
            <a:ext cx="2744788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6756" name="Text Box 74"/>
          <p:cNvSpPr txBox="1">
            <a:spLocks noChangeArrowheads="1"/>
          </p:cNvSpPr>
          <p:nvPr/>
        </p:nvSpPr>
        <p:spPr bwMode="auto">
          <a:xfrm>
            <a:off x="1624017" y="1072833"/>
            <a:ext cx="3194049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Существующая модель 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IP </a:t>
            </a:r>
            <a:r>
              <a:rPr lang="ru-RU" altLang="ja-JP" sz="1200" b="1" dirty="0" smtClean="0">
                <a:solidFill>
                  <a:srgbClr val="000000"/>
                </a:solidFill>
              </a:rPr>
              <a:t>сети ЦОД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:</a:t>
            </a:r>
            <a:endParaRPr lang="ja-JP" altLang="en-US" sz="1200" b="1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 smtClean="0">
                <a:solidFill>
                  <a:srgbClr val="000000"/>
                </a:solidFill>
              </a:rPr>
              <a:t>-</a:t>
            </a:r>
            <a:r>
              <a:rPr lang="ru-RU" altLang="ja-JP" sz="1200" b="1" dirty="0" smtClean="0">
                <a:solidFill>
                  <a:srgbClr val="000000"/>
                </a:solidFill>
              </a:rPr>
              <a:t>Неэффективное использование ресурсов, увеличивающее капитальные затраты</a:t>
            </a:r>
            <a:endParaRPr lang="en-US" altLang="ja-JP" sz="1200" b="1" dirty="0">
              <a:solidFill>
                <a:srgbClr val="000000"/>
              </a:solidFill>
            </a:endParaRPr>
          </a:p>
        </p:txBody>
      </p:sp>
      <p:sp>
        <p:nvSpPr>
          <p:cNvPr id="116757" name="Text Box 73"/>
          <p:cNvSpPr txBox="1">
            <a:spLocks noChangeArrowheads="1"/>
          </p:cNvSpPr>
          <p:nvPr/>
        </p:nvSpPr>
        <p:spPr bwMode="auto">
          <a:xfrm>
            <a:off x="5180017" y="4148142"/>
            <a:ext cx="3963987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 smtClean="0">
                <a:solidFill>
                  <a:srgbClr val="000000"/>
                </a:solidFill>
              </a:rPr>
              <a:t>SDN:</a:t>
            </a:r>
            <a:endParaRPr lang="en-US" altLang="ja-JP" sz="1200" b="1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Эффективное использование ресурсов снижает капитальные затраты</a:t>
            </a:r>
            <a:endParaRPr lang="en-US" altLang="ja-JP" sz="1200" b="1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ja-JP" sz="1200" b="1" dirty="0">
                <a:solidFill>
                  <a:srgbClr val="000000"/>
                </a:solidFill>
              </a:rPr>
              <a:t> </a:t>
            </a:r>
            <a:r>
              <a:rPr lang="ru-RU" altLang="ja-JP" sz="1200" b="1" dirty="0" smtClean="0">
                <a:solidFill>
                  <a:srgbClr val="000000"/>
                </a:solidFill>
              </a:rPr>
              <a:t>Совместное использование инфраструктуры снижает потребности расширений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46" name="Text Box 61"/>
          <p:cNvSpPr txBox="1">
            <a:spLocks noChangeArrowheads="1"/>
          </p:cNvSpPr>
          <p:nvPr/>
        </p:nvSpPr>
        <p:spPr bwMode="auto">
          <a:xfrm>
            <a:off x="7330962" y="5651436"/>
            <a:ext cx="1508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2 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x </a:t>
            </a:r>
            <a:r>
              <a:rPr lang="en-US" altLang="ja-JP" sz="1200" b="1" dirty="0" err="1" smtClean="0">
                <a:solidFill>
                  <a:srgbClr val="000000"/>
                </a:solidFill>
              </a:rPr>
              <a:t>GbE</a:t>
            </a:r>
            <a:r>
              <a:rPr lang="ja-JP" altLang="en-US" sz="1200" b="1" dirty="0" smtClean="0">
                <a:solidFill>
                  <a:srgbClr val="000000"/>
                </a:solidFill>
              </a:rPr>
              <a:t> </a:t>
            </a:r>
            <a:r>
              <a:rPr lang="ru-RU" altLang="ja-JP" sz="1200" b="1" dirty="0" smtClean="0">
                <a:solidFill>
                  <a:srgbClr val="000000"/>
                </a:solidFill>
              </a:rPr>
              <a:t>порта на сервер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28692" name="Picture 589" descr="J:\SDN作業用\名称未設定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42" y="2524127"/>
            <a:ext cx="17303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26"/>
          <p:cNvSpPr>
            <a:spLocks noChangeShapeType="1"/>
          </p:cNvSpPr>
          <p:nvPr/>
        </p:nvSpPr>
        <p:spPr bwMode="auto">
          <a:xfrm flipV="1">
            <a:off x="1547817" y="3384552"/>
            <a:ext cx="5786437" cy="19796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8694" name="Picture 590" descr="J:\SDN作業用\名称未設定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42" y="3397251"/>
            <a:ext cx="12461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Line 327"/>
          <p:cNvSpPr>
            <a:spLocks noChangeShapeType="1"/>
          </p:cNvSpPr>
          <p:nvPr/>
        </p:nvSpPr>
        <p:spPr bwMode="auto">
          <a:xfrm>
            <a:off x="2717800" y="2166941"/>
            <a:ext cx="0" cy="176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8696" name="Picture 590" descr="J:\SDN作業用\名称未設定 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873124"/>
            <a:ext cx="8636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590" descr="J:\SDN作業用\名称未設定 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1025525"/>
            <a:ext cx="8636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590" descr="J:\SDN作業用\名称未設定 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177925"/>
            <a:ext cx="8636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590" descr="J:\SDN作業用\名称未設定 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330325"/>
            <a:ext cx="8636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68" name="Freeform 24"/>
          <p:cNvSpPr>
            <a:spLocks/>
          </p:cNvSpPr>
          <p:nvPr/>
        </p:nvSpPr>
        <p:spPr bwMode="auto">
          <a:xfrm>
            <a:off x="1577979" y="1465266"/>
            <a:ext cx="5686425" cy="3482975"/>
          </a:xfrm>
          <a:custGeom>
            <a:avLst/>
            <a:gdLst>
              <a:gd name="T0" fmla="*/ 0 w 3582"/>
              <a:gd name="T1" fmla="*/ 2147483647 h 2194"/>
              <a:gd name="T2" fmla="*/ 2147483647 w 3582"/>
              <a:gd name="T3" fmla="*/ 2147483647 h 2194"/>
              <a:gd name="T4" fmla="*/ 2147483647 w 3582"/>
              <a:gd name="T5" fmla="*/ 2147483647 h 2194"/>
              <a:gd name="T6" fmla="*/ 2147483647 w 3582"/>
              <a:gd name="T7" fmla="*/ 2147483647 h 2194"/>
              <a:gd name="T8" fmla="*/ 2147483647 w 3582"/>
              <a:gd name="T9" fmla="*/ 2147483647 h 2194"/>
              <a:gd name="T10" fmla="*/ 2147483647 w 3582"/>
              <a:gd name="T11" fmla="*/ 2147483647 h 2194"/>
              <a:gd name="T12" fmla="*/ 2147483647 w 3582"/>
              <a:gd name="T13" fmla="*/ 2147483647 h 2194"/>
              <a:gd name="T14" fmla="*/ 2147483647 w 3582"/>
              <a:gd name="T15" fmla="*/ 0 h 2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82"/>
              <a:gd name="T25" fmla="*/ 0 h 2194"/>
              <a:gd name="T26" fmla="*/ 3582 w 3582"/>
              <a:gd name="T27" fmla="*/ 2194 h 21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82" h="2194">
                <a:moveTo>
                  <a:pt x="0" y="2194"/>
                </a:moveTo>
                <a:lnTo>
                  <a:pt x="766" y="2028"/>
                </a:lnTo>
                <a:lnTo>
                  <a:pt x="758" y="1689"/>
                </a:lnTo>
                <a:lnTo>
                  <a:pt x="1697" y="1460"/>
                </a:lnTo>
                <a:lnTo>
                  <a:pt x="1697" y="1018"/>
                </a:lnTo>
                <a:lnTo>
                  <a:pt x="2588" y="758"/>
                </a:lnTo>
                <a:lnTo>
                  <a:pt x="2588" y="355"/>
                </a:lnTo>
                <a:lnTo>
                  <a:pt x="3582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2" y="992664"/>
            <a:ext cx="1288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Стоимость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оборудования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4"/>
          <p:cNvSpPr>
            <a:spLocks noChangeArrowheads="1"/>
          </p:cNvSpPr>
          <p:nvPr/>
        </p:nvSpPr>
        <p:spPr bwMode="auto">
          <a:xfrm>
            <a:off x="101603" y="852463"/>
            <a:ext cx="9058275" cy="8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charset="0"/>
              <a:buChar char="▐"/>
              <a:defRPr/>
            </a:pPr>
            <a:endParaRPr lang="en-US" altLang="ja-JP" sz="1200" dirty="0" smtClean="0">
              <a:solidFill>
                <a:srgbClr val="000000"/>
              </a:solidFill>
              <a:latin typeface="+mn-lt"/>
            </a:endParaRPr>
          </a:p>
          <a:p>
            <a:pPr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defRPr/>
            </a:pPr>
            <a:r>
              <a:rPr lang="en-US" altLang="ja-JP" sz="1200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lang="ru-RU" altLang="ja-JP" sz="1200" dirty="0" smtClean="0">
                <a:solidFill>
                  <a:srgbClr val="000000"/>
                </a:solidFill>
                <a:latin typeface="+mn-lt"/>
              </a:rPr>
              <a:t>В существующей сети необходимо настраивать каждое устройство в отдельности</a:t>
            </a:r>
            <a:endParaRPr lang="ja-JP" altLang="en-US" sz="1200" dirty="0">
              <a:solidFill>
                <a:srgbClr val="000000"/>
              </a:solidFill>
              <a:latin typeface="+mn-lt"/>
            </a:endParaRPr>
          </a:p>
          <a:p>
            <a:pPr marL="34290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charset="0"/>
              <a:buChar char="▐"/>
              <a:defRPr/>
            </a:pPr>
            <a:r>
              <a:rPr lang="ru-RU" altLang="ja-JP" sz="1200" dirty="0" smtClean="0">
                <a:solidFill>
                  <a:srgbClr val="000000"/>
                </a:solidFill>
                <a:latin typeface="+mn-lt"/>
              </a:rPr>
              <a:t>Контроллер </a:t>
            </a:r>
            <a:r>
              <a:rPr lang="en-US" altLang="ja-JP" sz="1200" dirty="0" smtClean="0">
                <a:solidFill>
                  <a:srgbClr val="000000"/>
                </a:solidFill>
                <a:latin typeface="+mn-lt"/>
              </a:rPr>
              <a:t>SDN </a:t>
            </a:r>
            <a:r>
              <a:rPr lang="ru-RU" altLang="ja-JP" sz="1200" dirty="0" smtClean="0">
                <a:solidFill>
                  <a:srgbClr val="000000"/>
                </a:solidFill>
                <a:latin typeface="+mn-lt"/>
              </a:rPr>
              <a:t>обеспечивает централизованное одномоментное конфигурирование всех сетевых компонентов, что значительно упрощает все операции.</a:t>
            </a:r>
            <a:endParaRPr lang="en-US" altLang="ja-JP" sz="12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charset="0"/>
              <a:buChar char="▐"/>
              <a:defRPr/>
            </a:pPr>
            <a:r>
              <a:rPr lang="en-US" altLang="ja-JP" sz="1200" dirty="0" smtClean="0">
                <a:solidFill>
                  <a:srgbClr val="000000"/>
                </a:solidFill>
                <a:latin typeface="+mn-lt"/>
              </a:rPr>
              <a:t>\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charset="0"/>
              <a:buChar char="▐"/>
              <a:defRPr/>
            </a:pPr>
            <a:endParaRPr lang="ja-JP" alt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699" name="Rectangle 204"/>
          <p:cNvSpPr>
            <a:spLocks noChangeArrowheads="1"/>
          </p:cNvSpPr>
          <p:nvPr/>
        </p:nvSpPr>
        <p:spPr bwMode="auto">
          <a:xfrm>
            <a:off x="107954" y="163513"/>
            <a:ext cx="885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9811" name="AutoShape 2"/>
          <p:cNvSpPr>
            <a:spLocks noChangeArrowheads="1"/>
          </p:cNvSpPr>
          <p:nvPr/>
        </p:nvSpPr>
        <p:spPr bwMode="auto">
          <a:xfrm>
            <a:off x="85725" y="1938339"/>
            <a:ext cx="3957638" cy="4405312"/>
          </a:xfrm>
          <a:prstGeom prst="roundRect">
            <a:avLst>
              <a:gd name="adj" fmla="val 7125"/>
            </a:avLst>
          </a:prstGeom>
          <a:solidFill>
            <a:srgbClr val="EAEAEA">
              <a:alpha val="43137"/>
            </a:srgb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12" name="AutoShape 3"/>
          <p:cNvSpPr>
            <a:spLocks noChangeArrowheads="1"/>
          </p:cNvSpPr>
          <p:nvPr/>
        </p:nvSpPr>
        <p:spPr bwMode="auto">
          <a:xfrm>
            <a:off x="939804" y="2808288"/>
            <a:ext cx="2532063" cy="976312"/>
          </a:xfrm>
          <a:prstGeom prst="cloudCallout">
            <a:avLst>
              <a:gd name="adj1" fmla="val -54889"/>
              <a:gd name="adj2" fmla="val -53417"/>
            </a:avLst>
          </a:prstGeom>
          <a:solidFill>
            <a:schemeClr val="bg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800" b="1">
              <a:solidFill>
                <a:srgbClr val="000000"/>
              </a:solidFill>
              <a:ea typeface="ＭＳ Ｐゴシック" charset="-128"/>
            </a:endParaRPr>
          </a:p>
        </p:txBody>
      </p:sp>
      <p:grpSp>
        <p:nvGrpSpPr>
          <p:cNvPr id="29702" name="Group 4"/>
          <p:cNvGrpSpPr>
            <a:grpSpLocks/>
          </p:cNvGrpSpPr>
          <p:nvPr/>
        </p:nvGrpSpPr>
        <p:grpSpPr bwMode="auto">
          <a:xfrm>
            <a:off x="201613" y="4364041"/>
            <a:ext cx="3694112" cy="1639887"/>
            <a:chOff x="176" y="2297"/>
            <a:chExt cx="2654" cy="1604"/>
          </a:xfrm>
        </p:grpSpPr>
        <p:sp>
          <p:nvSpPr>
            <p:cNvPr id="119967" name="AutoShape 5"/>
            <p:cNvSpPr>
              <a:spLocks noChangeArrowheads="1"/>
            </p:cNvSpPr>
            <p:nvPr/>
          </p:nvSpPr>
          <p:spPr bwMode="auto">
            <a:xfrm>
              <a:off x="176" y="2636"/>
              <a:ext cx="2654" cy="952"/>
            </a:xfrm>
            <a:prstGeom prst="parallelogram">
              <a:avLst>
                <a:gd name="adj" fmla="val 71866"/>
              </a:avLst>
            </a:prstGeom>
            <a:gradFill rotWithShape="1">
              <a:gsLst>
                <a:gs pos="0">
                  <a:srgbClr val="FFFF99">
                    <a:alpha val="79999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pic>
          <p:nvPicPr>
            <p:cNvPr id="29858" name="Picture 47" descr="it_0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865"/>
              <a:ext cx="50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59" name="Picture 47" descr="it_0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" y="3111"/>
              <a:ext cx="50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60" name="Picture 47" descr="it_0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" y="2934"/>
              <a:ext cx="50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971" name="Line 9"/>
            <p:cNvSpPr>
              <a:spLocks noChangeShapeType="1"/>
            </p:cNvSpPr>
            <p:nvPr/>
          </p:nvSpPr>
          <p:spPr bwMode="auto">
            <a:xfrm flipV="1">
              <a:off x="946" y="3202"/>
              <a:ext cx="389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72" name="Line 10"/>
            <p:cNvSpPr>
              <a:spLocks noChangeShapeType="1"/>
            </p:cNvSpPr>
            <p:nvPr/>
          </p:nvSpPr>
          <p:spPr bwMode="auto">
            <a:xfrm flipH="1" flipV="1">
              <a:off x="1463" y="3199"/>
              <a:ext cx="374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73" name="Line 11"/>
            <p:cNvSpPr>
              <a:spLocks noChangeShapeType="1"/>
            </p:cNvSpPr>
            <p:nvPr/>
          </p:nvSpPr>
          <p:spPr bwMode="auto">
            <a:xfrm flipV="1">
              <a:off x="973" y="2719"/>
              <a:ext cx="412" cy="1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74" name="Line 12"/>
            <p:cNvSpPr>
              <a:spLocks noChangeShapeType="1"/>
            </p:cNvSpPr>
            <p:nvPr/>
          </p:nvSpPr>
          <p:spPr bwMode="auto">
            <a:xfrm flipV="1">
              <a:off x="1627" y="3042"/>
              <a:ext cx="319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75" name="Line 13"/>
            <p:cNvSpPr>
              <a:spLocks noChangeShapeType="1"/>
            </p:cNvSpPr>
            <p:nvPr/>
          </p:nvSpPr>
          <p:spPr bwMode="auto">
            <a:xfrm flipV="1">
              <a:off x="769" y="2979"/>
              <a:ext cx="147" cy="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76" name="Line 14"/>
            <p:cNvSpPr>
              <a:spLocks noChangeShapeType="1"/>
            </p:cNvSpPr>
            <p:nvPr/>
          </p:nvSpPr>
          <p:spPr bwMode="auto">
            <a:xfrm>
              <a:off x="1594" y="2760"/>
              <a:ext cx="445" cy="1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pic>
          <p:nvPicPr>
            <p:cNvPr id="29867" name="Picture 47" descr="S3630-48T2XW_R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" y="3453"/>
              <a:ext cx="6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68" name="Picture 47" descr="S3630-48T2XW_R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" y="2661"/>
              <a:ext cx="6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979" name="Line 17"/>
            <p:cNvSpPr>
              <a:spLocks noChangeShapeType="1"/>
            </p:cNvSpPr>
            <p:nvPr/>
          </p:nvSpPr>
          <p:spPr bwMode="auto">
            <a:xfrm flipV="1">
              <a:off x="1686" y="3538"/>
              <a:ext cx="17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80" name="Line 18"/>
            <p:cNvSpPr>
              <a:spLocks noChangeShapeType="1"/>
            </p:cNvSpPr>
            <p:nvPr/>
          </p:nvSpPr>
          <p:spPr bwMode="auto">
            <a:xfrm flipV="1">
              <a:off x="554" y="3417"/>
              <a:ext cx="270" cy="1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pic>
          <p:nvPicPr>
            <p:cNvPr id="29871" name="Picture 2447" descr="r120a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3588"/>
              <a:ext cx="7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72" name="Picture 2447" descr="r120a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641"/>
              <a:ext cx="7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73" name="Picture 47" descr="S3630-48T2XW_R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3336"/>
              <a:ext cx="6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74" name="Picture 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297"/>
              <a:ext cx="28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75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" y="2297"/>
              <a:ext cx="28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76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297"/>
              <a:ext cx="28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987" name="Line 25"/>
            <p:cNvSpPr>
              <a:spLocks noChangeShapeType="1"/>
            </p:cNvSpPr>
            <p:nvPr/>
          </p:nvSpPr>
          <p:spPr bwMode="auto">
            <a:xfrm flipH="1">
              <a:off x="1607" y="2521"/>
              <a:ext cx="638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88" name="Line 26"/>
            <p:cNvSpPr>
              <a:spLocks noChangeShapeType="1"/>
            </p:cNvSpPr>
            <p:nvPr/>
          </p:nvSpPr>
          <p:spPr bwMode="auto">
            <a:xfrm flipH="1" flipV="1">
              <a:off x="987" y="2542"/>
              <a:ext cx="307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89" name="Line 27"/>
            <p:cNvSpPr>
              <a:spLocks noChangeShapeType="1"/>
            </p:cNvSpPr>
            <p:nvPr/>
          </p:nvSpPr>
          <p:spPr bwMode="auto">
            <a:xfrm flipH="1">
              <a:off x="1480" y="2514"/>
              <a:ext cx="96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19814" name="AutoShape 28"/>
          <p:cNvSpPr>
            <a:spLocks noChangeArrowheads="1"/>
          </p:cNvSpPr>
          <p:nvPr/>
        </p:nvSpPr>
        <p:spPr bwMode="auto">
          <a:xfrm>
            <a:off x="149225" y="4595815"/>
            <a:ext cx="3716338" cy="1019175"/>
          </a:xfrm>
          <a:prstGeom prst="parallelogram">
            <a:avLst>
              <a:gd name="adj" fmla="val 91160"/>
            </a:avLst>
          </a:prstGeom>
          <a:solidFill>
            <a:srgbClr val="CCFFFF">
              <a:alpha val="20000"/>
            </a:srgbClr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15" name="Line 29"/>
          <p:cNvSpPr>
            <a:spLocks noChangeShapeType="1"/>
          </p:cNvSpPr>
          <p:nvPr/>
        </p:nvSpPr>
        <p:spPr bwMode="auto">
          <a:xfrm>
            <a:off x="458792" y="3201990"/>
            <a:ext cx="2947987" cy="14954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16" name="Line 30"/>
          <p:cNvSpPr>
            <a:spLocks noChangeShapeType="1"/>
          </p:cNvSpPr>
          <p:nvPr/>
        </p:nvSpPr>
        <p:spPr bwMode="auto">
          <a:xfrm>
            <a:off x="482604" y="3260725"/>
            <a:ext cx="239713" cy="12350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17" name="Line 31"/>
          <p:cNvSpPr>
            <a:spLocks noChangeShapeType="1"/>
          </p:cNvSpPr>
          <p:nvPr/>
        </p:nvSpPr>
        <p:spPr bwMode="auto">
          <a:xfrm flipH="1">
            <a:off x="458789" y="3281366"/>
            <a:ext cx="58737" cy="1735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18" name="AutoShape 32"/>
          <p:cNvSpPr>
            <a:spLocks noChangeArrowheads="1"/>
          </p:cNvSpPr>
          <p:nvPr/>
        </p:nvSpPr>
        <p:spPr bwMode="auto">
          <a:xfrm>
            <a:off x="4570417" y="1987551"/>
            <a:ext cx="4471987" cy="4356100"/>
          </a:xfrm>
          <a:prstGeom prst="roundRect">
            <a:avLst>
              <a:gd name="adj" fmla="val 5468"/>
            </a:avLst>
          </a:prstGeom>
          <a:solidFill>
            <a:srgbClr val="FFCCFF">
              <a:alpha val="43137"/>
            </a:srgb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800" b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9819" name="Text Box 36"/>
          <p:cNvSpPr txBox="1">
            <a:spLocks noChangeArrowheads="1"/>
          </p:cNvSpPr>
          <p:nvPr/>
        </p:nvSpPr>
        <p:spPr bwMode="auto">
          <a:xfrm>
            <a:off x="604832" y="2130427"/>
            <a:ext cx="2951174" cy="276999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0000"/>
                </a:solidFill>
              </a:rPr>
              <a:t>All switches are manually configured.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119820" name="Text Box 38"/>
          <p:cNvSpPr txBox="1">
            <a:spLocks noChangeArrowheads="1"/>
          </p:cNvSpPr>
          <p:nvPr/>
        </p:nvSpPr>
        <p:spPr bwMode="auto">
          <a:xfrm>
            <a:off x="4535488" y="2195515"/>
            <a:ext cx="4608512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Контроллер 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SDN</a:t>
            </a:r>
            <a:r>
              <a:rPr lang="ru-RU" altLang="ja-JP" sz="1200" b="1" dirty="0" smtClean="0">
                <a:solidFill>
                  <a:srgbClr val="000000"/>
                </a:solidFill>
              </a:rPr>
              <a:t> обеспечивает централизованное одномоментное  конфигурирование 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29710" name="AutoShape 293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127" flipH="1">
            <a:off x="5075238" y="4640264"/>
            <a:ext cx="2913062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564063"/>
            <a:ext cx="392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643439"/>
            <a:ext cx="392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4643439"/>
            <a:ext cx="392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6" name="AutoShape 44"/>
          <p:cNvSpPr>
            <a:spLocks noChangeArrowheads="1"/>
          </p:cNvSpPr>
          <p:nvPr/>
        </p:nvSpPr>
        <p:spPr bwMode="auto">
          <a:xfrm>
            <a:off x="5062542" y="5049837"/>
            <a:ext cx="3667125" cy="715963"/>
          </a:xfrm>
          <a:prstGeom prst="parallelogram">
            <a:avLst>
              <a:gd name="adj" fmla="val 132175"/>
            </a:avLst>
          </a:prstGeom>
          <a:gradFill rotWithShape="1">
            <a:gsLst>
              <a:gs pos="0">
                <a:srgbClr val="FFFF99">
                  <a:alpha val="79999"/>
                </a:srgbClr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27" name="Line 45"/>
          <p:cNvSpPr>
            <a:spLocks noChangeShapeType="1"/>
          </p:cNvSpPr>
          <p:nvPr/>
        </p:nvSpPr>
        <p:spPr bwMode="auto">
          <a:xfrm>
            <a:off x="6278563" y="5621339"/>
            <a:ext cx="520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28" name="Line 46"/>
          <p:cNvSpPr>
            <a:spLocks noChangeShapeType="1"/>
          </p:cNvSpPr>
          <p:nvPr/>
        </p:nvSpPr>
        <p:spPr bwMode="auto">
          <a:xfrm flipV="1">
            <a:off x="5584829" y="5303840"/>
            <a:ext cx="708025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29" name="Line 47"/>
          <p:cNvSpPr>
            <a:spLocks noChangeShapeType="1"/>
          </p:cNvSpPr>
          <p:nvPr/>
        </p:nvSpPr>
        <p:spPr bwMode="auto">
          <a:xfrm flipH="1">
            <a:off x="6540504" y="5307013"/>
            <a:ext cx="88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19" name="Picture 2447" descr="r120a-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7" y="5799139"/>
            <a:ext cx="10683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31" name="Line 49"/>
          <p:cNvSpPr>
            <a:spLocks noChangeShapeType="1"/>
          </p:cNvSpPr>
          <p:nvPr/>
        </p:nvSpPr>
        <p:spPr bwMode="auto">
          <a:xfrm flipV="1">
            <a:off x="7032628" y="5300664"/>
            <a:ext cx="627063" cy="568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21" name="Picture 2447" descr="r120a-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815013"/>
            <a:ext cx="10683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51" descr="DSC00956------tem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91" y="5368927"/>
            <a:ext cx="841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52" descr="DSC00956------temp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4" y="5383215"/>
            <a:ext cx="828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53" descr="DSC00956------temp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9" y="5105402"/>
            <a:ext cx="690563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54" descr="DSC00956------temp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4" y="4954590"/>
            <a:ext cx="6381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55" descr="DSC00956------temp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1" y="5089525"/>
            <a:ext cx="67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38" name="Line 56"/>
          <p:cNvSpPr>
            <a:spLocks noChangeShapeType="1"/>
          </p:cNvSpPr>
          <p:nvPr/>
        </p:nvSpPr>
        <p:spPr bwMode="auto">
          <a:xfrm flipV="1">
            <a:off x="6519867" y="5172078"/>
            <a:ext cx="371475" cy="42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39" name="Line 57"/>
          <p:cNvSpPr>
            <a:spLocks noChangeShapeType="1"/>
          </p:cNvSpPr>
          <p:nvPr/>
        </p:nvSpPr>
        <p:spPr bwMode="auto">
          <a:xfrm>
            <a:off x="7242179" y="5178427"/>
            <a:ext cx="233363" cy="100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40" name="Line 58"/>
          <p:cNvSpPr>
            <a:spLocks noChangeShapeType="1"/>
          </p:cNvSpPr>
          <p:nvPr/>
        </p:nvSpPr>
        <p:spPr bwMode="auto">
          <a:xfrm flipH="1">
            <a:off x="7273929" y="4918078"/>
            <a:ext cx="881063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41" name="Line 59"/>
          <p:cNvSpPr>
            <a:spLocks noChangeShapeType="1"/>
          </p:cNvSpPr>
          <p:nvPr/>
        </p:nvSpPr>
        <p:spPr bwMode="auto">
          <a:xfrm flipH="1" flipV="1">
            <a:off x="6416679" y="4946653"/>
            <a:ext cx="42386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42" name="Line 60"/>
          <p:cNvSpPr>
            <a:spLocks noChangeShapeType="1"/>
          </p:cNvSpPr>
          <p:nvPr/>
        </p:nvSpPr>
        <p:spPr bwMode="auto">
          <a:xfrm flipH="1">
            <a:off x="7077079" y="4910139"/>
            <a:ext cx="150813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43" name="AutoShape 61"/>
          <p:cNvSpPr>
            <a:spLocks noChangeArrowheads="1"/>
          </p:cNvSpPr>
          <p:nvPr/>
        </p:nvSpPr>
        <p:spPr bwMode="auto">
          <a:xfrm>
            <a:off x="5376863" y="3573464"/>
            <a:ext cx="3541712" cy="663575"/>
          </a:xfrm>
          <a:prstGeom prst="parallelogram">
            <a:avLst>
              <a:gd name="adj" fmla="val 133433"/>
            </a:avLst>
          </a:prstGeom>
          <a:gradFill rotWithShape="1">
            <a:gsLst>
              <a:gs pos="0">
                <a:schemeClr val="bg1"/>
              </a:gs>
              <a:gs pos="100000">
                <a:srgbClr val="CCFF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33" name="図 290" descr="PFC_14_256.bmp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3592515"/>
            <a:ext cx="2206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4" name="図 290" descr="PFC_14_256.bmp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3995740"/>
            <a:ext cx="22383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6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4281489"/>
            <a:ext cx="3048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47" name="Line 65"/>
          <p:cNvSpPr>
            <a:spLocks noChangeShapeType="1"/>
          </p:cNvSpPr>
          <p:nvPr/>
        </p:nvSpPr>
        <p:spPr bwMode="auto">
          <a:xfrm flipV="1">
            <a:off x="5665792" y="4098927"/>
            <a:ext cx="1284287" cy="2095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48" name="Line 66"/>
          <p:cNvSpPr>
            <a:spLocks noChangeShapeType="1"/>
          </p:cNvSpPr>
          <p:nvPr/>
        </p:nvSpPr>
        <p:spPr bwMode="auto">
          <a:xfrm flipH="1" flipV="1">
            <a:off x="6699250" y="3482978"/>
            <a:ext cx="215900" cy="1635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38" name="Picture 6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3784600"/>
            <a:ext cx="2873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9" name="図 534" descr="PFC_blue_256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306765"/>
            <a:ext cx="252412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0" name="図 534" descr="PFC_blue_256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4" y="3300415"/>
            <a:ext cx="252413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1" name="図 534" descr="PFC_blue_256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3300415"/>
            <a:ext cx="252412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2" name="図 290" descr="PFC_14_256.bmp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7" y="3592515"/>
            <a:ext cx="219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3" name="図 290" descr="PFC_14_256.bmp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7" y="3586166"/>
            <a:ext cx="219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55" name="Line 73"/>
          <p:cNvSpPr>
            <a:spLocks noChangeShapeType="1"/>
          </p:cNvSpPr>
          <p:nvPr/>
        </p:nvSpPr>
        <p:spPr bwMode="auto">
          <a:xfrm flipV="1">
            <a:off x="7943850" y="3475037"/>
            <a:ext cx="560388" cy="1714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56" name="Line 74"/>
          <p:cNvSpPr>
            <a:spLocks noChangeShapeType="1"/>
          </p:cNvSpPr>
          <p:nvPr/>
        </p:nvSpPr>
        <p:spPr bwMode="auto">
          <a:xfrm flipV="1">
            <a:off x="7299325" y="3671888"/>
            <a:ext cx="558800" cy="173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57" name="Line 75"/>
          <p:cNvSpPr>
            <a:spLocks noChangeShapeType="1"/>
          </p:cNvSpPr>
          <p:nvPr/>
        </p:nvSpPr>
        <p:spPr bwMode="auto">
          <a:xfrm flipH="1" flipV="1">
            <a:off x="7007225" y="3721102"/>
            <a:ext cx="77788" cy="63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58" name="Line 76"/>
          <p:cNvSpPr>
            <a:spLocks noChangeShapeType="1"/>
          </p:cNvSpPr>
          <p:nvPr/>
        </p:nvSpPr>
        <p:spPr bwMode="auto">
          <a:xfrm flipH="1">
            <a:off x="7416800" y="3476627"/>
            <a:ext cx="160338" cy="15081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59" name="Line 77"/>
          <p:cNvSpPr>
            <a:spLocks noChangeShapeType="1"/>
          </p:cNvSpPr>
          <p:nvPr/>
        </p:nvSpPr>
        <p:spPr bwMode="auto">
          <a:xfrm flipH="1">
            <a:off x="7270754" y="3727449"/>
            <a:ext cx="49213" cy="44451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49" name="Picture 7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4281489"/>
            <a:ext cx="3048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0" name="Picture 7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281489"/>
            <a:ext cx="3063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1" name="Picture 8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287839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63" name="Line 81"/>
          <p:cNvSpPr>
            <a:spLocks noChangeShapeType="1"/>
          </p:cNvSpPr>
          <p:nvPr/>
        </p:nvSpPr>
        <p:spPr bwMode="auto">
          <a:xfrm>
            <a:off x="7064375" y="4129089"/>
            <a:ext cx="450850" cy="193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64" name="Line 82"/>
          <p:cNvSpPr>
            <a:spLocks noChangeShapeType="1"/>
          </p:cNvSpPr>
          <p:nvPr/>
        </p:nvSpPr>
        <p:spPr bwMode="auto">
          <a:xfrm flipH="1">
            <a:off x="6173788" y="4114800"/>
            <a:ext cx="811212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65" name="Line 83"/>
          <p:cNvSpPr>
            <a:spLocks noChangeShapeType="1"/>
          </p:cNvSpPr>
          <p:nvPr/>
        </p:nvSpPr>
        <p:spPr bwMode="auto">
          <a:xfrm>
            <a:off x="6999292" y="4129091"/>
            <a:ext cx="141287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66" name="Line 84"/>
          <p:cNvSpPr>
            <a:spLocks noChangeShapeType="1"/>
          </p:cNvSpPr>
          <p:nvPr/>
        </p:nvSpPr>
        <p:spPr bwMode="auto">
          <a:xfrm flipV="1">
            <a:off x="7042150" y="3986213"/>
            <a:ext cx="107950" cy="69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68" name="Text Box 86"/>
          <p:cNvSpPr txBox="1">
            <a:spLocks noChangeArrowheads="1"/>
          </p:cNvSpPr>
          <p:nvPr/>
        </p:nvSpPr>
        <p:spPr bwMode="auto">
          <a:xfrm>
            <a:off x="2902562" y="5816833"/>
            <a:ext cx="1281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ja-JP" sz="1000" b="1" dirty="0" smtClean="0">
                <a:solidFill>
                  <a:srgbClr val="CC9900"/>
                </a:solidFill>
                <a:ea typeface="ＭＳ Ｐゴシック" charset="-128"/>
              </a:rPr>
              <a:t>Физическая сеть</a:t>
            </a:r>
            <a:endParaRPr lang="ja-JP" altLang="en-US" sz="1000" b="1" dirty="0">
              <a:solidFill>
                <a:srgbClr val="CC9900"/>
              </a:solidFill>
              <a:ea typeface="ＭＳ Ｐゴシック" charset="-128"/>
            </a:endParaRPr>
          </a:p>
        </p:txBody>
      </p:sp>
      <p:sp>
        <p:nvSpPr>
          <p:cNvPr id="119869" name="Text Box 87"/>
          <p:cNvSpPr txBox="1">
            <a:spLocks noChangeArrowheads="1"/>
          </p:cNvSpPr>
          <p:nvPr/>
        </p:nvSpPr>
        <p:spPr bwMode="auto">
          <a:xfrm>
            <a:off x="4554542" y="4392616"/>
            <a:ext cx="655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>
                <a:solidFill>
                  <a:srgbClr val="000000"/>
                </a:solidFill>
              </a:rPr>
              <a:t>PFC</a:t>
            </a:r>
          </a:p>
        </p:txBody>
      </p:sp>
      <p:sp>
        <p:nvSpPr>
          <p:cNvPr id="119870" name="Line 88"/>
          <p:cNvSpPr>
            <a:spLocks noChangeShapeType="1"/>
          </p:cNvSpPr>
          <p:nvPr/>
        </p:nvSpPr>
        <p:spPr bwMode="auto">
          <a:xfrm flipH="1">
            <a:off x="6262688" y="5313365"/>
            <a:ext cx="1257300" cy="255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71" name="Line 89"/>
          <p:cNvSpPr>
            <a:spLocks noChangeShapeType="1"/>
          </p:cNvSpPr>
          <p:nvPr/>
        </p:nvSpPr>
        <p:spPr bwMode="auto">
          <a:xfrm flipH="1" flipV="1">
            <a:off x="6472238" y="5368925"/>
            <a:ext cx="582612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72" name="Freeform 90"/>
          <p:cNvSpPr>
            <a:spLocks/>
          </p:cNvSpPr>
          <p:nvPr/>
        </p:nvSpPr>
        <p:spPr bwMode="auto">
          <a:xfrm>
            <a:off x="5715003" y="3362325"/>
            <a:ext cx="2690813" cy="854075"/>
          </a:xfrm>
          <a:custGeom>
            <a:avLst/>
            <a:gdLst>
              <a:gd name="T0" fmla="*/ 2147483647 w 1848"/>
              <a:gd name="T1" fmla="*/ 0 h 616"/>
              <a:gd name="T2" fmla="*/ 2147483647 w 1848"/>
              <a:gd name="T3" fmla="*/ 2147483647 h 616"/>
              <a:gd name="T4" fmla="*/ 2147483647 w 1848"/>
              <a:gd name="T5" fmla="*/ 2147483647 h 616"/>
              <a:gd name="T6" fmla="*/ 0 w 1848"/>
              <a:gd name="T7" fmla="*/ 2147483647 h 616"/>
              <a:gd name="T8" fmla="*/ 0 60000 65536"/>
              <a:gd name="T9" fmla="*/ 0 60000 65536"/>
              <a:gd name="T10" fmla="*/ 0 60000 65536"/>
              <a:gd name="T11" fmla="*/ 0 60000 65536"/>
              <a:gd name="T12" fmla="*/ 0 w 1848"/>
              <a:gd name="T13" fmla="*/ 0 h 616"/>
              <a:gd name="T14" fmla="*/ 1848 w 1848"/>
              <a:gd name="T15" fmla="*/ 616 h 6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8" h="616">
                <a:moveTo>
                  <a:pt x="1848" y="0"/>
                </a:moveTo>
                <a:cubicBezTo>
                  <a:pt x="1445" y="140"/>
                  <a:pt x="1043" y="281"/>
                  <a:pt x="880" y="360"/>
                </a:cubicBezTo>
                <a:cubicBezTo>
                  <a:pt x="717" y="439"/>
                  <a:pt x="1019" y="429"/>
                  <a:pt x="872" y="472"/>
                </a:cubicBezTo>
                <a:cubicBezTo>
                  <a:pt x="725" y="515"/>
                  <a:pt x="362" y="565"/>
                  <a:pt x="0" y="616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62" name="Picture 2447" descr="r120a-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9" y="4564065"/>
            <a:ext cx="9747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74" name="Text Box 92"/>
          <p:cNvSpPr txBox="1">
            <a:spLocks noChangeArrowheads="1"/>
          </p:cNvSpPr>
          <p:nvPr/>
        </p:nvSpPr>
        <p:spPr bwMode="auto">
          <a:xfrm>
            <a:off x="7519988" y="5422902"/>
            <a:ext cx="654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>
                <a:solidFill>
                  <a:srgbClr val="000000"/>
                </a:solidFill>
              </a:rPr>
              <a:t>PFS</a:t>
            </a:r>
          </a:p>
        </p:txBody>
      </p:sp>
      <p:sp>
        <p:nvSpPr>
          <p:cNvPr id="119875" name="Freeform 93"/>
          <p:cNvSpPr>
            <a:spLocks/>
          </p:cNvSpPr>
          <p:nvPr/>
        </p:nvSpPr>
        <p:spPr bwMode="auto">
          <a:xfrm>
            <a:off x="5481638" y="4814890"/>
            <a:ext cx="2597150" cy="1065212"/>
          </a:xfrm>
          <a:custGeom>
            <a:avLst/>
            <a:gdLst>
              <a:gd name="T0" fmla="*/ 2147483647 w 1784"/>
              <a:gd name="T1" fmla="*/ 0 h 768"/>
              <a:gd name="T2" fmla="*/ 2147483647 w 1784"/>
              <a:gd name="T3" fmla="*/ 2147483647 h 768"/>
              <a:gd name="T4" fmla="*/ 2147483647 w 1784"/>
              <a:gd name="T5" fmla="*/ 2147483647 h 768"/>
              <a:gd name="T6" fmla="*/ 0 w 178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784"/>
              <a:gd name="T13" fmla="*/ 0 h 768"/>
              <a:gd name="T14" fmla="*/ 1784 w 178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4" h="768">
                <a:moveTo>
                  <a:pt x="1784" y="0"/>
                </a:moveTo>
                <a:cubicBezTo>
                  <a:pt x="1566" y="81"/>
                  <a:pt x="1348" y="163"/>
                  <a:pt x="1144" y="216"/>
                </a:cubicBezTo>
                <a:cubicBezTo>
                  <a:pt x="940" y="269"/>
                  <a:pt x="751" y="228"/>
                  <a:pt x="560" y="320"/>
                </a:cubicBezTo>
                <a:cubicBezTo>
                  <a:pt x="369" y="412"/>
                  <a:pt x="93" y="693"/>
                  <a:pt x="0" y="768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60485" name="AutoShape 94"/>
          <p:cNvSpPr>
            <a:spLocks noChangeArrowheads="1"/>
          </p:cNvSpPr>
          <p:nvPr/>
        </p:nvSpPr>
        <p:spPr bwMode="auto">
          <a:xfrm>
            <a:off x="5003801" y="2967039"/>
            <a:ext cx="1908175" cy="355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8575">
            <a:solidFill>
              <a:srgbClr val="3333FF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600" b="1" dirty="0" smtClean="0">
                <a:solidFill>
                  <a:srgbClr val="000000"/>
                </a:solidFill>
              </a:rPr>
              <a:t>Виртуальная сеть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60486" name="AutoShape 95"/>
          <p:cNvSpPr>
            <a:spLocks noChangeArrowheads="1"/>
          </p:cNvSpPr>
          <p:nvPr/>
        </p:nvSpPr>
        <p:spPr bwMode="auto">
          <a:xfrm>
            <a:off x="5376867" y="5911851"/>
            <a:ext cx="1571625" cy="355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400" b="1" dirty="0" smtClean="0">
                <a:solidFill>
                  <a:srgbClr val="000000"/>
                </a:solidFill>
              </a:rPr>
              <a:t>Физическая сеть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  <p:sp>
        <p:nvSpPr>
          <p:cNvPr id="119878" name="AutoShape 78"/>
          <p:cNvSpPr>
            <a:spLocks noChangeArrowheads="1"/>
          </p:cNvSpPr>
          <p:nvPr/>
        </p:nvSpPr>
        <p:spPr bwMode="auto">
          <a:xfrm>
            <a:off x="558804" y="4471990"/>
            <a:ext cx="392113" cy="3429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Config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Sw1</a:t>
            </a:r>
          </a:p>
        </p:txBody>
      </p:sp>
      <p:sp>
        <p:nvSpPr>
          <p:cNvPr id="119879" name="AutoShape 78"/>
          <p:cNvSpPr>
            <a:spLocks noChangeArrowheads="1"/>
          </p:cNvSpPr>
          <p:nvPr/>
        </p:nvSpPr>
        <p:spPr bwMode="auto">
          <a:xfrm>
            <a:off x="368304" y="4987928"/>
            <a:ext cx="403225" cy="3667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Config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Sw2</a:t>
            </a:r>
          </a:p>
        </p:txBody>
      </p:sp>
      <p:sp>
        <p:nvSpPr>
          <p:cNvPr id="119880" name="AutoShape 78"/>
          <p:cNvSpPr>
            <a:spLocks noChangeArrowheads="1"/>
          </p:cNvSpPr>
          <p:nvPr/>
        </p:nvSpPr>
        <p:spPr bwMode="auto">
          <a:xfrm>
            <a:off x="1430342" y="5572125"/>
            <a:ext cx="428625" cy="330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 dirty="0" err="1">
                <a:solidFill>
                  <a:srgbClr val="000000"/>
                </a:solidFill>
              </a:rPr>
              <a:t>Config</a:t>
            </a:r>
            <a:endParaRPr lang="en-US" altLang="ja-JP" sz="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</a:rPr>
              <a:t>Sw4</a:t>
            </a:r>
          </a:p>
        </p:txBody>
      </p:sp>
      <p:pic>
        <p:nvPicPr>
          <p:cNvPr id="29770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4" y="5100641"/>
            <a:ext cx="4238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1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862515"/>
            <a:ext cx="4254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83" name="Line 101"/>
          <p:cNvSpPr>
            <a:spLocks noChangeShapeType="1"/>
          </p:cNvSpPr>
          <p:nvPr/>
        </p:nvSpPr>
        <p:spPr bwMode="auto">
          <a:xfrm flipV="1">
            <a:off x="639763" y="5387975"/>
            <a:ext cx="430212" cy="3190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84" name="Line 102"/>
          <p:cNvSpPr>
            <a:spLocks noChangeShapeType="1"/>
          </p:cNvSpPr>
          <p:nvPr/>
        </p:nvSpPr>
        <p:spPr bwMode="auto">
          <a:xfrm flipH="1" flipV="1">
            <a:off x="2060575" y="5218115"/>
            <a:ext cx="446088" cy="2889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85" name="Line 103"/>
          <p:cNvSpPr>
            <a:spLocks noChangeShapeType="1"/>
          </p:cNvSpPr>
          <p:nvPr/>
        </p:nvSpPr>
        <p:spPr bwMode="auto">
          <a:xfrm flipV="1">
            <a:off x="1347792" y="5181602"/>
            <a:ext cx="617537" cy="1238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86" name="Line 104"/>
          <p:cNvSpPr>
            <a:spLocks noChangeShapeType="1"/>
          </p:cNvSpPr>
          <p:nvPr/>
        </p:nvSpPr>
        <p:spPr bwMode="auto">
          <a:xfrm flipV="1">
            <a:off x="1489075" y="4764090"/>
            <a:ext cx="487363" cy="107951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87" name="Line 105"/>
          <p:cNvSpPr>
            <a:spLocks noChangeShapeType="1"/>
          </p:cNvSpPr>
          <p:nvPr/>
        </p:nvSpPr>
        <p:spPr bwMode="auto">
          <a:xfrm flipV="1">
            <a:off x="2171704" y="5014915"/>
            <a:ext cx="669925" cy="1301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pic>
        <p:nvPicPr>
          <p:cNvPr id="29777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5443539"/>
            <a:ext cx="47783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8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305428"/>
            <a:ext cx="476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90" name="Line 108"/>
          <p:cNvSpPr>
            <a:spLocks noChangeShapeType="1"/>
          </p:cNvSpPr>
          <p:nvPr/>
        </p:nvSpPr>
        <p:spPr bwMode="auto">
          <a:xfrm>
            <a:off x="2192338" y="4733927"/>
            <a:ext cx="596900" cy="2809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1" name="Line 109"/>
          <p:cNvSpPr>
            <a:spLocks noChangeShapeType="1"/>
          </p:cNvSpPr>
          <p:nvPr/>
        </p:nvSpPr>
        <p:spPr bwMode="auto">
          <a:xfrm flipV="1">
            <a:off x="1198563" y="4941890"/>
            <a:ext cx="138112" cy="3524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2" name="Line 110"/>
          <p:cNvSpPr>
            <a:spLocks noChangeShapeType="1"/>
          </p:cNvSpPr>
          <p:nvPr/>
        </p:nvSpPr>
        <p:spPr bwMode="auto">
          <a:xfrm flipV="1">
            <a:off x="2341563" y="5541966"/>
            <a:ext cx="233362" cy="1809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3" name="Line 111"/>
          <p:cNvSpPr>
            <a:spLocks noChangeShapeType="1"/>
          </p:cNvSpPr>
          <p:nvPr/>
        </p:nvSpPr>
        <p:spPr bwMode="auto">
          <a:xfrm flipV="1">
            <a:off x="2616200" y="5541966"/>
            <a:ext cx="63500" cy="2317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4" name="Line 112"/>
          <p:cNvSpPr>
            <a:spLocks noChangeShapeType="1"/>
          </p:cNvSpPr>
          <p:nvPr/>
        </p:nvSpPr>
        <p:spPr bwMode="auto">
          <a:xfrm flipV="1">
            <a:off x="1084267" y="5392739"/>
            <a:ext cx="149225" cy="341312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5" name="Line 113"/>
          <p:cNvSpPr>
            <a:spLocks noChangeShapeType="1"/>
          </p:cNvSpPr>
          <p:nvPr/>
        </p:nvSpPr>
        <p:spPr bwMode="auto">
          <a:xfrm flipH="1" flipV="1">
            <a:off x="1350963" y="4530728"/>
            <a:ext cx="584200" cy="200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6" name="Line 114"/>
          <p:cNvSpPr>
            <a:spLocks noChangeShapeType="1"/>
          </p:cNvSpPr>
          <p:nvPr/>
        </p:nvSpPr>
        <p:spPr bwMode="auto">
          <a:xfrm flipV="1">
            <a:off x="2170113" y="4521201"/>
            <a:ext cx="996950" cy="1682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7" name="Line 115"/>
          <p:cNvSpPr>
            <a:spLocks noChangeShapeType="1"/>
          </p:cNvSpPr>
          <p:nvPr/>
        </p:nvSpPr>
        <p:spPr bwMode="auto">
          <a:xfrm flipH="1">
            <a:off x="2073275" y="4522789"/>
            <a:ext cx="160338" cy="157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pic>
        <p:nvPicPr>
          <p:cNvPr id="29787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686300"/>
            <a:ext cx="4762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88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4922841"/>
            <a:ext cx="42386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00" name="AutoShape 78"/>
          <p:cNvSpPr>
            <a:spLocks noChangeArrowheads="1"/>
          </p:cNvSpPr>
          <p:nvPr/>
        </p:nvSpPr>
        <p:spPr bwMode="auto">
          <a:xfrm>
            <a:off x="3268663" y="5340351"/>
            <a:ext cx="415925" cy="33178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 dirty="0" err="1">
                <a:solidFill>
                  <a:srgbClr val="000000"/>
                </a:solidFill>
              </a:rPr>
              <a:t>Config</a:t>
            </a:r>
            <a:endParaRPr lang="en-US" altLang="ja-JP" sz="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</a:rPr>
              <a:t>Sw5</a:t>
            </a:r>
          </a:p>
        </p:txBody>
      </p:sp>
      <p:sp>
        <p:nvSpPr>
          <p:cNvPr id="119901" name="AutoShape 78"/>
          <p:cNvSpPr>
            <a:spLocks noChangeArrowheads="1"/>
          </p:cNvSpPr>
          <p:nvPr/>
        </p:nvSpPr>
        <p:spPr bwMode="auto">
          <a:xfrm>
            <a:off x="3302004" y="4675189"/>
            <a:ext cx="392113" cy="33178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Config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Sw6</a:t>
            </a:r>
          </a:p>
        </p:txBody>
      </p:sp>
      <p:sp>
        <p:nvSpPr>
          <p:cNvPr id="119902" name="Line 120"/>
          <p:cNvSpPr>
            <a:spLocks noChangeShapeType="1"/>
          </p:cNvSpPr>
          <p:nvPr/>
        </p:nvSpPr>
        <p:spPr bwMode="auto">
          <a:xfrm>
            <a:off x="771529" y="5151439"/>
            <a:ext cx="214313" cy="177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903" name="Line 121"/>
          <p:cNvSpPr>
            <a:spLocks noChangeShapeType="1"/>
          </p:cNvSpPr>
          <p:nvPr/>
        </p:nvSpPr>
        <p:spPr bwMode="auto">
          <a:xfrm>
            <a:off x="928688" y="4738688"/>
            <a:ext cx="214312" cy="177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904" name="Line 122"/>
          <p:cNvSpPr>
            <a:spLocks noChangeShapeType="1"/>
          </p:cNvSpPr>
          <p:nvPr/>
        </p:nvSpPr>
        <p:spPr bwMode="auto">
          <a:xfrm>
            <a:off x="1936754" y="4465641"/>
            <a:ext cx="47625" cy="23653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905" name="Line 123"/>
          <p:cNvSpPr>
            <a:spLocks noChangeShapeType="1"/>
          </p:cNvSpPr>
          <p:nvPr/>
        </p:nvSpPr>
        <p:spPr bwMode="auto">
          <a:xfrm flipH="1">
            <a:off x="3079750" y="4953002"/>
            <a:ext cx="236538" cy="153988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906" name="Line 124"/>
          <p:cNvSpPr>
            <a:spLocks noChangeShapeType="1"/>
          </p:cNvSpPr>
          <p:nvPr/>
        </p:nvSpPr>
        <p:spPr bwMode="auto">
          <a:xfrm flipH="1">
            <a:off x="2946404" y="5497515"/>
            <a:ext cx="296863" cy="4603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907" name="Line 125"/>
          <p:cNvSpPr>
            <a:spLocks noChangeShapeType="1"/>
          </p:cNvSpPr>
          <p:nvPr/>
        </p:nvSpPr>
        <p:spPr bwMode="auto">
          <a:xfrm>
            <a:off x="5359404" y="4892677"/>
            <a:ext cx="525463" cy="655639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08" name="Line 126"/>
          <p:cNvSpPr>
            <a:spLocks noChangeShapeType="1"/>
          </p:cNvSpPr>
          <p:nvPr/>
        </p:nvSpPr>
        <p:spPr bwMode="auto">
          <a:xfrm>
            <a:off x="5360992" y="4872037"/>
            <a:ext cx="877887" cy="374651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09" name="Line 127"/>
          <p:cNvSpPr>
            <a:spLocks noChangeShapeType="1"/>
          </p:cNvSpPr>
          <p:nvPr/>
        </p:nvSpPr>
        <p:spPr bwMode="auto">
          <a:xfrm>
            <a:off x="5411792" y="4862513"/>
            <a:ext cx="1576387" cy="23971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99" name="Picture 15" descr="newlogo3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9" y="4868865"/>
            <a:ext cx="1108075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0" name="Picture 129" descr="図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4921251"/>
            <a:ext cx="747712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1" name="Picture 130" descr="図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022851"/>
            <a:ext cx="747712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2" name="Picture 131" descr="図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5148265"/>
            <a:ext cx="747712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14" name="AutoShape 132"/>
          <p:cNvSpPr>
            <a:spLocks noChangeArrowheads="1"/>
          </p:cNvSpPr>
          <p:nvPr/>
        </p:nvSpPr>
        <p:spPr bwMode="auto">
          <a:xfrm rot="2756281" flipH="1">
            <a:off x="5189540" y="3814763"/>
            <a:ext cx="292100" cy="984250"/>
          </a:xfrm>
          <a:prstGeom prst="curvedLeftArrow">
            <a:avLst>
              <a:gd name="adj1" fmla="val 40653"/>
              <a:gd name="adj2" fmla="val 108044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804" name="Picture 31" descr="j019538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0738" y="3255964"/>
            <a:ext cx="565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16" name="AutoShape 134"/>
          <p:cNvSpPr>
            <a:spLocks noChangeArrowheads="1"/>
          </p:cNvSpPr>
          <p:nvPr/>
        </p:nvSpPr>
        <p:spPr bwMode="auto">
          <a:xfrm>
            <a:off x="5310188" y="3473449"/>
            <a:ext cx="774022" cy="3810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17" name="Line 136"/>
          <p:cNvSpPr>
            <a:spLocks noChangeShapeType="1"/>
          </p:cNvSpPr>
          <p:nvPr/>
        </p:nvSpPr>
        <p:spPr bwMode="auto">
          <a:xfrm>
            <a:off x="517529" y="3284541"/>
            <a:ext cx="1166813" cy="2351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18" name="Line 137"/>
          <p:cNvSpPr>
            <a:spLocks noChangeShapeType="1"/>
          </p:cNvSpPr>
          <p:nvPr/>
        </p:nvSpPr>
        <p:spPr bwMode="auto">
          <a:xfrm>
            <a:off x="542925" y="3248027"/>
            <a:ext cx="2755900" cy="20558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19" name="AutoShape 78"/>
          <p:cNvSpPr>
            <a:spLocks noChangeArrowheads="1"/>
          </p:cNvSpPr>
          <p:nvPr/>
        </p:nvSpPr>
        <p:spPr bwMode="auto">
          <a:xfrm>
            <a:off x="1581150" y="4130677"/>
            <a:ext cx="427038" cy="3206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Config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Sw3</a:t>
            </a:r>
          </a:p>
        </p:txBody>
      </p:sp>
      <p:sp>
        <p:nvSpPr>
          <p:cNvPr id="119920" name="Line 139"/>
          <p:cNvSpPr>
            <a:spLocks noChangeShapeType="1"/>
          </p:cNvSpPr>
          <p:nvPr/>
        </p:nvSpPr>
        <p:spPr bwMode="auto">
          <a:xfrm>
            <a:off x="577850" y="3308351"/>
            <a:ext cx="1271588" cy="819151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21" name="Text Box 140"/>
          <p:cNvSpPr txBox="1">
            <a:spLocks noChangeArrowheads="1"/>
          </p:cNvSpPr>
          <p:nvPr/>
        </p:nvSpPr>
        <p:spPr bwMode="auto">
          <a:xfrm>
            <a:off x="2913134" y="3910013"/>
            <a:ext cx="1045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ja-JP" sz="1000" b="1" dirty="0" smtClean="0">
                <a:solidFill>
                  <a:srgbClr val="00B4A0"/>
                </a:solidFill>
                <a:ea typeface="ＭＳ Ｐゴシック" charset="-128"/>
              </a:rPr>
              <a:t>Логическая сеть</a:t>
            </a:r>
            <a:endParaRPr lang="ja-JP" altLang="en-US" sz="1000" b="1" dirty="0">
              <a:solidFill>
                <a:srgbClr val="00B4A0"/>
              </a:solidFill>
              <a:ea typeface="ＭＳ Ｐゴシック" charset="-128"/>
            </a:endParaRPr>
          </a:p>
        </p:txBody>
      </p:sp>
      <p:pic>
        <p:nvPicPr>
          <p:cNvPr id="29811" name="Picture 14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7" y="3870327"/>
            <a:ext cx="3063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12" name="Picture 1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889378"/>
            <a:ext cx="3063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13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4" y="3294066"/>
            <a:ext cx="4238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14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116266"/>
            <a:ext cx="42386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15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55941"/>
            <a:ext cx="4254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27" name="Line 146"/>
          <p:cNvSpPr>
            <a:spLocks noChangeShapeType="1"/>
          </p:cNvSpPr>
          <p:nvPr/>
        </p:nvSpPr>
        <p:spPr bwMode="auto">
          <a:xfrm flipV="1">
            <a:off x="722313" y="3581400"/>
            <a:ext cx="430212" cy="3190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28" name="Line 147"/>
          <p:cNvSpPr>
            <a:spLocks noChangeShapeType="1"/>
          </p:cNvSpPr>
          <p:nvPr/>
        </p:nvSpPr>
        <p:spPr bwMode="auto">
          <a:xfrm flipH="1" flipV="1">
            <a:off x="2143125" y="3411539"/>
            <a:ext cx="446088" cy="2889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29" name="Line 148"/>
          <p:cNvSpPr>
            <a:spLocks noChangeShapeType="1"/>
          </p:cNvSpPr>
          <p:nvPr/>
        </p:nvSpPr>
        <p:spPr bwMode="auto">
          <a:xfrm flipV="1">
            <a:off x="1430341" y="3375028"/>
            <a:ext cx="617537" cy="1238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0" name="Line 149"/>
          <p:cNvSpPr>
            <a:spLocks noChangeShapeType="1"/>
          </p:cNvSpPr>
          <p:nvPr/>
        </p:nvSpPr>
        <p:spPr bwMode="auto">
          <a:xfrm flipV="1">
            <a:off x="1571629" y="2957515"/>
            <a:ext cx="487363" cy="107951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1" name="Line 150"/>
          <p:cNvSpPr>
            <a:spLocks noChangeShapeType="1"/>
          </p:cNvSpPr>
          <p:nvPr/>
        </p:nvSpPr>
        <p:spPr bwMode="auto">
          <a:xfrm flipV="1">
            <a:off x="2254254" y="3208341"/>
            <a:ext cx="669925" cy="1301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821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36963"/>
            <a:ext cx="47783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22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98851"/>
            <a:ext cx="476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34" name="Line 153"/>
          <p:cNvSpPr>
            <a:spLocks noChangeShapeType="1"/>
          </p:cNvSpPr>
          <p:nvPr/>
        </p:nvSpPr>
        <p:spPr bwMode="auto">
          <a:xfrm>
            <a:off x="2274888" y="2927351"/>
            <a:ext cx="596900" cy="2809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5" name="Line 154"/>
          <p:cNvSpPr>
            <a:spLocks noChangeShapeType="1"/>
          </p:cNvSpPr>
          <p:nvPr/>
        </p:nvSpPr>
        <p:spPr bwMode="auto">
          <a:xfrm flipV="1">
            <a:off x="1281113" y="3135316"/>
            <a:ext cx="138112" cy="3524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6" name="Line 155"/>
          <p:cNvSpPr>
            <a:spLocks noChangeShapeType="1"/>
          </p:cNvSpPr>
          <p:nvPr/>
        </p:nvSpPr>
        <p:spPr bwMode="auto">
          <a:xfrm flipV="1">
            <a:off x="2424113" y="3735391"/>
            <a:ext cx="233362" cy="1809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7" name="Line 156"/>
          <p:cNvSpPr>
            <a:spLocks noChangeShapeType="1"/>
          </p:cNvSpPr>
          <p:nvPr/>
        </p:nvSpPr>
        <p:spPr bwMode="auto">
          <a:xfrm flipH="1" flipV="1">
            <a:off x="2762250" y="3735389"/>
            <a:ext cx="7938" cy="196851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8" name="Line 157"/>
          <p:cNvSpPr>
            <a:spLocks noChangeShapeType="1"/>
          </p:cNvSpPr>
          <p:nvPr/>
        </p:nvSpPr>
        <p:spPr bwMode="auto">
          <a:xfrm flipV="1">
            <a:off x="1166817" y="3586163"/>
            <a:ext cx="149225" cy="341312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9" name="Line 158"/>
          <p:cNvSpPr>
            <a:spLocks noChangeShapeType="1"/>
          </p:cNvSpPr>
          <p:nvPr/>
        </p:nvSpPr>
        <p:spPr bwMode="auto">
          <a:xfrm flipH="1" flipV="1">
            <a:off x="1433513" y="2724153"/>
            <a:ext cx="584200" cy="200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829" name="図 534" descr="PFC_blue_256.gif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540000"/>
            <a:ext cx="254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30" name="図 534" descr="PFC_blue_256.gif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533651"/>
            <a:ext cx="254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31" name="図 534" descr="PFC_blue_256.gif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533651"/>
            <a:ext cx="254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43" name="Line 162"/>
          <p:cNvSpPr>
            <a:spLocks noChangeShapeType="1"/>
          </p:cNvSpPr>
          <p:nvPr/>
        </p:nvSpPr>
        <p:spPr bwMode="auto">
          <a:xfrm flipV="1">
            <a:off x="2252663" y="2714625"/>
            <a:ext cx="996950" cy="1682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44" name="Line 163"/>
          <p:cNvSpPr>
            <a:spLocks noChangeShapeType="1"/>
          </p:cNvSpPr>
          <p:nvPr/>
        </p:nvSpPr>
        <p:spPr bwMode="auto">
          <a:xfrm flipH="1">
            <a:off x="2155825" y="2716213"/>
            <a:ext cx="160338" cy="157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834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879727"/>
            <a:ext cx="4762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46" name="Line 165"/>
          <p:cNvSpPr>
            <a:spLocks noChangeShapeType="1"/>
          </p:cNvSpPr>
          <p:nvPr/>
        </p:nvSpPr>
        <p:spPr bwMode="auto">
          <a:xfrm flipH="1">
            <a:off x="1160463" y="3640141"/>
            <a:ext cx="12700" cy="1698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47" name="Line 166"/>
          <p:cNvSpPr>
            <a:spLocks noChangeShapeType="1"/>
          </p:cNvSpPr>
          <p:nvPr/>
        </p:nvSpPr>
        <p:spPr bwMode="auto">
          <a:xfrm>
            <a:off x="1498600" y="3143253"/>
            <a:ext cx="0" cy="1781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48" name="Line 167"/>
          <p:cNvSpPr>
            <a:spLocks noChangeShapeType="1"/>
          </p:cNvSpPr>
          <p:nvPr/>
        </p:nvSpPr>
        <p:spPr bwMode="auto">
          <a:xfrm>
            <a:off x="1938338" y="3444875"/>
            <a:ext cx="0" cy="165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49" name="Line 168"/>
          <p:cNvSpPr>
            <a:spLocks noChangeShapeType="1"/>
          </p:cNvSpPr>
          <p:nvPr/>
        </p:nvSpPr>
        <p:spPr bwMode="auto">
          <a:xfrm>
            <a:off x="2165350" y="3025775"/>
            <a:ext cx="0" cy="165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50" name="Line 169"/>
          <p:cNvSpPr>
            <a:spLocks noChangeShapeType="1"/>
          </p:cNvSpPr>
          <p:nvPr/>
        </p:nvSpPr>
        <p:spPr bwMode="auto">
          <a:xfrm>
            <a:off x="2682875" y="3749678"/>
            <a:ext cx="0" cy="1698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51" name="Line 170"/>
          <p:cNvSpPr>
            <a:spLocks noChangeShapeType="1"/>
          </p:cNvSpPr>
          <p:nvPr/>
        </p:nvSpPr>
        <p:spPr bwMode="auto">
          <a:xfrm>
            <a:off x="2968629" y="3263901"/>
            <a:ext cx="11113" cy="170973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61963" name="Text Box 171"/>
          <p:cNvSpPr txBox="1">
            <a:spLocks noChangeArrowheads="1"/>
          </p:cNvSpPr>
          <p:nvPr/>
        </p:nvSpPr>
        <p:spPr bwMode="auto">
          <a:xfrm>
            <a:off x="5265742" y="3543300"/>
            <a:ext cx="8184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100" b="1" dirty="0" smtClean="0">
                <a:solidFill>
                  <a:srgbClr val="000000"/>
                </a:solidFill>
                <a:ea typeface="ＭＳ Ｐゴシック" charset="-128"/>
              </a:rPr>
              <a:t>Дизайн</a:t>
            </a:r>
            <a:endParaRPr lang="ja-JP" altLang="en-US" sz="1100" b="1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29842" name="Picture 17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9" y="3895727"/>
            <a:ext cx="3079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43" name="Picture 17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9" y="3870327"/>
            <a:ext cx="3079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44" name="Picture 1195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2" y="2624137"/>
            <a:ext cx="669925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967" name="Text Box 175"/>
          <p:cNvSpPr txBox="1">
            <a:spLocks noChangeArrowheads="1"/>
          </p:cNvSpPr>
          <p:nvPr/>
        </p:nvSpPr>
        <p:spPr bwMode="auto">
          <a:xfrm>
            <a:off x="4653749" y="5219700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E62D00"/>
                </a:solidFill>
              </a:rPr>
              <a:t>Flow table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E62D00"/>
                </a:solidFill>
              </a:rPr>
              <a:t>provisioning</a:t>
            </a:r>
            <a:endParaRPr lang="ja-JP" altLang="en-US" sz="1000" b="1" dirty="0">
              <a:solidFill>
                <a:srgbClr val="E62D00"/>
              </a:solidFill>
            </a:endParaRPr>
          </a:p>
        </p:txBody>
      </p:sp>
      <p:sp>
        <p:nvSpPr>
          <p:cNvPr id="119957" name="Line 176"/>
          <p:cNvSpPr>
            <a:spLocks noChangeShapeType="1"/>
          </p:cNvSpPr>
          <p:nvPr/>
        </p:nvSpPr>
        <p:spPr bwMode="auto">
          <a:xfrm>
            <a:off x="6659563" y="4818066"/>
            <a:ext cx="33655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60567" name="AutoShape 178"/>
          <p:cNvSpPr>
            <a:spLocks noChangeArrowheads="1"/>
          </p:cNvSpPr>
          <p:nvPr/>
        </p:nvSpPr>
        <p:spPr bwMode="auto">
          <a:xfrm>
            <a:off x="237805" y="5854702"/>
            <a:ext cx="2757811" cy="392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0" scaled="1"/>
          </a:gra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400" b="1" dirty="0" smtClean="0">
                <a:solidFill>
                  <a:srgbClr val="000000"/>
                </a:solidFill>
              </a:rPr>
              <a:t>Логическая и физическая сеть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  <p:pic>
        <p:nvPicPr>
          <p:cNvPr id="29848" name="Picture 15" descr="newlogo3">
            <a:hlinkClick r:id="rId23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9" y="2868613"/>
            <a:ext cx="1831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61" name="AutoShape 672"/>
          <p:cNvSpPr>
            <a:spLocks noChangeArrowheads="1"/>
          </p:cNvSpPr>
          <p:nvPr/>
        </p:nvSpPr>
        <p:spPr bwMode="auto">
          <a:xfrm>
            <a:off x="3865567" y="2195516"/>
            <a:ext cx="866775" cy="3716337"/>
          </a:xfrm>
          <a:prstGeom prst="rightArrow">
            <a:avLst>
              <a:gd name="adj1" fmla="val 66028"/>
              <a:gd name="adj2" fmla="val 55792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87425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FFFFFF"/>
              </a:solidFill>
            </a:endParaRPr>
          </a:p>
          <a:p>
            <a:pPr algn="ctr" defTabSz="987425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119962" name="Oval 19"/>
          <p:cNvSpPr>
            <a:spLocks noChangeArrowheads="1"/>
          </p:cNvSpPr>
          <p:nvPr/>
        </p:nvSpPr>
        <p:spPr bwMode="gray">
          <a:xfrm>
            <a:off x="3910017" y="2986090"/>
            <a:ext cx="644525" cy="2190751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9966"/>
            </a:solidFill>
            <a:round/>
            <a:headEnd/>
            <a:tailEnd/>
          </a:ln>
        </p:spPr>
        <p:txBody>
          <a:bodyPr vert="eaVert" wrap="none" lIns="288000" tIns="90000" rIns="288000" bIns="9000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Автоматическое 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 </a:t>
            </a:r>
            <a:endParaRPr lang="ru-RU" altLang="ja-JP" sz="12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конфигурирование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119963" name="Rectangle 2944"/>
          <p:cNvSpPr>
            <a:spLocks noChangeArrowheads="1"/>
          </p:cNvSpPr>
          <p:nvPr/>
        </p:nvSpPr>
        <p:spPr bwMode="auto">
          <a:xfrm>
            <a:off x="4589463" y="1628751"/>
            <a:ext cx="4500562" cy="215444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400" b="1" dirty="0" smtClean="0">
                <a:solidFill>
                  <a:srgbClr val="FFFFFF"/>
                </a:solidFill>
              </a:rPr>
              <a:t>Сеть ЦОД на базе </a:t>
            </a:r>
            <a:r>
              <a:rPr lang="en-US" altLang="ja-JP" sz="1400" b="1" dirty="0" smtClean="0">
                <a:solidFill>
                  <a:srgbClr val="FFFFFF"/>
                </a:solidFill>
              </a:rPr>
              <a:t>SDN </a:t>
            </a:r>
            <a:endParaRPr lang="ja-JP" altLang="en-US" sz="1400" b="1" dirty="0">
              <a:solidFill>
                <a:srgbClr val="FFFFFF"/>
              </a:solidFill>
            </a:endParaRPr>
          </a:p>
        </p:txBody>
      </p:sp>
      <p:sp>
        <p:nvSpPr>
          <p:cNvPr id="119964" name="Rectangle 2944"/>
          <p:cNvSpPr>
            <a:spLocks noChangeArrowheads="1"/>
          </p:cNvSpPr>
          <p:nvPr/>
        </p:nvSpPr>
        <p:spPr bwMode="auto">
          <a:xfrm>
            <a:off x="788992" y="1824039"/>
            <a:ext cx="2555875" cy="215444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 dirty="0" smtClean="0">
                <a:solidFill>
                  <a:srgbClr val="FFFFFF"/>
                </a:solidFill>
              </a:rPr>
              <a:t>IP </a:t>
            </a:r>
            <a:r>
              <a:rPr lang="ru-RU" altLang="ja-JP" sz="1400" b="1" dirty="0" smtClean="0">
                <a:solidFill>
                  <a:srgbClr val="FFFFFF"/>
                </a:solidFill>
              </a:rPr>
              <a:t>сеть ЦОД</a:t>
            </a:r>
            <a:endParaRPr lang="ja-JP" altLang="en-US" sz="1400" b="1" dirty="0">
              <a:solidFill>
                <a:srgbClr val="FFFFFF"/>
              </a:solidFill>
            </a:endParaRPr>
          </a:p>
        </p:txBody>
      </p:sp>
      <p:sp>
        <p:nvSpPr>
          <p:cNvPr id="29854" name="タイトル 183"/>
          <p:cNvSpPr>
            <a:spLocks noGrp="1"/>
          </p:cNvSpPr>
          <p:nvPr>
            <p:ph type="title"/>
          </p:nvPr>
        </p:nvSpPr>
        <p:spPr>
          <a:xfrm>
            <a:off x="467544" y="1"/>
            <a:ext cx="8524056" cy="798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ru-RU" altLang="ja-JP" sz="2000" dirty="0" smtClean="0"/>
              <a:t>Снижение эксплуатационных расходов за счёт упрощения конфигурации сети </a:t>
            </a:r>
            <a:endParaRPr lang="ja-JP" altLang="en-US" sz="2000" dirty="0" smtClean="0"/>
          </a:p>
        </p:txBody>
      </p:sp>
      <p:sp>
        <p:nvSpPr>
          <p:cNvPr id="184" name="Text Box 86"/>
          <p:cNvSpPr txBox="1">
            <a:spLocks noChangeArrowheads="1"/>
          </p:cNvSpPr>
          <p:nvPr/>
        </p:nvSpPr>
        <p:spPr bwMode="auto">
          <a:xfrm>
            <a:off x="7754144" y="5774942"/>
            <a:ext cx="1281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ja-JP" sz="1000" b="1" dirty="0" smtClean="0">
                <a:solidFill>
                  <a:srgbClr val="CC9900"/>
                </a:solidFill>
                <a:ea typeface="ＭＳ Ｐゴシック" charset="-128"/>
              </a:rPr>
              <a:t>Физическая сеть</a:t>
            </a:r>
            <a:endParaRPr lang="ja-JP" altLang="en-US" sz="1000" b="1" dirty="0">
              <a:solidFill>
                <a:srgbClr val="CC9900"/>
              </a:solidFill>
              <a:ea typeface="ＭＳ Ｐゴシック" charset="-128"/>
            </a:endParaRPr>
          </a:p>
        </p:txBody>
      </p:sp>
      <p:sp>
        <p:nvSpPr>
          <p:cNvPr id="185" name="Text Box 140"/>
          <p:cNvSpPr txBox="1">
            <a:spLocks noChangeArrowheads="1"/>
          </p:cNvSpPr>
          <p:nvPr/>
        </p:nvSpPr>
        <p:spPr bwMode="auto">
          <a:xfrm>
            <a:off x="8002588" y="3764260"/>
            <a:ext cx="1045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ja-JP" sz="1000" b="1" dirty="0" smtClean="0">
                <a:solidFill>
                  <a:srgbClr val="00B4A0"/>
                </a:solidFill>
                <a:ea typeface="ＭＳ Ｐゴシック" charset="-128"/>
              </a:rPr>
              <a:t>Логическая сеть</a:t>
            </a:r>
            <a:endParaRPr lang="ja-JP" altLang="en-US" sz="1000" b="1" dirty="0">
              <a:solidFill>
                <a:srgbClr val="00B4A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3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utoShape 71"/>
          <p:cNvSpPr>
            <a:spLocks noChangeArrowheads="1"/>
          </p:cNvSpPr>
          <p:nvPr/>
        </p:nvSpPr>
        <p:spPr bwMode="auto">
          <a:xfrm>
            <a:off x="4067175" y="1874841"/>
            <a:ext cx="4908550" cy="973137"/>
          </a:xfrm>
          <a:prstGeom prst="triangle">
            <a:avLst>
              <a:gd name="adj" fmla="val 56630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B4A0"/>
              </a:buClr>
              <a:buFont typeface="Wingdings" pitchFamily="2" charset="2"/>
              <a:buChar char="p"/>
            </a:pPr>
            <a:endParaRPr lang="ja-JP" altLang="en-US" sz="2000" b="1">
              <a:solidFill>
                <a:srgbClr val="00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8904" y="765178"/>
            <a:ext cx="87979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pitchFamily="34" charset="0"/>
              <a:buChar char="▐"/>
            </a:pPr>
            <a:r>
              <a:rPr lang="en-US" altLang="ja-JP" sz="1400" b="1" dirty="0">
                <a:solidFill>
                  <a:srgbClr val="000000"/>
                </a:solidFill>
              </a:rPr>
              <a:t>OPEX analysis model: 1000 servers (2000 ports) per year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  <p:sp>
        <p:nvSpPr>
          <p:cNvPr id="30724" name="タイトル 78"/>
          <p:cNvSpPr>
            <a:spLocks noGrp="1"/>
          </p:cNvSpPr>
          <p:nvPr>
            <p:ph type="title"/>
          </p:nvPr>
        </p:nvSpPr>
        <p:spPr>
          <a:xfrm>
            <a:off x="395658" y="-8121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ja-JP" sz="2400" b="1" dirty="0" smtClean="0"/>
              <a:t>Сравнение </a:t>
            </a:r>
            <a:r>
              <a:rPr lang="en-US" altLang="ja-JP" sz="2400" b="1" dirty="0" smtClean="0"/>
              <a:t>OPEX</a:t>
            </a:r>
            <a:r>
              <a:rPr lang="ru-RU" altLang="ja-JP" sz="2400" b="1" dirty="0" smtClean="0"/>
              <a:t>:</a:t>
            </a:r>
            <a:r>
              <a:rPr lang="en-US" altLang="ja-JP" sz="2400" b="1" dirty="0" smtClean="0"/>
              <a:t> </a:t>
            </a:r>
            <a:r>
              <a:rPr lang="ru-RU" altLang="ja-JP" sz="2400" b="1" dirty="0" smtClean="0"/>
              <a:t>конфигурирование и модификация</a:t>
            </a:r>
            <a:endParaRPr lang="ja-JP" altLang="en-US" sz="2400" b="1" dirty="0" smtClean="0"/>
          </a:p>
        </p:txBody>
      </p:sp>
      <p:graphicFrame>
        <p:nvGraphicFramePr>
          <p:cNvPr id="121961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4549"/>
              </p:ext>
            </p:extLst>
          </p:nvPr>
        </p:nvGraphicFramePr>
        <p:xfrm>
          <a:off x="107504" y="4076702"/>
          <a:ext cx="6491734" cy="2702121"/>
        </p:xfrm>
        <a:graphic>
          <a:graphicData uri="http://schemas.openxmlformats.org/drawingml/2006/table">
            <a:tbl>
              <a:tblPr/>
              <a:tblGrid>
                <a:gridCol w="2686926"/>
                <a:gridCol w="2075198"/>
                <a:gridCol w="1729610"/>
              </a:tblGrid>
              <a:tr h="565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OPEX</a:t>
                      </a: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Legacy switch network</a:t>
                      </a:r>
                      <a:endParaRPr kumimoji="1" lang="ja-JP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SDN</a:t>
                      </a:r>
                      <a:r>
                        <a:rPr kumimoji="1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 </a:t>
                      </a: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network</a:t>
                      </a:r>
                      <a:endParaRPr kumimoji="1" lang="ja-JP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730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Install edge switches</a:t>
                      </a:r>
                      <a:endParaRPr kumimoji="1" lang="ja-JP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22</a:t>
                      </a: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18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65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Install additional core/ aggregation switches</a:t>
                      </a:r>
                      <a:endParaRPr kumimoji="1" lang="ja-JP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8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5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7013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Network system modification</a:t>
                      </a:r>
                      <a:endParaRPr kumimoji="1" lang="ja-JP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70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18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974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Total</a:t>
                      </a: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100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41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91586" name="Rectangle 98"/>
          <p:cNvSpPr>
            <a:spLocks noChangeArrowheads="1"/>
          </p:cNvSpPr>
          <p:nvPr/>
        </p:nvSpPr>
        <p:spPr bwMode="auto">
          <a:xfrm>
            <a:off x="7092954" y="4845051"/>
            <a:ext cx="2036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OPEX</a:t>
            </a:r>
            <a:r>
              <a:rPr lang="ja-JP" altLang="en-US" sz="2000" b="1" dirty="0">
                <a:solidFill>
                  <a:srgbClr val="000000"/>
                </a:solidFill>
              </a:rPr>
              <a:t>：</a:t>
            </a:r>
            <a:endParaRPr lang="en-US" altLang="ja-JP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002060"/>
                </a:solidFill>
              </a:rPr>
              <a:t>60</a:t>
            </a:r>
            <a:r>
              <a:rPr lang="ja-JP" altLang="en-US" sz="2000" b="1" dirty="0">
                <a:solidFill>
                  <a:srgbClr val="002060"/>
                </a:solidFill>
              </a:rPr>
              <a:t>％ </a:t>
            </a:r>
            <a:r>
              <a:rPr lang="en-US" altLang="ja-JP" sz="2000" b="1" dirty="0">
                <a:solidFill>
                  <a:srgbClr val="002060"/>
                </a:solidFill>
              </a:rPr>
              <a:t>reduction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grpSp>
        <p:nvGrpSpPr>
          <p:cNvPr id="30752" name="グループ化 1"/>
          <p:cNvGrpSpPr>
            <a:grpSpLocks/>
          </p:cNvGrpSpPr>
          <p:nvPr/>
        </p:nvGrpSpPr>
        <p:grpSpPr bwMode="auto">
          <a:xfrm>
            <a:off x="287339" y="1125539"/>
            <a:ext cx="8650238" cy="2909887"/>
            <a:chOff x="287524" y="1268760"/>
            <a:chExt cx="8650809" cy="2910111"/>
          </a:xfrm>
        </p:grpSpPr>
        <p:sp>
          <p:nvSpPr>
            <p:cNvPr id="30757" name="テキスト ボックス 73"/>
            <p:cNvSpPr txBox="1">
              <a:spLocks noChangeArrowheads="1"/>
            </p:cNvSpPr>
            <p:nvPr/>
          </p:nvSpPr>
          <p:spPr bwMode="auto">
            <a:xfrm>
              <a:off x="6552795" y="2242495"/>
              <a:ext cx="1992273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00" b="1" dirty="0" err="1">
                  <a:solidFill>
                    <a:srgbClr val="000000"/>
                  </a:solidFill>
                </a:rPr>
                <a:t>ProgrammableFlow</a:t>
              </a:r>
              <a:r>
                <a:rPr kumimoji="0" lang="en-US" altLang="ja-JP" sz="1200" b="1" dirty="0">
                  <a:solidFill>
                    <a:srgbClr val="000000"/>
                  </a:solidFill>
                </a:rPr>
                <a:t> controller</a:t>
              </a:r>
              <a:endParaRPr kumimoji="0" lang="ja-JP" alt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30758" name="Picture 131" descr="1006_R120b-2_振りPflo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726" y="1934050"/>
              <a:ext cx="1002162" cy="40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9" name="Picture 131" descr="1006_R120b-2_振りPflo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259" y="1944779"/>
              <a:ext cx="1002162" cy="40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0" name="テキスト ボックス 73"/>
            <p:cNvSpPr txBox="1">
              <a:spLocks noChangeArrowheads="1"/>
            </p:cNvSpPr>
            <p:nvPr/>
          </p:nvSpPr>
          <p:spPr bwMode="auto">
            <a:xfrm>
              <a:off x="473337" y="2070511"/>
              <a:ext cx="1270835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00" b="1">
                  <a:solidFill>
                    <a:srgbClr val="000000"/>
                  </a:solidFill>
                </a:rPr>
                <a:t>Other vendors’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00" b="1">
                  <a:solidFill>
                    <a:srgbClr val="000000"/>
                  </a:solidFill>
                </a:rPr>
                <a:t>switch</a:t>
              </a:r>
              <a:endParaRPr kumimoji="0" lang="ja-JP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0761" name="AutoShape 71"/>
            <p:cNvSpPr>
              <a:spLocks noChangeArrowheads="1"/>
            </p:cNvSpPr>
            <p:nvPr/>
          </p:nvSpPr>
          <p:spPr bwMode="auto">
            <a:xfrm>
              <a:off x="1027215" y="1393274"/>
              <a:ext cx="2669450" cy="2574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Legacy network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0762" name="AutoShape 72"/>
            <p:cNvSpPr>
              <a:spLocks noChangeArrowheads="1"/>
            </p:cNvSpPr>
            <p:nvPr/>
          </p:nvSpPr>
          <p:spPr bwMode="auto">
            <a:xfrm>
              <a:off x="5337251" y="1382546"/>
              <a:ext cx="3123873" cy="24675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000000"/>
                  </a:solidFill>
                </a:rPr>
                <a:t>SDN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pic>
          <p:nvPicPr>
            <p:cNvPr id="30763" name="Picture 74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686" y="1811687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4" name="Picture 75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099" y="1811687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5" name="Picture 76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08" y="3416941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6" name="Picture 77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601" y="2712882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7" name="Picture 78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516" y="2905996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8" name="Picture 79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74" y="3545684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9" name="Picture 80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40" y="3674426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0" name="Picture 81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106" y="3803168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1" name="Picture 82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102" y="3416941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2" name="Picture 83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014" y="2773230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3" name="Picture 84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011" y="2970367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4" name="Picture 85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268" y="3545684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5" name="Picture 86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434" y="3674426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6" name="Picture 87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600" y="3803168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7" name="Line 88"/>
            <p:cNvSpPr>
              <a:spLocks noChangeShapeType="1"/>
            </p:cNvSpPr>
            <p:nvPr/>
          </p:nvSpPr>
          <p:spPr bwMode="auto">
            <a:xfrm flipH="1">
              <a:off x="1146520" y="2391027"/>
              <a:ext cx="429498" cy="32185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78" name="Line 89"/>
            <p:cNvSpPr>
              <a:spLocks noChangeShapeType="1"/>
            </p:cNvSpPr>
            <p:nvPr/>
          </p:nvSpPr>
          <p:spPr bwMode="auto">
            <a:xfrm flipH="1">
              <a:off x="1146520" y="2391027"/>
              <a:ext cx="1216911" cy="32185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79" name="Line 90"/>
            <p:cNvSpPr>
              <a:spLocks noChangeShapeType="1"/>
            </p:cNvSpPr>
            <p:nvPr/>
          </p:nvSpPr>
          <p:spPr bwMode="auto">
            <a:xfrm>
              <a:off x="1576018" y="2391027"/>
              <a:ext cx="715830" cy="32185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0" name="Line 91"/>
            <p:cNvSpPr>
              <a:spLocks noChangeShapeType="1"/>
            </p:cNvSpPr>
            <p:nvPr/>
          </p:nvSpPr>
          <p:spPr bwMode="auto">
            <a:xfrm>
              <a:off x="2363431" y="2391027"/>
              <a:ext cx="0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1" name="Line 92"/>
            <p:cNvSpPr>
              <a:spLocks noChangeShapeType="1"/>
            </p:cNvSpPr>
            <p:nvPr/>
          </p:nvSpPr>
          <p:spPr bwMode="auto">
            <a:xfrm>
              <a:off x="1576018" y="2391027"/>
              <a:ext cx="1932741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2" name="Line 93"/>
            <p:cNvSpPr>
              <a:spLocks noChangeShapeType="1"/>
            </p:cNvSpPr>
            <p:nvPr/>
          </p:nvSpPr>
          <p:spPr bwMode="auto">
            <a:xfrm>
              <a:off x="2339570" y="2391027"/>
              <a:ext cx="1240772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3" name="Line 94"/>
            <p:cNvSpPr>
              <a:spLocks noChangeShapeType="1"/>
            </p:cNvSpPr>
            <p:nvPr/>
          </p:nvSpPr>
          <p:spPr bwMode="auto">
            <a:xfrm flipH="1">
              <a:off x="717022" y="3034738"/>
              <a:ext cx="429498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4" name="Line 95"/>
            <p:cNvSpPr>
              <a:spLocks noChangeShapeType="1"/>
            </p:cNvSpPr>
            <p:nvPr/>
          </p:nvSpPr>
          <p:spPr bwMode="auto">
            <a:xfrm>
              <a:off x="645439" y="2841624"/>
              <a:ext cx="71583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pic>
          <p:nvPicPr>
            <p:cNvPr id="30785" name="Picture 96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73" y="2712882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6" name="Picture 97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05" y="2905996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7" name="Line 98"/>
            <p:cNvSpPr>
              <a:spLocks noChangeShapeType="1"/>
            </p:cNvSpPr>
            <p:nvPr/>
          </p:nvSpPr>
          <p:spPr bwMode="auto">
            <a:xfrm flipH="1">
              <a:off x="1933933" y="2841624"/>
              <a:ext cx="71583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8" name="Line 99"/>
            <p:cNvSpPr>
              <a:spLocks noChangeShapeType="1"/>
            </p:cNvSpPr>
            <p:nvPr/>
          </p:nvSpPr>
          <p:spPr bwMode="auto">
            <a:xfrm flipH="1">
              <a:off x="1933933" y="3034738"/>
              <a:ext cx="501081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9" name="Line 100"/>
            <p:cNvSpPr>
              <a:spLocks noChangeShapeType="1"/>
            </p:cNvSpPr>
            <p:nvPr/>
          </p:nvSpPr>
          <p:spPr bwMode="auto">
            <a:xfrm>
              <a:off x="3222428" y="2905996"/>
              <a:ext cx="71583" cy="514969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pic>
          <p:nvPicPr>
            <p:cNvPr id="30790" name="Picture 101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428" y="3420965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1" name="Picture 102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94" y="3549707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2" name="Picture 103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760" y="3678449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3" name="Picture 104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926" y="3811214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4" name="Line 105"/>
            <p:cNvSpPr>
              <a:spLocks noChangeShapeType="1"/>
            </p:cNvSpPr>
            <p:nvPr/>
          </p:nvSpPr>
          <p:spPr bwMode="auto">
            <a:xfrm flipH="1">
              <a:off x="3294011" y="3099109"/>
              <a:ext cx="501081" cy="32185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pic>
          <p:nvPicPr>
            <p:cNvPr id="30795" name="Picture 1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494" y="2770875"/>
              <a:ext cx="787413" cy="44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6" name="Picture 1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421" y="2770875"/>
              <a:ext cx="787413" cy="44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7" name="Picture 10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908" y="3621110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8" name="Picture 10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155" y="3621110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9" name="Picture 1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236" y="3427997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0" name="Line 111"/>
            <p:cNvSpPr>
              <a:spLocks noChangeShapeType="1"/>
            </p:cNvSpPr>
            <p:nvPr/>
          </p:nvSpPr>
          <p:spPr bwMode="auto">
            <a:xfrm flipH="1">
              <a:off x="5323830" y="3094071"/>
              <a:ext cx="851540" cy="191772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1" name="Line 112"/>
            <p:cNvSpPr>
              <a:spLocks noChangeShapeType="1"/>
            </p:cNvSpPr>
            <p:nvPr/>
          </p:nvSpPr>
          <p:spPr bwMode="auto">
            <a:xfrm flipH="1">
              <a:off x="5337252" y="3092730"/>
              <a:ext cx="1776154" cy="193113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2" name="Line 113"/>
            <p:cNvSpPr>
              <a:spLocks noChangeShapeType="1"/>
            </p:cNvSpPr>
            <p:nvPr/>
          </p:nvSpPr>
          <p:spPr bwMode="auto">
            <a:xfrm flipH="1">
              <a:off x="5681745" y="3092730"/>
              <a:ext cx="501081" cy="450598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3" name="Line 114"/>
            <p:cNvSpPr>
              <a:spLocks noChangeShapeType="1"/>
            </p:cNvSpPr>
            <p:nvPr/>
          </p:nvSpPr>
          <p:spPr bwMode="auto">
            <a:xfrm flipH="1">
              <a:off x="5675780" y="3088707"/>
              <a:ext cx="1431660" cy="450598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4" name="Line 115"/>
            <p:cNvSpPr>
              <a:spLocks noChangeShapeType="1"/>
            </p:cNvSpPr>
            <p:nvPr/>
          </p:nvSpPr>
          <p:spPr bwMode="auto">
            <a:xfrm>
              <a:off x="6182826" y="3092730"/>
              <a:ext cx="143166" cy="514969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5" name="Line 116"/>
            <p:cNvSpPr>
              <a:spLocks noChangeShapeType="1"/>
            </p:cNvSpPr>
            <p:nvPr/>
          </p:nvSpPr>
          <p:spPr bwMode="auto">
            <a:xfrm flipH="1">
              <a:off x="6325992" y="3092730"/>
              <a:ext cx="858996" cy="514969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6" name="Line 117"/>
            <p:cNvSpPr>
              <a:spLocks noChangeShapeType="1"/>
            </p:cNvSpPr>
            <p:nvPr/>
          </p:nvSpPr>
          <p:spPr bwMode="auto">
            <a:xfrm>
              <a:off x="6182826" y="3092730"/>
              <a:ext cx="930579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7" name="Line 118"/>
            <p:cNvSpPr>
              <a:spLocks noChangeShapeType="1"/>
            </p:cNvSpPr>
            <p:nvPr/>
          </p:nvSpPr>
          <p:spPr bwMode="auto">
            <a:xfrm flipH="1">
              <a:off x="7113406" y="3092730"/>
              <a:ext cx="71583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8" name="Line 119"/>
            <p:cNvSpPr>
              <a:spLocks noChangeShapeType="1"/>
            </p:cNvSpPr>
            <p:nvPr/>
          </p:nvSpPr>
          <p:spPr bwMode="auto">
            <a:xfrm>
              <a:off x="7184989" y="3092730"/>
              <a:ext cx="572664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9" name="Line 120"/>
            <p:cNvSpPr>
              <a:spLocks noChangeShapeType="1"/>
            </p:cNvSpPr>
            <p:nvPr/>
          </p:nvSpPr>
          <p:spPr bwMode="auto">
            <a:xfrm>
              <a:off x="6182826" y="3092730"/>
              <a:ext cx="1574826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10" name="Line 121"/>
            <p:cNvSpPr>
              <a:spLocks noChangeShapeType="1"/>
            </p:cNvSpPr>
            <p:nvPr/>
          </p:nvSpPr>
          <p:spPr bwMode="auto">
            <a:xfrm>
              <a:off x="6182826" y="3092730"/>
              <a:ext cx="2075907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11" name="Line 122"/>
            <p:cNvSpPr>
              <a:spLocks noChangeShapeType="1"/>
            </p:cNvSpPr>
            <p:nvPr/>
          </p:nvSpPr>
          <p:spPr bwMode="auto">
            <a:xfrm>
              <a:off x="7184989" y="3092730"/>
              <a:ext cx="1073745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pic>
          <p:nvPicPr>
            <p:cNvPr id="30812" name="Picture 1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008" y="3497732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3" name="Picture 1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124" y="3216108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4" name="Picture 12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930" y="3429338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918" name="Text Box 126"/>
            <p:cNvSpPr txBox="1">
              <a:spLocks noChangeArrowheads="1"/>
            </p:cNvSpPr>
            <p:nvPr/>
          </p:nvSpPr>
          <p:spPr bwMode="auto">
            <a:xfrm>
              <a:off x="5803316" y="2629352"/>
              <a:ext cx="813535" cy="30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PF5820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61919" name="Text Box 127"/>
            <p:cNvSpPr txBox="1">
              <a:spLocks noChangeArrowheads="1"/>
            </p:cNvSpPr>
            <p:nvPr/>
          </p:nvSpPr>
          <p:spPr bwMode="auto">
            <a:xfrm>
              <a:off x="4858692" y="2924649"/>
              <a:ext cx="813535" cy="30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PF5240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6513" name="Text Box 129"/>
            <p:cNvSpPr txBox="1">
              <a:spLocks noChangeArrowheads="1"/>
            </p:cNvSpPr>
            <p:nvPr/>
          </p:nvSpPr>
          <p:spPr bwMode="auto">
            <a:xfrm>
              <a:off x="3796477" y="1305275"/>
              <a:ext cx="1361473" cy="523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Configuration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model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0818" name="AutoShape 130"/>
            <p:cNvSpPr>
              <a:spLocks noChangeArrowheads="1"/>
            </p:cNvSpPr>
            <p:nvPr/>
          </p:nvSpPr>
          <p:spPr bwMode="auto">
            <a:xfrm>
              <a:off x="287524" y="1268760"/>
              <a:ext cx="8557153" cy="29101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CFFFF"/>
              </a:solidFill>
              <a:round/>
              <a:headEnd/>
              <a:tailEnd/>
            </a:ln>
            <a:effectLst>
              <a:prstShdw prst="shdw17" dist="17961" dir="2700000">
                <a:srgbClr val="7A9999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pic>
          <p:nvPicPr>
            <p:cNvPr id="30819" name="Picture 75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66" y="1803640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0" name="Picture 75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471" y="1814369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1" name="Picture 75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934" y="1857283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2" name="Picture 75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879" y="1858624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3" name="Picture 1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343" y="2773557"/>
              <a:ext cx="787413" cy="44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4" name="テキスト ボックス 73"/>
            <p:cNvSpPr txBox="1">
              <a:spLocks noChangeArrowheads="1"/>
            </p:cNvSpPr>
            <p:nvPr/>
          </p:nvSpPr>
          <p:spPr bwMode="auto">
            <a:xfrm>
              <a:off x="6786791" y="3832998"/>
              <a:ext cx="2151542" cy="27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00" b="1">
                  <a:solidFill>
                    <a:srgbClr val="000000"/>
                  </a:solidFill>
                </a:rPr>
                <a:t>ProgrammableFlow Switch</a:t>
              </a:r>
              <a:endParaRPr kumimoji="0" lang="ja-JP" altLang="en-US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191602" name="AutoShape 114"/>
          <p:cNvSpPr>
            <a:spLocks noChangeArrowheads="1"/>
          </p:cNvSpPr>
          <p:nvPr/>
        </p:nvSpPr>
        <p:spPr bwMode="auto">
          <a:xfrm>
            <a:off x="6624642" y="5084764"/>
            <a:ext cx="465137" cy="334963"/>
          </a:xfrm>
          <a:prstGeom prst="rightArrow">
            <a:avLst>
              <a:gd name="adj1" fmla="val 38824"/>
              <a:gd name="adj2" fmla="val 461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54" name="Text Box 56"/>
          <p:cNvSpPr txBox="1">
            <a:spLocks noChangeArrowheads="1"/>
          </p:cNvSpPr>
          <p:nvPr/>
        </p:nvSpPr>
        <p:spPr bwMode="auto">
          <a:xfrm>
            <a:off x="6660995" y="5913442"/>
            <a:ext cx="2383148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</a:rPr>
              <a:t>100%=</a:t>
            </a:r>
            <a:r>
              <a:rPr lang="en-US" altLang="ja-JP" sz="1400" b="1" dirty="0">
                <a:solidFill>
                  <a:srgbClr val="000000"/>
                </a:solidFill>
              </a:rPr>
              <a:t>Legacy network cost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731"/>
            <a:ext cx="9144000" cy="5220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3429" y="568193"/>
            <a:ext cx="548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Полный вариант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29983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0" y="1602245"/>
            <a:ext cx="9181568" cy="5255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579" y="217250"/>
            <a:ext cx="8950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Гибридный вариант сети, в которой SDN контроллеру </a:t>
            </a:r>
            <a:endParaRPr lang="ru-RU" sz="2800" dirty="0" smtClean="0"/>
          </a:p>
          <a:p>
            <a:pPr algn="ctr"/>
            <a:r>
              <a:rPr lang="ru-RU" sz="2800" dirty="0" smtClean="0"/>
              <a:t>подчинены </a:t>
            </a:r>
            <a:r>
              <a:rPr lang="ru-RU" sz="2800" dirty="0"/>
              <a:t>граничные устройства MPLS сети, с </a:t>
            </a:r>
            <a:r>
              <a:rPr lang="ru-RU" sz="2800" dirty="0" smtClean="0"/>
              <a:t>целью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снятия нагрузки с них </a:t>
            </a:r>
          </a:p>
        </p:txBody>
      </p:sp>
    </p:spTree>
    <p:extLst>
      <p:ext uri="{BB962C8B-B14F-4D97-AF65-F5344CB8AC3E}">
        <p14:creationId xmlns:p14="http://schemas.microsoft.com/office/powerpoint/2010/main" val="364046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9"/>
          <p:cNvGrpSpPr>
            <a:grpSpLocks/>
          </p:cNvGrpSpPr>
          <p:nvPr/>
        </p:nvGrpSpPr>
        <p:grpSpPr bwMode="auto">
          <a:xfrm>
            <a:off x="377825" y="777875"/>
            <a:ext cx="8766175" cy="4975225"/>
            <a:chOff x="377924" y="765175"/>
            <a:chExt cx="8624372" cy="4974049"/>
          </a:xfrm>
        </p:grpSpPr>
        <p:sp>
          <p:nvSpPr>
            <p:cNvPr id="649218" name="Freeform 2"/>
            <p:cNvSpPr>
              <a:spLocks/>
            </p:cNvSpPr>
            <p:nvPr/>
          </p:nvSpPr>
          <p:spPr bwMode="auto">
            <a:xfrm>
              <a:off x="4085686" y="3325208"/>
              <a:ext cx="2575442" cy="1618867"/>
            </a:xfrm>
            <a:custGeom>
              <a:avLst/>
              <a:gdLst/>
              <a:ahLst/>
              <a:cxnLst>
                <a:cxn ang="0">
                  <a:pos x="0" y="2014"/>
                </a:cxn>
                <a:cxn ang="0">
                  <a:pos x="242" y="1966"/>
                </a:cxn>
                <a:cxn ang="0">
                  <a:pos x="476" y="1903"/>
                </a:cxn>
                <a:cxn ang="0">
                  <a:pos x="704" y="1828"/>
                </a:cxn>
                <a:cxn ang="0">
                  <a:pos x="929" y="1742"/>
                </a:cxn>
                <a:cxn ang="0">
                  <a:pos x="1147" y="1644"/>
                </a:cxn>
                <a:cxn ang="0">
                  <a:pos x="1360" y="1537"/>
                </a:cxn>
                <a:cxn ang="0">
                  <a:pos x="1568" y="1421"/>
                </a:cxn>
                <a:cxn ang="0">
                  <a:pos x="1769" y="1297"/>
                </a:cxn>
                <a:cxn ang="0">
                  <a:pos x="1967" y="1166"/>
                </a:cxn>
                <a:cxn ang="0">
                  <a:pos x="2161" y="1030"/>
                </a:cxn>
                <a:cxn ang="0">
                  <a:pos x="2349" y="890"/>
                </a:cxn>
                <a:cxn ang="0">
                  <a:pos x="2531" y="744"/>
                </a:cxn>
                <a:cxn ang="0">
                  <a:pos x="2711" y="598"/>
                </a:cxn>
                <a:cxn ang="0">
                  <a:pos x="2886" y="449"/>
                </a:cxn>
                <a:cxn ang="0">
                  <a:pos x="3055" y="299"/>
                </a:cxn>
                <a:cxn ang="0">
                  <a:pos x="3222" y="149"/>
                </a:cxn>
                <a:cxn ang="0">
                  <a:pos x="3383" y="0"/>
                </a:cxn>
              </a:cxnLst>
              <a:rect l="0" t="0" r="r" b="b"/>
              <a:pathLst>
                <a:path w="3383" h="2014">
                  <a:moveTo>
                    <a:pt x="0" y="2014"/>
                  </a:moveTo>
                  <a:lnTo>
                    <a:pt x="242" y="1966"/>
                  </a:lnTo>
                  <a:lnTo>
                    <a:pt x="476" y="1903"/>
                  </a:lnTo>
                  <a:lnTo>
                    <a:pt x="704" y="1828"/>
                  </a:lnTo>
                  <a:lnTo>
                    <a:pt x="929" y="1742"/>
                  </a:lnTo>
                  <a:lnTo>
                    <a:pt x="1147" y="1644"/>
                  </a:lnTo>
                  <a:lnTo>
                    <a:pt x="1360" y="1537"/>
                  </a:lnTo>
                  <a:lnTo>
                    <a:pt x="1568" y="1421"/>
                  </a:lnTo>
                  <a:lnTo>
                    <a:pt x="1769" y="1297"/>
                  </a:lnTo>
                  <a:lnTo>
                    <a:pt x="1967" y="1166"/>
                  </a:lnTo>
                  <a:lnTo>
                    <a:pt x="2161" y="1030"/>
                  </a:lnTo>
                  <a:lnTo>
                    <a:pt x="2349" y="890"/>
                  </a:lnTo>
                  <a:lnTo>
                    <a:pt x="2531" y="744"/>
                  </a:lnTo>
                  <a:lnTo>
                    <a:pt x="2711" y="598"/>
                  </a:lnTo>
                  <a:lnTo>
                    <a:pt x="2886" y="449"/>
                  </a:lnTo>
                  <a:lnTo>
                    <a:pt x="3055" y="299"/>
                  </a:lnTo>
                  <a:lnTo>
                    <a:pt x="3222" y="149"/>
                  </a:lnTo>
                  <a:lnTo>
                    <a:pt x="3383" y="0"/>
                  </a:ln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49219" name="Freeform 3"/>
            <p:cNvSpPr>
              <a:spLocks/>
            </p:cNvSpPr>
            <p:nvPr/>
          </p:nvSpPr>
          <p:spPr bwMode="auto">
            <a:xfrm>
              <a:off x="1043259" y="2368171"/>
              <a:ext cx="2664466" cy="2645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89"/>
                </a:cxn>
                <a:cxn ang="0">
                  <a:pos x="65" y="177"/>
                </a:cxn>
                <a:cxn ang="0">
                  <a:pos x="103" y="269"/>
                </a:cxn>
                <a:cxn ang="0">
                  <a:pos x="146" y="361"/>
                </a:cxn>
                <a:cxn ang="0">
                  <a:pos x="190" y="453"/>
                </a:cxn>
                <a:cxn ang="0">
                  <a:pos x="238" y="547"/>
                </a:cxn>
                <a:cxn ang="0">
                  <a:pos x="290" y="641"/>
                </a:cxn>
                <a:cxn ang="0">
                  <a:pos x="343" y="735"/>
                </a:cxn>
                <a:cxn ang="0">
                  <a:pos x="401" y="829"/>
                </a:cxn>
                <a:cxn ang="0">
                  <a:pos x="460" y="923"/>
                </a:cxn>
                <a:cxn ang="0">
                  <a:pos x="522" y="1017"/>
                </a:cxn>
                <a:cxn ang="0">
                  <a:pos x="585" y="1111"/>
                </a:cxn>
                <a:cxn ang="0">
                  <a:pos x="650" y="1205"/>
                </a:cxn>
                <a:cxn ang="0">
                  <a:pos x="719" y="1297"/>
                </a:cxn>
                <a:cxn ang="0">
                  <a:pos x="835" y="1447"/>
                </a:cxn>
                <a:cxn ang="0">
                  <a:pos x="881" y="1503"/>
                </a:cxn>
                <a:cxn ang="0">
                  <a:pos x="927" y="1560"/>
                </a:cxn>
                <a:cxn ang="0">
                  <a:pos x="975" y="1616"/>
                </a:cxn>
                <a:cxn ang="0">
                  <a:pos x="1023" y="1670"/>
                </a:cxn>
                <a:cxn ang="0">
                  <a:pos x="1071" y="1723"/>
                </a:cxn>
                <a:cxn ang="0">
                  <a:pos x="1121" y="1777"/>
                </a:cxn>
                <a:cxn ang="0">
                  <a:pos x="1172" y="1827"/>
                </a:cxn>
                <a:cxn ang="0">
                  <a:pos x="1224" y="1877"/>
                </a:cxn>
                <a:cxn ang="0">
                  <a:pos x="1276" y="1925"/>
                </a:cxn>
                <a:cxn ang="0">
                  <a:pos x="1330" y="1971"/>
                </a:cxn>
                <a:cxn ang="0">
                  <a:pos x="1385" y="2015"/>
                </a:cxn>
                <a:cxn ang="0">
                  <a:pos x="1441" y="2055"/>
                </a:cxn>
                <a:cxn ang="0">
                  <a:pos x="1499" y="2096"/>
                </a:cxn>
                <a:cxn ang="0">
                  <a:pos x="1556" y="2134"/>
                </a:cxn>
                <a:cxn ang="0">
                  <a:pos x="1614" y="2168"/>
                </a:cxn>
                <a:cxn ang="0">
                  <a:pos x="1675" y="2201"/>
                </a:cxn>
                <a:cxn ang="0">
                  <a:pos x="1737" y="2230"/>
                </a:cxn>
                <a:cxn ang="0">
                  <a:pos x="1859" y="2280"/>
                </a:cxn>
                <a:cxn ang="0">
                  <a:pos x="1921" y="2301"/>
                </a:cxn>
                <a:cxn ang="0">
                  <a:pos x="1982" y="2318"/>
                </a:cxn>
                <a:cxn ang="0">
                  <a:pos x="2045" y="2333"/>
                </a:cxn>
                <a:cxn ang="0">
                  <a:pos x="2109" y="2349"/>
                </a:cxn>
                <a:cxn ang="0">
                  <a:pos x="2174" y="2360"/>
                </a:cxn>
                <a:cxn ang="0">
                  <a:pos x="2239" y="2370"/>
                </a:cxn>
                <a:cxn ang="0">
                  <a:pos x="2305" y="2380"/>
                </a:cxn>
                <a:cxn ang="0">
                  <a:pos x="2370" y="2389"/>
                </a:cxn>
                <a:cxn ang="0">
                  <a:pos x="2435" y="2395"/>
                </a:cxn>
                <a:cxn ang="0">
                  <a:pos x="2502" y="2403"/>
                </a:cxn>
                <a:cxn ang="0">
                  <a:pos x="2567" y="2408"/>
                </a:cxn>
                <a:cxn ang="0">
                  <a:pos x="2635" y="2412"/>
                </a:cxn>
                <a:cxn ang="0">
                  <a:pos x="2700" y="2418"/>
                </a:cxn>
                <a:cxn ang="0">
                  <a:pos x="2765" y="2424"/>
                </a:cxn>
                <a:cxn ang="0">
                  <a:pos x="2830" y="2429"/>
                </a:cxn>
                <a:cxn ang="0">
                  <a:pos x="2896" y="2433"/>
                </a:cxn>
                <a:cxn ang="0">
                  <a:pos x="2959" y="2441"/>
                </a:cxn>
                <a:cxn ang="0">
                  <a:pos x="3022" y="2447"/>
                </a:cxn>
              </a:cxnLst>
              <a:rect l="0" t="0" r="r" b="b"/>
              <a:pathLst>
                <a:path w="3022" h="2447">
                  <a:moveTo>
                    <a:pt x="0" y="0"/>
                  </a:moveTo>
                  <a:lnTo>
                    <a:pt x="31" y="89"/>
                  </a:lnTo>
                  <a:lnTo>
                    <a:pt x="65" y="177"/>
                  </a:lnTo>
                  <a:lnTo>
                    <a:pt x="103" y="269"/>
                  </a:lnTo>
                  <a:lnTo>
                    <a:pt x="146" y="361"/>
                  </a:lnTo>
                  <a:lnTo>
                    <a:pt x="190" y="453"/>
                  </a:lnTo>
                  <a:lnTo>
                    <a:pt x="238" y="547"/>
                  </a:lnTo>
                  <a:lnTo>
                    <a:pt x="290" y="641"/>
                  </a:lnTo>
                  <a:lnTo>
                    <a:pt x="343" y="735"/>
                  </a:lnTo>
                  <a:lnTo>
                    <a:pt x="401" y="829"/>
                  </a:lnTo>
                  <a:lnTo>
                    <a:pt x="460" y="923"/>
                  </a:lnTo>
                  <a:lnTo>
                    <a:pt x="522" y="1017"/>
                  </a:lnTo>
                  <a:lnTo>
                    <a:pt x="585" y="1111"/>
                  </a:lnTo>
                  <a:lnTo>
                    <a:pt x="650" y="1205"/>
                  </a:lnTo>
                  <a:lnTo>
                    <a:pt x="719" y="1297"/>
                  </a:lnTo>
                  <a:lnTo>
                    <a:pt x="835" y="1447"/>
                  </a:lnTo>
                  <a:lnTo>
                    <a:pt x="881" y="1503"/>
                  </a:lnTo>
                  <a:lnTo>
                    <a:pt x="927" y="1560"/>
                  </a:lnTo>
                  <a:lnTo>
                    <a:pt x="975" y="1616"/>
                  </a:lnTo>
                  <a:lnTo>
                    <a:pt x="1023" y="1670"/>
                  </a:lnTo>
                  <a:lnTo>
                    <a:pt x="1071" y="1723"/>
                  </a:lnTo>
                  <a:lnTo>
                    <a:pt x="1121" y="1777"/>
                  </a:lnTo>
                  <a:lnTo>
                    <a:pt x="1172" y="1827"/>
                  </a:lnTo>
                  <a:lnTo>
                    <a:pt x="1224" y="1877"/>
                  </a:lnTo>
                  <a:lnTo>
                    <a:pt x="1276" y="1925"/>
                  </a:lnTo>
                  <a:lnTo>
                    <a:pt x="1330" y="1971"/>
                  </a:lnTo>
                  <a:lnTo>
                    <a:pt x="1385" y="2015"/>
                  </a:lnTo>
                  <a:lnTo>
                    <a:pt x="1441" y="2055"/>
                  </a:lnTo>
                  <a:lnTo>
                    <a:pt x="1499" y="2096"/>
                  </a:lnTo>
                  <a:lnTo>
                    <a:pt x="1556" y="2134"/>
                  </a:lnTo>
                  <a:lnTo>
                    <a:pt x="1614" y="2168"/>
                  </a:lnTo>
                  <a:lnTo>
                    <a:pt x="1675" y="2201"/>
                  </a:lnTo>
                  <a:lnTo>
                    <a:pt x="1737" y="2230"/>
                  </a:lnTo>
                  <a:lnTo>
                    <a:pt x="1859" y="2280"/>
                  </a:lnTo>
                  <a:lnTo>
                    <a:pt x="1921" y="2301"/>
                  </a:lnTo>
                  <a:lnTo>
                    <a:pt x="1982" y="2318"/>
                  </a:lnTo>
                  <a:lnTo>
                    <a:pt x="2045" y="2333"/>
                  </a:lnTo>
                  <a:lnTo>
                    <a:pt x="2109" y="2349"/>
                  </a:lnTo>
                  <a:lnTo>
                    <a:pt x="2174" y="2360"/>
                  </a:lnTo>
                  <a:lnTo>
                    <a:pt x="2239" y="2370"/>
                  </a:lnTo>
                  <a:lnTo>
                    <a:pt x="2305" y="2380"/>
                  </a:lnTo>
                  <a:lnTo>
                    <a:pt x="2370" y="2389"/>
                  </a:lnTo>
                  <a:lnTo>
                    <a:pt x="2435" y="2395"/>
                  </a:lnTo>
                  <a:lnTo>
                    <a:pt x="2502" y="2403"/>
                  </a:lnTo>
                  <a:lnTo>
                    <a:pt x="2567" y="2408"/>
                  </a:lnTo>
                  <a:lnTo>
                    <a:pt x="2635" y="2412"/>
                  </a:lnTo>
                  <a:lnTo>
                    <a:pt x="2700" y="2418"/>
                  </a:lnTo>
                  <a:lnTo>
                    <a:pt x="2765" y="2424"/>
                  </a:lnTo>
                  <a:lnTo>
                    <a:pt x="2830" y="2429"/>
                  </a:lnTo>
                  <a:lnTo>
                    <a:pt x="2896" y="2433"/>
                  </a:lnTo>
                  <a:lnTo>
                    <a:pt x="2959" y="2441"/>
                  </a:lnTo>
                  <a:lnTo>
                    <a:pt x="3022" y="2447"/>
                  </a:ln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49220" name="Freeform 4"/>
            <p:cNvSpPr>
              <a:spLocks/>
            </p:cNvSpPr>
            <p:nvPr/>
          </p:nvSpPr>
          <p:spPr bwMode="auto">
            <a:xfrm>
              <a:off x="1186947" y="2564974"/>
              <a:ext cx="5163378" cy="2031520"/>
            </a:xfrm>
            <a:custGeom>
              <a:avLst/>
              <a:gdLst/>
              <a:ahLst/>
              <a:cxnLst>
                <a:cxn ang="0">
                  <a:pos x="148" y="1840"/>
                </a:cxn>
                <a:cxn ang="0">
                  <a:pos x="442" y="1665"/>
                </a:cxn>
                <a:cxn ang="0">
                  <a:pos x="737" y="1487"/>
                </a:cxn>
                <a:cxn ang="0">
                  <a:pos x="1033" y="1307"/>
                </a:cxn>
                <a:cxn ang="0">
                  <a:pos x="1330" y="1128"/>
                </a:cxn>
                <a:cxn ang="0">
                  <a:pos x="1630" y="954"/>
                </a:cxn>
                <a:cxn ang="0">
                  <a:pos x="1933" y="789"/>
                </a:cxn>
                <a:cxn ang="0">
                  <a:pos x="2324" y="595"/>
                </a:cxn>
                <a:cxn ang="0">
                  <a:pos x="2497" y="516"/>
                </a:cxn>
                <a:cxn ang="0">
                  <a:pos x="2672" y="443"/>
                </a:cxn>
                <a:cxn ang="0">
                  <a:pos x="2848" y="376"/>
                </a:cxn>
                <a:cxn ang="0">
                  <a:pos x="3027" y="313"/>
                </a:cxn>
                <a:cxn ang="0">
                  <a:pos x="3211" y="253"/>
                </a:cxn>
                <a:cxn ang="0">
                  <a:pos x="3397" y="200"/>
                </a:cxn>
                <a:cxn ang="0">
                  <a:pos x="3662" y="134"/>
                </a:cxn>
                <a:cxn ang="0">
                  <a:pos x="3806" y="102"/>
                </a:cxn>
                <a:cxn ang="0">
                  <a:pos x="3953" y="75"/>
                </a:cxn>
                <a:cxn ang="0">
                  <a:pos x="4101" y="50"/>
                </a:cxn>
                <a:cxn ang="0">
                  <a:pos x="4251" y="29"/>
                </a:cxn>
                <a:cxn ang="0">
                  <a:pos x="4401" y="13"/>
                </a:cxn>
                <a:cxn ang="0">
                  <a:pos x="4548" y="4"/>
                </a:cxn>
                <a:cxn ang="0">
                  <a:pos x="4698" y="0"/>
                </a:cxn>
                <a:cxn ang="0">
                  <a:pos x="4844" y="2"/>
                </a:cxn>
                <a:cxn ang="0">
                  <a:pos x="4988" y="10"/>
                </a:cxn>
                <a:cxn ang="0">
                  <a:pos x="5230" y="40"/>
                </a:cxn>
                <a:cxn ang="0">
                  <a:pos x="5419" y="83"/>
                </a:cxn>
                <a:cxn ang="0">
                  <a:pos x="5604" y="138"/>
                </a:cxn>
                <a:cxn ang="0">
                  <a:pos x="5780" y="207"/>
                </a:cxn>
                <a:cxn ang="0">
                  <a:pos x="5949" y="286"/>
                </a:cxn>
                <a:cxn ang="0">
                  <a:pos x="6108" y="374"/>
                </a:cxn>
                <a:cxn ang="0">
                  <a:pos x="6260" y="470"/>
                </a:cxn>
                <a:cxn ang="0">
                  <a:pos x="6402" y="574"/>
                </a:cxn>
                <a:cxn ang="0">
                  <a:pos x="6534" y="683"/>
                </a:cxn>
                <a:cxn ang="0">
                  <a:pos x="6655" y="798"/>
                </a:cxn>
                <a:cxn ang="0">
                  <a:pos x="6765" y="915"/>
                </a:cxn>
              </a:cxnLst>
              <a:rect l="0" t="0" r="r" b="b"/>
              <a:pathLst>
                <a:path w="6765" h="1923">
                  <a:moveTo>
                    <a:pt x="0" y="1923"/>
                  </a:moveTo>
                  <a:lnTo>
                    <a:pt x="148" y="1840"/>
                  </a:lnTo>
                  <a:lnTo>
                    <a:pt x="294" y="1754"/>
                  </a:lnTo>
                  <a:lnTo>
                    <a:pt x="442" y="1665"/>
                  </a:lnTo>
                  <a:lnTo>
                    <a:pt x="590" y="1577"/>
                  </a:lnTo>
                  <a:lnTo>
                    <a:pt x="737" y="1487"/>
                  </a:lnTo>
                  <a:lnTo>
                    <a:pt x="885" y="1397"/>
                  </a:lnTo>
                  <a:lnTo>
                    <a:pt x="1033" y="1307"/>
                  </a:lnTo>
                  <a:lnTo>
                    <a:pt x="1181" y="1216"/>
                  </a:lnTo>
                  <a:lnTo>
                    <a:pt x="1330" y="1128"/>
                  </a:lnTo>
                  <a:lnTo>
                    <a:pt x="1480" y="1040"/>
                  </a:lnTo>
                  <a:lnTo>
                    <a:pt x="1630" y="954"/>
                  </a:lnTo>
                  <a:lnTo>
                    <a:pt x="1781" y="869"/>
                  </a:lnTo>
                  <a:lnTo>
                    <a:pt x="1933" y="789"/>
                  </a:lnTo>
                  <a:lnTo>
                    <a:pt x="2084" y="710"/>
                  </a:lnTo>
                  <a:lnTo>
                    <a:pt x="2324" y="595"/>
                  </a:lnTo>
                  <a:lnTo>
                    <a:pt x="2411" y="555"/>
                  </a:lnTo>
                  <a:lnTo>
                    <a:pt x="2497" y="516"/>
                  </a:lnTo>
                  <a:lnTo>
                    <a:pt x="2583" y="480"/>
                  </a:lnTo>
                  <a:lnTo>
                    <a:pt x="2672" y="443"/>
                  </a:lnTo>
                  <a:lnTo>
                    <a:pt x="2758" y="409"/>
                  </a:lnTo>
                  <a:lnTo>
                    <a:pt x="2848" y="376"/>
                  </a:lnTo>
                  <a:lnTo>
                    <a:pt x="2936" y="343"/>
                  </a:lnTo>
                  <a:lnTo>
                    <a:pt x="3027" y="313"/>
                  </a:lnTo>
                  <a:lnTo>
                    <a:pt x="3119" y="282"/>
                  </a:lnTo>
                  <a:lnTo>
                    <a:pt x="3211" y="253"/>
                  </a:lnTo>
                  <a:lnTo>
                    <a:pt x="3303" y="226"/>
                  </a:lnTo>
                  <a:lnTo>
                    <a:pt x="3397" y="200"/>
                  </a:lnTo>
                  <a:lnTo>
                    <a:pt x="3493" y="175"/>
                  </a:lnTo>
                  <a:lnTo>
                    <a:pt x="3662" y="134"/>
                  </a:lnTo>
                  <a:lnTo>
                    <a:pt x="3733" y="117"/>
                  </a:lnTo>
                  <a:lnTo>
                    <a:pt x="3806" y="102"/>
                  </a:lnTo>
                  <a:lnTo>
                    <a:pt x="3880" y="88"/>
                  </a:lnTo>
                  <a:lnTo>
                    <a:pt x="3953" y="75"/>
                  </a:lnTo>
                  <a:lnTo>
                    <a:pt x="4028" y="61"/>
                  </a:lnTo>
                  <a:lnTo>
                    <a:pt x="4101" y="50"/>
                  </a:lnTo>
                  <a:lnTo>
                    <a:pt x="4176" y="38"/>
                  </a:lnTo>
                  <a:lnTo>
                    <a:pt x="4251" y="29"/>
                  </a:lnTo>
                  <a:lnTo>
                    <a:pt x="4326" y="21"/>
                  </a:lnTo>
                  <a:lnTo>
                    <a:pt x="4401" y="13"/>
                  </a:lnTo>
                  <a:lnTo>
                    <a:pt x="4475" y="8"/>
                  </a:lnTo>
                  <a:lnTo>
                    <a:pt x="4548" y="4"/>
                  </a:lnTo>
                  <a:lnTo>
                    <a:pt x="4623" y="0"/>
                  </a:lnTo>
                  <a:lnTo>
                    <a:pt x="4698" y="0"/>
                  </a:lnTo>
                  <a:lnTo>
                    <a:pt x="4771" y="0"/>
                  </a:lnTo>
                  <a:lnTo>
                    <a:pt x="4844" y="2"/>
                  </a:lnTo>
                  <a:lnTo>
                    <a:pt x="4917" y="4"/>
                  </a:lnTo>
                  <a:lnTo>
                    <a:pt x="4988" y="10"/>
                  </a:lnTo>
                  <a:lnTo>
                    <a:pt x="5061" y="17"/>
                  </a:lnTo>
                  <a:lnTo>
                    <a:pt x="5230" y="40"/>
                  </a:lnTo>
                  <a:lnTo>
                    <a:pt x="5325" y="61"/>
                  </a:lnTo>
                  <a:lnTo>
                    <a:pt x="5419" y="83"/>
                  </a:lnTo>
                  <a:lnTo>
                    <a:pt x="5512" y="109"/>
                  </a:lnTo>
                  <a:lnTo>
                    <a:pt x="5604" y="138"/>
                  </a:lnTo>
                  <a:lnTo>
                    <a:pt x="5692" y="171"/>
                  </a:lnTo>
                  <a:lnTo>
                    <a:pt x="5780" y="207"/>
                  </a:lnTo>
                  <a:lnTo>
                    <a:pt x="5865" y="246"/>
                  </a:lnTo>
                  <a:lnTo>
                    <a:pt x="5949" y="286"/>
                  </a:lnTo>
                  <a:lnTo>
                    <a:pt x="6030" y="328"/>
                  </a:lnTo>
                  <a:lnTo>
                    <a:pt x="6108" y="374"/>
                  </a:lnTo>
                  <a:lnTo>
                    <a:pt x="6185" y="420"/>
                  </a:lnTo>
                  <a:lnTo>
                    <a:pt x="6260" y="470"/>
                  </a:lnTo>
                  <a:lnTo>
                    <a:pt x="6333" y="522"/>
                  </a:lnTo>
                  <a:lnTo>
                    <a:pt x="6402" y="574"/>
                  </a:lnTo>
                  <a:lnTo>
                    <a:pt x="6469" y="627"/>
                  </a:lnTo>
                  <a:lnTo>
                    <a:pt x="6534" y="683"/>
                  </a:lnTo>
                  <a:lnTo>
                    <a:pt x="6596" y="741"/>
                  </a:lnTo>
                  <a:lnTo>
                    <a:pt x="6655" y="798"/>
                  </a:lnTo>
                  <a:lnTo>
                    <a:pt x="6711" y="856"/>
                  </a:lnTo>
                  <a:lnTo>
                    <a:pt x="6765" y="915"/>
                  </a:lnTo>
                </a:path>
              </a:pathLst>
            </a:custGeom>
            <a:noFill/>
            <a:ln w="10160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2051050" y="3916363"/>
              <a:ext cx="2520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400" b="1"/>
                <a:t>Смешанные аналогово-цифровые сети</a:t>
              </a: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3368007" y="2801854"/>
              <a:ext cx="28813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400" b="1"/>
                <a:t>Цифровые сети</a:t>
              </a:r>
              <a:br>
                <a:rPr lang="ru-RU" sz="1400" b="1"/>
              </a:br>
              <a:endParaRPr lang="ru-RU" sz="1400" b="1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4543928" y="4448928"/>
              <a:ext cx="23408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400" b="1"/>
                <a:t>Пакетные сети </a:t>
              </a:r>
              <a:r>
                <a:rPr lang="en-US" sz="1400" b="1"/>
                <a:t/>
              </a:r>
              <a:br>
                <a:rPr lang="en-US" sz="1400" b="1"/>
              </a:br>
              <a:r>
                <a:rPr lang="en-US" sz="1400" b="1"/>
                <a:t>NGN/IMS</a:t>
              </a:r>
              <a:endParaRPr lang="ru-RU" sz="1400" b="1"/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 rot="-5400000">
              <a:off x="-1701006" y="2844105"/>
              <a:ext cx="44656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400" b="1"/>
                <a:t>Число обслуживаемых пользователей</a:t>
              </a:r>
            </a:p>
          </p:txBody>
        </p:sp>
        <p:sp>
          <p:nvSpPr>
            <p:cNvPr id="649225" name="Line 9"/>
            <p:cNvSpPr>
              <a:spLocks noChangeShapeType="1"/>
            </p:cNvSpPr>
            <p:nvPr/>
          </p:nvSpPr>
          <p:spPr bwMode="auto">
            <a:xfrm flipV="1">
              <a:off x="827728" y="981024"/>
              <a:ext cx="0" cy="4320154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49226" name="Line 10"/>
            <p:cNvSpPr>
              <a:spLocks noChangeShapeType="1"/>
            </p:cNvSpPr>
            <p:nvPr/>
          </p:nvSpPr>
          <p:spPr bwMode="auto">
            <a:xfrm>
              <a:off x="880830" y="5301178"/>
              <a:ext cx="7560773" cy="0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635" name="Text Box 12"/>
            <p:cNvSpPr txBox="1">
              <a:spLocks noChangeArrowheads="1"/>
            </p:cNvSpPr>
            <p:nvPr/>
          </p:nvSpPr>
          <p:spPr bwMode="auto">
            <a:xfrm>
              <a:off x="5354372" y="5431447"/>
              <a:ext cx="2667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/>
                <a:t>XXI</a:t>
              </a:r>
              <a:endParaRPr lang="ru-RU" sz="1400" b="1"/>
            </a:p>
          </p:txBody>
        </p:sp>
        <p:sp>
          <p:nvSpPr>
            <p:cNvPr id="26636" name="Text Box 11"/>
            <p:cNvSpPr txBox="1">
              <a:spLocks noChangeArrowheads="1"/>
            </p:cNvSpPr>
            <p:nvPr/>
          </p:nvSpPr>
          <p:spPr bwMode="auto">
            <a:xfrm>
              <a:off x="2449801" y="5431447"/>
              <a:ext cx="16922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/>
                <a:t>XX</a:t>
              </a:r>
              <a:endParaRPr lang="ru-RU" sz="1400" b="1"/>
            </a:p>
          </p:txBody>
        </p:sp>
        <p:sp>
          <p:nvSpPr>
            <p:cNvPr id="26637" name="Text Box 7"/>
            <p:cNvSpPr txBox="1">
              <a:spLocks noChangeArrowheads="1"/>
            </p:cNvSpPr>
            <p:nvPr/>
          </p:nvSpPr>
          <p:spPr bwMode="auto">
            <a:xfrm>
              <a:off x="6661486" y="4427539"/>
              <a:ext cx="23408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/>
                <a:t>SDN/NFV</a:t>
              </a:r>
              <a:endParaRPr lang="ru-RU" sz="1400" b="1"/>
            </a:p>
          </p:txBody>
        </p:sp>
        <p:sp>
          <p:nvSpPr>
            <p:cNvPr id="16" name="Freeform 2"/>
            <p:cNvSpPr>
              <a:spLocks/>
            </p:cNvSpPr>
            <p:nvPr/>
          </p:nvSpPr>
          <p:spPr bwMode="auto">
            <a:xfrm>
              <a:off x="7338958" y="3487094"/>
              <a:ext cx="1352536" cy="779278"/>
            </a:xfrm>
            <a:custGeom>
              <a:avLst/>
              <a:gdLst/>
              <a:ahLst/>
              <a:cxnLst>
                <a:cxn ang="0">
                  <a:pos x="0" y="2014"/>
                </a:cxn>
                <a:cxn ang="0">
                  <a:pos x="242" y="1966"/>
                </a:cxn>
                <a:cxn ang="0">
                  <a:pos x="476" y="1903"/>
                </a:cxn>
                <a:cxn ang="0">
                  <a:pos x="704" y="1828"/>
                </a:cxn>
                <a:cxn ang="0">
                  <a:pos x="929" y="1742"/>
                </a:cxn>
                <a:cxn ang="0">
                  <a:pos x="1147" y="1644"/>
                </a:cxn>
                <a:cxn ang="0">
                  <a:pos x="1360" y="1537"/>
                </a:cxn>
                <a:cxn ang="0">
                  <a:pos x="1568" y="1421"/>
                </a:cxn>
                <a:cxn ang="0">
                  <a:pos x="1769" y="1297"/>
                </a:cxn>
                <a:cxn ang="0">
                  <a:pos x="1967" y="1166"/>
                </a:cxn>
                <a:cxn ang="0">
                  <a:pos x="2161" y="1030"/>
                </a:cxn>
                <a:cxn ang="0">
                  <a:pos x="2349" y="890"/>
                </a:cxn>
                <a:cxn ang="0">
                  <a:pos x="2531" y="744"/>
                </a:cxn>
                <a:cxn ang="0">
                  <a:pos x="2711" y="598"/>
                </a:cxn>
                <a:cxn ang="0">
                  <a:pos x="2886" y="449"/>
                </a:cxn>
                <a:cxn ang="0">
                  <a:pos x="3055" y="299"/>
                </a:cxn>
                <a:cxn ang="0">
                  <a:pos x="3222" y="149"/>
                </a:cxn>
                <a:cxn ang="0">
                  <a:pos x="3383" y="0"/>
                </a:cxn>
              </a:cxnLst>
              <a:rect l="0" t="0" r="r" b="b"/>
              <a:pathLst>
                <a:path w="3383" h="2014">
                  <a:moveTo>
                    <a:pt x="0" y="2014"/>
                  </a:moveTo>
                  <a:lnTo>
                    <a:pt x="242" y="1966"/>
                  </a:lnTo>
                  <a:lnTo>
                    <a:pt x="476" y="1903"/>
                  </a:lnTo>
                  <a:lnTo>
                    <a:pt x="704" y="1828"/>
                  </a:lnTo>
                  <a:lnTo>
                    <a:pt x="929" y="1742"/>
                  </a:lnTo>
                  <a:lnTo>
                    <a:pt x="1147" y="1644"/>
                  </a:lnTo>
                  <a:lnTo>
                    <a:pt x="1360" y="1537"/>
                  </a:lnTo>
                  <a:lnTo>
                    <a:pt x="1568" y="1421"/>
                  </a:lnTo>
                  <a:lnTo>
                    <a:pt x="1769" y="1297"/>
                  </a:lnTo>
                  <a:lnTo>
                    <a:pt x="1967" y="1166"/>
                  </a:lnTo>
                  <a:lnTo>
                    <a:pt x="2161" y="1030"/>
                  </a:lnTo>
                  <a:lnTo>
                    <a:pt x="2349" y="890"/>
                  </a:lnTo>
                  <a:lnTo>
                    <a:pt x="2531" y="744"/>
                  </a:lnTo>
                  <a:lnTo>
                    <a:pt x="2711" y="598"/>
                  </a:lnTo>
                  <a:lnTo>
                    <a:pt x="2886" y="449"/>
                  </a:lnTo>
                  <a:lnTo>
                    <a:pt x="3055" y="299"/>
                  </a:lnTo>
                  <a:lnTo>
                    <a:pt x="3222" y="149"/>
                  </a:lnTo>
                  <a:lnTo>
                    <a:pt x="3383" y="0"/>
                  </a:ln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662689" y="2601479"/>
              <a:ext cx="1496224" cy="723729"/>
            </a:xfrm>
            <a:custGeom>
              <a:avLst/>
              <a:gdLst>
                <a:gd name="connsiteX0" fmla="*/ 0 w 1497205"/>
                <a:gd name="connsiteY0" fmla="*/ 724108 h 724108"/>
                <a:gd name="connsiteX1" fmla="*/ 411983 w 1497205"/>
                <a:gd name="connsiteY1" fmla="*/ 312126 h 724108"/>
                <a:gd name="connsiteX2" fmla="*/ 823965 w 1497205"/>
                <a:gd name="connsiteY2" fmla="*/ 627 h 724108"/>
                <a:gd name="connsiteX3" fmla="*/ 1497205 w 1497205"/>
                <a:gd name="connsiteY3" fmla="*/ 392512 h 7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205" h="724108">
                  <a:moveTo>
                    <a:pt x="0" y="724108"/>
                  </a:moveTo>
                  <a:cubicBezTo>
                    <a:pt x="137328" y="578407"/>
                    <a:pt x="274656" y="432706"/>
                    <a:pt x="411983" y="312126"/>
                  </a:cubicBezTo>
                  <a:cubicBezTo>
                    <a:pt x="549310" y="191546"/>
                    <a:pt x="643095" y="-12771"/>
                    <a:pt x="823965" y="627"/>
                  </a:cubicBezTo>
                  <a:cubicBezTo>
                    <a:pt x="1004835" y="14025"/>
                    <a:pt x="1251020" y="203268"/>
                    <a:pt x="1497205" y="392512"/>
                  </a:cubicBez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340954" y="3517249"/>
              <a:ext cx="412321" cy="622153"/>
            </a:xfrm>
            <a:custGeom>
              <a:avLst/>
              <a:gdLst>
                <a:gd name="connsiteX0" fmla="*/ 0 w 411982"/>
                <a:gd name="connsiteY0" fmla="*/ 0 h 622998"/>
                <a:gd name="connsiteX1" fmla="*/ 411982 w 411982"/>
                <a:gd name="connsiteY1" fmla="*/ 622998 h 62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982" h="622998">
                  <a:moveTo>
                    <a:pt x="0" y="0"/>
                  </a:moveTo>
                  <a:lnTo>
                    <a:pt x="411982" y="622998"/>
                  </a:lnTo>
                </a:path>
              </a:pathLst>
            </a:custGeom>
            <a:noFill/>
            <a:ln w="10160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26641" name="Прямая соединительная линия 23"/>
            <p:cNvCxnSpPr>
              <a:cxnSpLocks noChangeShapeType="1"/>
            </p:cNvCxnSpPr>
            <p:nvPr/>
          </p:nvCxnSpPr>
          <p:spPr bwMode="auto">
            <a:xfrm flipV="1">
              <a:off x="6667674" y="5200669"/>
              <a:ext cx="0" cy="194774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871678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charset="0"/>
              </a:rPr>
              <a:t>Будущее </a:t>
            </a:r>
            <a:r>
              <a:rPr lang="en-US" dirty="0" smtClean="0">
                <a:latin typeface="Verdana" charset="0"/>
              </a:rPr>
              <a:t>SDN</a:t>
            </a:r>
            <a:r>
              <a:rPr lang="ru-RU" dirty="0" smtClean="0">
                <a:latin typeface="Verdana" charset="0"/>
              </a:rPr>
              <a:t> </a:t>
            </a:r>
            <a:r>
              <a:rPr lang="ru-RU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ru-RU" dirty="0" smtClean="0">
                <a:latin typeface="Verdana" charset="0"/>
              </a:rPr>
              <a:t> </a:t>
            </a:r>
            <a:r>
              <a:rPr lang="en-US" dirty="0" smtClean="0">
                <a:latin typeface="Verdana" charset="0"/>
              </a:rPr>
              <a:t>SDE</a:t>
            </a:r>
            <a:endParaRPr lang="ru-RU" dirty="0">
              <a:latin typeface="Verdana" charset="0"/>
            </a:endParaRPr>
          </a:p>
        </p:txBody>
      </p:sp>
      <p:sp>
        <p:nvSpPr>
          <p:cNvPr id="6144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>
                <a:latin typeface="Verdana" charset="0"/>
              </a:rPr>
              <a:t>Еще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более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полное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объединение</a:t>
            </a:r>
            <a:r>
              <a:rPr lang="en-US" sz="2000" dirty="0">
                <a:latin typeface="Verdana" charset="0"/>
              </a:rPr>
              <a:t> SDN-</a:t>
            </a:r>
            <a:r>
              <a:rPr lang="en-US" sz="2000" dirty="0" err="1">
                <a:latin typeface="Verdana" charset="0"/>
              </a:rPr>
              <a:t>телеком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решений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и</a:t>
            </a:r>
            <a:r>
              <a:rPr lang="en-US" sz="2000" dirty="0">
                <a:latin typeface="Verdana" charset="0"/>
              </a:rPr>
              <a:t> cloud </a:t>
            </a:r>
            <a:r>
              <a:rPr lang="en-US" sz="2000" dirty="0" err="1">
                <a:latin typeface="Verdana" charset="0"/>
              </a:rPr>
              <a:t>сервисов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в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одну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модель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Большая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централизация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сетей</a:t>
            </a:r>
            <a:r>
              <a:rPr lang="en-US" sz="2000" dirty="0">
                <a:latin typeface="Verdana" charset="0"/>
              </a:rPr>
              <a:t>, </a:t>
            </a:r>
            <a:r>
              <a:rPr lang="en-US" sz="2000" dirty="0" err="1">
                <a:latin typeface="Verdana" charset="0"/>
              </a:rPr>
              <a:t>значительные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экономии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площадей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региональных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узлов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Единые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технологии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DDoS</a:t>
            </a:r>
            <a:r>
              <a:rPr lang="en-US" sz="2000" dirty="0">
                <a:latin typeface="Verdana" charset="0"/>
              </a:rPr>
              <a:t>/DPI/</a:t>
            </a:r>
            <a:r>
              <a:rPr lang="en-US" sz="2000" dirty="0" err="1">
                <a:latin typeface="Verdana" charset="0"/>
              </a:rPr>
              <a:t>BigData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как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часть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мощных</a:t>
            </a:r>
            <a:r>
              <a:rPr lang="en-US" sz="2000" dirty="0">
                <a:latin typeface="Verdana" charset="0"/>
              </a:rPr>
              <a:t> SDN-</a:t>
            </a:r>
            <a:r>
              <a:rPr lang="en-US" sz="2000" dirty="0" err="1">
                <a:latin typeface="Verdana" charset="0"/>
              </a:rPr>
              <a:t>платформ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Межсетевой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операторский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обмен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на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уровне</a:t>
            </a:r>
            <a:r>
              <a:rPr lang="en-US" sz="2000" dirty="0">
                <a:latin typeface="Verdana" charset="0"/>
              </a:rPr>
              <a:t> SDN-SDN (cloud-cloud)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Совместное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использование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устройств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передачи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операторами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Появление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новых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протоколов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маршрутизации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Централизованная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модель</a:t>
            </a:r>
            <a:r>
              <a:rPr lang="en-US" sz="2000" dirty="0">
                <a:latin typeface="Verdana" charset="0"/>
              </a:rPr>
              <a:t> СОРМ</a:t>
            </a:r>
            <a:endParaRPr lang="ru-RU" sz="2000" dirty="0">
              <a:latin typeface="Verdana" charset="0"/>
            </a:endParaRPr>
          </a:p>
          <a:p>
            <a:r>
              <a:rPr lang="en-US" sz="2000" dirty="0" smtClean="0">
                <a:latin typeface="Verdana" charset="0"/>
              </a:rPr>
              <a:t>SDE?</a:t>
            </a:r>
          </a:p>
          <a:p>
            <a:r>
              <a:rPr lang="en-US" sz="2000" dirty="0" smtClean="0">
                <a:latin typeface="Verdana" charset="0"/>
              </a:rPr>
              <a:t>User </a:t>
            </a:r>
            <a:r>
              <a:rPr lang="en-US" sz="2000" dirty="0">
                <a:latin typeface="Verdana" charset="0"/>
              </a:rPr>
              <a:t>Defined Network ?..</a:t>
            </a:r>
            <a:endParaRPr lang="ru-RU" sz="2000" dirty="0">
              <a:latin typeface="Verdana" charset="0"/>
            </a:endParaRPr>
          </a:p>
          <a:p>
            <a:endParaRPr lang="ru-RU" sz="20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52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1707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Архитектура HP SDN </a:t>
            </a:r>
          </a:p>
        </p:txBody>
      </p:sp>
      <p:pic>
        <p:nvPicPr>
          <p:cNvPr id="7" name="Рисунок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 bwMode="auto">
          <a:xfrm>
            <a:off x="0" y="774700"/>
            <a:ext cx="9144000" cy="5954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95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296919"/>
            <a:ext cx="8229600" cy="923747"/>
          </a:xfrm>
        </p:spPr>
        <p:txBody>
          <a:bodyPr/>
          <a:lstStyle/>
          <a:p>
            <a:r>
              <a:rPr lang="ru-RU" dirty="0"/>
              <a:t>Архитектура </a:t>
            </a:r>
            <a:r>
              <a:rPr lang="ru-RU" dirty="0" smtClean="0"/>
              <a:t> </a:t>
            </a:r>
            <a:r>
              <a:rPr lang="ru-RU" dirty="0"/>
              <a:t>SDN </a:t>
            </a:r>
            <a:r>
              <a:rPr lang="ru-RU" dirty="0" smtClean="0"/>
              <a:t>СПбГУТ-Х</a:t>
            </a:r>
            <a:endParaRPr lang="ru-RU" dirty="0"/>
          </a:p>
        </p:txBody>
      </p:sp>
      <p:pic>
        <p:nvPicPr>
          <p:cNvPr id="11" name="fancybox-img" descr="http://www.comarch.com/files_eu/file_2091/SDN-architectur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2" b="13902"/>
          <a:stretch>
            <a:fillRect/>
          </a:stretch>
        </p:blipFill>
        <p:spPr bwMode="auto">
          <a:xfrm>
            <a:off x="0" y="742950"/>
            <a:ext cx="9144000" cy="611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922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5354" y="2461846"/>
            <a:ext cx="8458200" cy="163390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NFV</a:t>
            </a:r>
            <a:endParaRPr lang="ru-RU" sz="4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0D3D1-C610-42A3-B7BF-9E14EBB35DD3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2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686800" cy="1228725"/>
          </a:xfrm>
        </p:spPr>
        <p:txBody>
          <a:bodyPr/>
          <a:lstStyle/>
          <a:p>
            <a:pPr algn="ctr"/>
            <a:r>
              <a:rPr lang="ru-RU" sz="3200">
                <a:latin typeface="Verdana" charset="0"/>
              </a:rPr>
              <a:t>Виртуализация сетевых функций</a:t>
            </a:r>
            <a:endParaRPr lang="en-US" sz="2000">
              <a:latin typeface="Verdana" charset="0"/>
            </a:endParaRPr>
          </a:p>
        </p:txBody>
      </p:sp>
      <p:sp>
        <p:nvSpPr>
          <p:cNvPr id="6246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C968D53D-F2AF-3D45-AAA2-EE9D5D67DA03}" type="slidenum">
              <a:rPr kumimoji="0" lang="en-US" sz="1800"/>
              <a:pPr/>
              <a:t>34</a:t>
            </a:fld>
            <a:endParaRPr kumimoji="0" lang="en-US" sz="1800"/>
          </a:p>
        </p:txBody>
      </p:sp>
      <p:sp>
        <p:nvSpPr>
          <p:cNvPr id="62467" name="TextBox 41"/>
          <p:cNvSpPr txBox="1">
            <a:spLocks noChangeArrowheads="1"/>
          </p:cNvSpPr>
          <p:nvPr/>
        </p:nvSpPr>
        <p:spPr bwMode="auto">
          <a:xfrm>
            <a:off x="828675" y="1136650"/>
            <a:ext cx="310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en-GB" sz="2000">
                <a:solidFill>
                  <a:srgbClr val="C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Classical Network Appliance</a:t>
            </a:r>
            <a:br>
              <a:rPr kumimoji="0" lang="en-GB" sz="2000">
                <a:solidFill>
                  <a:srgbClr val="C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0" lang="en-GB" sz="2000">
                <a:solidFill>
                  <a:srgbClr val="C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Approach</a:t>
            </a:r>
          </a:p>
        </p:txBody>
      </p:sp>
      <p:grpSp>
        <p:nvGrpSpPr>
          <p:cNvPr id="62468" name="Group 34"/>
          <p:cNvGrpSpPr>
            <a:grpSpLocks/>
          </p:cNvGrpSpPr>
          <p:nvPr/>
        </p:nvGrpSpPr>
        <p:grpSpPr bwMode="auto">
          <a:xfrm>
            <a:off x="2481263" y="4391025"/>
            <a:ext cx="654050" cy="827088"/>
            <a:chOff x="2481263" y="4391025"/>
            <a:chExt cx="654050" cy="827088"/>
          </a:xfrm>
        </p:grpSpPr>
        <p:pic>
          <p:nvPicPr>
            <p:cNvPr id="62532" name="Picture 2" descr="Product Small Pho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4391025"/>
              <a:ext cx="654050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33" name="TextBox 7"/>
            <p:cNvSpPr txBox="1">
              <a:spLocks noChangeArrowheads="1"/>
            </p:cNvSpPr>
            <p:nvPr/>
          </p:nvSpPr>
          <p:spPr bwMode="auto">
            <a:xfrm>
              <a:off x="2554288" y="4910138"/>
              <a:ext cx="5667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BRAS</a:t>
              </a:r>
            </a:p>
          </p:txBody>
        </p:sp>
      </p:grpSp>
      <p:grpSp>
        <p:nvGrpSpPr>
          <p:cNvPr id="62469" name="Group 37"/>
          <p:cNvGrpSpPr>
            <a:grpSpLocks/>
          </p:cNvGrpSpPr>
          <p:nvPr/>
        </p:nvGrpSpPr>
        <p:grpSpPr bwMode="auto">
          <a:xfrm>
            <a:off x="1412875" y="3022600"/>
            <a:ext cx="754063" cy="1020763"/>
            <a:chOff x="1412875" y="3022600"/>
            <a:chExt cx="754063" cy="1020763"/>
          </a:xfrm>
        </p:grpSpPr>
        <p:sp>
          <p:nvSpPr>
            <p:cNvPr id="62530" name="TextBox 12"/>
            <p:cNvSpPr txBox="1">
              <a:spLocks noChangeArrowheads="1"/>
            </p:cNvSpPr>
            <p:nvPr/>
          </p:nvSpPr>
          <p:spPr bwMode="auto">
            <a:xfrm>
              <a:off x="1412875" y="3735388"/>
              <a:ext cx="7540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Firewall</a:t>
              </a:r>
            </a:p>
          </p:txBody>
        </p:sp>
        <p:pic>
          <p:nvPicPr>
            <p:cNvPr id="62531" name="Picture 10" descr="http://www.checkpoint.com/images/products/appliances/graphics/main-320x21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69" t="13052" r="4462"/>
            <a:stretch>
              <a:fillRect/>
            </a:stretch>
          </p:blipFill>
          <p:spPr bwMode="auto">
            <a:xfrm>
              <a:off x="1420813" y="3022600"/>
              <a:ext cx="6096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0" name="Group 40"/>
          <p:cNvGrpSpPr>
            <a:grpSpLocks/>
          </p:cNvGrpSpPr>
          <p:nvPr/>
        </p:nvGrpSpPr>
        <p:grpSpPr bwMode="auto">
          <a:xfrm>
            <a:off x="333375" y="3306763"/>
            <a:ext cx="849313" cy="669925"/>
            <a:chOff x="333375" y="3306763"/>
            <a:chExt cx="849313" cy="669925"/>
          </a:xfrm>
        </p:grpSpPr>
        <p:pic>
          <p:nvPicPr>
            <p:cNvPr id="62528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7" t="40077" r="63269" b="42200"/>
            <a:stretch>
              <a:fillRect/>
            </a:stretch>
          </p:blipFill>
          <p:spPr bwMode="auto">
            <a:xfrm>
              <a:off x="333375" y="3306763"/>
              <a:ext cx="849313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9" name="TextBox 16"/>
            <p:cNvSpPr txBox="1">
              <a:spLocks noChangeArrowheads="1"/>
            </p:cNvSpPr>
            <p:nvPr/>
          </p:nvSpPr>
          <p:spPr bwMode="auto">
            <a:xfrm>
              <a:off x="587375" y="3668713"/>
              <a:ext cx="431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DPI</a:t>
              </a:r>
            </a:p>
          </p:txBody>
        </p:sp>
      </p:grpSp>
      <p:grpSp>
        <p:nvGrpSpPr>
          <p:cNvPr id="62471" name="Group 43"/>
          <p:cNvGrpSpPr>
            <a:grpSpLocks/>
          </p:cNvGrpSpPr>
          <p:nvPr/>
        </p:nvGrpSpPr>
        <p:grpSpPr bwMode="auto">
          <a:xfrm>
            <a:off x="1360488" y="2093913"/>
            <a:ext cx="971550" cy="736600"/>
            <a:chOff x="1360488" y="2093913"/>
            <a:chExt cx="971550" cy="736600"/>
          </a:xfrm>
        </p:grpSpPr>
        <p:pic>
          <p:nvPicPr>
            <p:cNvPr id="62526" name="Picture 13" descr="http://di1.shopping.com/images1/pi/98/4d/f4/20219018-100x100-0-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10" b="18085"/>
            <a:stretch>
              <a:fillRect/>
            </a:stretch>
          </p:blipFill>
          <p:spPr bwMode="auto">
            <a:xfrm>
              <a:off x="1360488" y="2093913"/>
              <a:ext cx="97155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7" name="TextBox 19"/>
            <p:cNvSpPr txBox="1">
              <a:spLocks noChangeArrowheads="1"/>
            </p:cNvSpPr>
            <p:nvPr/>
          </p:nvSpPr>
          <p:spPr bwMode="auto">
            <a:xfrm>
              <a:off x="1482725" y="2522538"/>
              <a:ext cx="5064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CDN</a:t>
              </a:r>
            </a:p>
          </p:txBody>
        </p:sp>
      </p:grpSp>
      <p:grpSp>
        <p:nvGrpSpPr>
          <p:cNvPr id="62472" name="Group 46"/>
          <p:cNvGrpSpPr>
            <a:grpSpLocks/>
          </p:cNvGrpSpPr>
          <p:nvPr/>
        </p:nvGrpSpPr>
        <p:grpSpPr bwMode="auto">
          <a:xfrm>
            <a:off x="3603625" y="3124200"/>
            <a:ext cx="998538" cy="1147763"/>
            <a:chOff x="3603625" y="3124200"/>
            <a:chExt cx="998538" cy="1147763"/>
          </a:xfrm>
        </p:grpSpPr>
        <p:pic>
          <p:nvPicPr>
            <p:cNvPr id="62524" name="Picture 6" descr="http://www.linuxfordevices.com/images/stories/spirent_testcenter_s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63" y="3124200"/>
              <a:ext cx="71913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5" name="TextBox 24"/>
            <p:cNvSpPr txBox="1">
              <a:spLocks noChangeArrowheads="1"/>
            </p:cNvSpPr>
            <p:nvPr/>
          </p:nvSpPr>
          <p:spPr bwMode="auto">
            <a:xfrm>
              <a:off x="3603625" y="3748088"/>
              <a:ext cx="9985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Tester/QoE</a:t>
              </a:r>
            </a:p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monitor</a:t>
              </a:r>
            </a:p>
          </p:txBody>
        </p:sp>
      </p:grpSp>
      <p:grpSp>
        <p:nvGrpSpPr>
          <p:cNvPr id="62473" name="Group 49"/>
          <p:cNvGrpSpPr>
            <a:grpSpLocks/>
          </p:cNvGrpSpPr>
          <p:nvPr/>
        </p:nvGrpSpPr>
        <p:grpSpPr bwMode="auto">
          <a:xfrm>
            <a:off x="3481388" y="2052638"/>
            <a:ext cx="1096962" cy="960437"/>
            <a:chOff x="3481388" y="2052638"/>
            <a:chExt cx="1096962" cy="960437"/>
          </a:xfrm>
        </p:grpSpPr>
        <p:pic>
          <p:nvPicPr>
            <p:cNvPr id="62522" name="Picture 8" descr="http://us.teneo.net/Uploads/images/705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513" y="2052638"/>
              <a:ext cx="827087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3" name="TextBox 27"/>
            <p:cNvSpPr txBox="1">
              <a:spLocks noChangeArrowheads="1"/>
            </p:cNvSpPr>
            <p:nvPr/>
          </p:nvSpPr>
          <p:spPr bwMode="auto">
            <a:xfrm>
              <a:off x="3481388" y="2490788"/>
              <a:ext cx="10969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WAN</a:t>
              </a:r>
            </a:p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Acceleration</a:t>
              </a:r>
            </a:p>
          </p:txBody>
        </p:sp>
      </p:grpSp>
      <p:grpSp>
        <p:nvGrpSpPr>
          <p:cNvPr id="62474" name="Group 52"/>
          <p:cNvGrpSpPr>
            <a:grpSpLocks/>
          </p:cNvGrpSpPr>
          <p:nvPr/>
        </p:nvGrpSpPr>
        <p:grpSpPr bwMode="auto">
          <a:xfrm>
            <a:off x="333375" y="1990725"/>
            <a:ext cx="976313" cy="1144588"/>
            <a:chOff x="333375" y="1990725"/>
            <a:chExt cx="976313" cy="1144588"/>
          </a:xfrm>
        </p:grpSpPr>
        <p:pic>
          <p:nvPicPr>
            <p:cNvPr id="62520" name="Picture 10" descr="http://solacecdn.s3.amazonaws.com/new/wp-content/uploads/2010/02/3260_front_200p-wide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1990725"/>
              <a:ext cx="976313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1" name="TextBox 30"/>
            <p:cNvSpPr txBox="1">
              <a:spLocks noChangeArrowheads="1"/>
            </p:cNvSpPr>
            <p:nvPr/>
          </p:nvSpPr>
          <p:spPr bwMode="auto">
            <a:xfrm>
              <a:off x="447675" y="2613025"/>
              <a:ext cx="83026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Message</a:t>
              </a:r>
            </a:p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Router</a:t>
              </a:r>
            </a:p>
          </p:txBody>
        </p:sp>
      </p:grpSp>
      <p:grpSp>
        <p:nvGrpSpPr>
          <p:cNvPr id="62475" name="Group 55"/>
          <p:cNvGrpSpPr>
            <a:grpSpLocks/>
          </p:cNvGrpSpPr>
          <p:nvPr/>
        </p:nvGrpSpPr>
        <p:grpSpPr bwMode="auto">
          <a:xfrm>
            <a:off x="3290888" y="4283075"/>
            <a:ext cx="1574800" cy="1168400"/>
            <a:chOff x="3290888" y="4283075"/>
            <a:chExt cx="1574800" cy="1168400"/>
          </a:xfrm>
        </p:grpSpPr>
        <p:pic>
          <p:nvPicPr>
            <p:cNvPr id="62518" name="Picture 12" descr="http://www.nokiasiemensnetworks.com/sites/default/files/image_files/img_multicontroler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38" y="4283075"/>
              <a:ext cx="923925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9" name="TextBox 32"/>
            <p:cNvSpPr txBox="1">
              <a:spLocks noChangeArrowheads="1"/>
            </p:cNvSpPr>
            <p:nvPr/>
          </p:nvSpPr>
          <p:spPr bwMode="auto">
            <a:xfrm>
              <a:off x="3290888" y="4927600"/>
              <a:ext cx="1574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Radio/Fixed Access</a:t>
              </a:r>
            </a:p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Network Nodes</a:t>
              </a:r>
            </a:p>
          </p:txBody>
        </p:sp>
      </p:grpSp>
      <p:grpSp>
        <p:nvGrpSpPr>
          <p:cNvPr id="62476" name="Group 58"/>
          <p:cNvGrpSpPr>
            <a:grpSpLocks/>
          </p:cNvGrpSpPr>
          <p:nvPr/>
        </p:nvGrpSpPr>
        <p:grpSpPr bwMode="auto">
          <a:xfrm>
            <a:off x="2336800" y="3079750"/>
            <a:ext cx="962025" cy="1158875"/>
            <a:chOff x="2336800" y="3079750"/>
            <a:chExt cx="962025" cy="1158875"/>
          </a:xfrm>
        </p:grpSpPr>
        <p:pic>
          <p:nvPicPr>
            <p:cNvPr id="62516" name="Picture 16" descr="http://farm5.static.flickr.com/4111/4949006335_e8a306f6c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50" y="3079750"/>
              <a:ext cx="839788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7" name="TextBox 38"/>
            <p:cNvSpPr txBox="1">
              <a:spLocks noChangeArrowheads="1"/>
            </p:cNvSpPr>
            <p:nvPr/>
          </p:nvSpPr>
          <p:spPr bwMode="auto">
            <a:xfrm>
              <a:off x="2336800" y="3716338"/>
              <a:ext cx="9620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Carrier</a:t>
              </a:r>
              <a:b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</a:br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Grade NAT</a:t>
              </a:r>
            </a:p>
          </p:txBody>
        </p:sp>
      </p:grpSp>
      <p:grpSp>
        <p:nvGrpSpPr>
          <p:cNvPr id="62477" name="Group 61"/>
          <p:cNvGrpSpPr>
            <a:grpSpLocks/>
          </p:cNvGrpSpPr>
          <p:nvPr/>
        </p:nvGrpSpPr>
        <p:grpSpPr bwMode="auto">
          <a:xfrm>
            <a:off x="2317750" y="1785938"/>
            <a:ext cx="1268413" cy="1250950"/>
            <a:chOff x="2317750" y="1785938"/>
            <a:chExt cx="1268413" cy="1250950"/>
          </a:xfrm>
        </p:grpSpPr>
        <p:pic>
          <p:nvPicPr>
            <p:cNvPr id="62514" name="Picture 18" descr="http://partners.varphonex.com/images/acme_border_controller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425" y="1785938"/>
              <a:ext cx="858838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5" name="TextBox 42"/>
            <p:cNvSpPr txBox="1">
              <a:spLocks noChangeArrowheads="1"/>
            </p:cNvSpPr>
            <p:nvPr/>
          </p:nvSpPr>
          <p:spPr bwMode="auto">
            <a:xfrm>
              <a:off x="2317750" y="2514600"/>
              <a:ext cx="126841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Session Border</a:t>
              </a:r>
            </a:p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Controller</a:t>
              </a:r>
            </a:p>
          </p:txBody>
        </p:sp>
      </p:grpSp>
      <p:grpSp>
        <p:nvGrpSpPr>
          <p:cNvPr id="62478" name="Group 64"/>
          <p:cNvGrpSpPr>
            <a:grpSpLocks/>
          </p:cNvGrpSpPr>
          <p:nvPr/>
        </p:nvGrpSpPr>
        <p:grpSpPr bwMode="auto">
          <a:xfrm>
            <a:off x="1316038" y="4264025"/>
            <a:ext cx="900112" cy="965200"/>
            <a:chOff x="1316038" y="4264025"/>
            <a:chExt cx="900112" cy="965200"/>
          </a:xfrm>
        </p:grpSpPr>
        <p:pic>
          <p:nvPicPr>
            <p:cNvPr id="62512" name="Picture 4" descr="Large Phot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4264025"/>
              <a:ext cx="5889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3" name="TextBox 10"/>
            <p:cNvSpPr txBox="1">
              <a:spLocks noChangeArrowheads="1"/>
            </p:cNvSpPr>
            <p:nvPr/>
          </p:nvSpPr>
          <p:spPr bwMode="auto">
            <a:xfrm>
              <a:off x="1316038" y="4921250"/>
              <a:ext cx="9001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PE Router</a:t>
              </a:r>
            </a:p>
          </p:txBody>
        </p:sp>
      </p:grpSp>
      <p:grpSp>
        <p:nvGrpSpPr>
          <p:cNvPr id="62479" name="Group 67"/>
          <p:cNvGrpSpPr>
            <a:grpSpLocks/>
          </p:cNvGrpSpPr>
          <p:nvPr/>
        </p:nvGrpSpPr>
        <p:grpSpPr bwMode="auto">
          <a:xfrm>
            <a:off x="96838" y="4125913"/>
            <a:ext cx="1303337" cy="1089025"/>
            <a:chOff x="96838" y="4125913"/>
            <a:chExt cx="1303337" cy="1089025"/>
          </a:xfrm>
        </p:grpSpPr>
        <p:pic>
          <p:nvPicPr>
            <p:cNvPr id="62510" name="Picture 14" descr="http://2.bp.blogspot.com/_pdKr5yG7P3w/TQm9ZEZTQJI/AAAAAAAAAr8/TISpPJl3gx4/s1600/Untitled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4125913"/>
              <a:ext cx="67786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1" name="TextBox 36"/>
            <p:cNvSpPr txBox="1">
              <a:spLocks noChangeArrowheads="1"/>
            </p:cNvSpPr>
            <p:nvPr/>
          </p:nvSpPr>
          <p:spPr bwMode="auto">
            <a:xfrm>
              <a:off x="96838" y="4906963"/>
              <a:ext cx="13033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SGSN/GGSN</a:t>
              </a:r>
            </a:p>
          </p:txBody>
        </p:sp>
      </p:grpSp>
      <p:sp>
        <p:nvSpPr>
          <p:cNvPr id="62480" name="TextBox 28"/>
          <p:cNvSpPr txBox="1">
            <a:spLocks noChangeArrowheads="1"/>
          </p:cNvSpPr>
          <p:nvPr/>
        </p:nvSpPr>
        <p:spPr bwMode="auto">
          <a:xfrm>
            <a:off x="165100" y="5353050"/>
            <a:ext cx="38655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Clr>
                <a:srgbClr val="0000FF"/>
              </a:buClr>
              <a:buSzPct val="130000"/>
              <a:buFont typeface="Arial" charset="0"/>
              <a:buChar char="•"/>
            </a:pPr>
            <a:r>
              <a:rPr kumimoji="0" lang="en-GB" sz="1200">
                <a:ea typeface="ＭＳ Ｐゴシック" charset="0"/>
                <a:cs typeface="ＭＳ Ｐゴシック" charset="0"/>
              </a:rPr>
              <a:t>Fragmented, purpose-built hardware.</a:t>
            </a:r>
          </a:p>
          <a:p>
            <a:pPr>
              <a:buClr>
                <a:srgbClr val="0000FF"/>
              </a:buClr>
              <a:buSzPct val="130000"/>
              <a:buFont typeface="Arial" charset="0"/>
              <a:buChar char="•"/>
            </a:pPr>
            <a:r>
              <a:rPr kumimoji="0" lang="en-GB" sz="1200">
                <a:ea typeface="ＭＳ Ｐゴシック" charset="0"/>
                <a:cs typeface="ＭＳ Ｐゴシック" charset="0"/>
              </a:rPr>
              <a:t>Physical install per appliance per site.</a:t>
            </a:r>
          </a:p>
          <a:p>
            <a:pPr>
              <a:buClr>
                <a:srgbClr val="0000FF"/>
              </a:buClr>
              <a:buSzPct val="130000"/>
              <a:buFont typeface="Arial" charset="0"/>
              <a:buChar char="•"/>
            </a:pPr>
            <a:r>
              <a:rPr kumimoji="0" lang="en-GB" sz="1200">
                <a:ea typeface="ＭＳ Ｐゴシック" charset="0"/>
                <a:cs typeface="ＭＳ Ｐゴシック" charset="0"/>
              </a:rPr>
              <a:t>Hardware development large barrier to entry for new vendors, constraining innovation &amp; competition.</a:t>
            </a:r>
          </a:p>
        </p:txBody>
      </p:sp>
      <p:sp>
        <p:nvSpPr>
          <p:cNvPr id="62481" name="Rectangle 29"/>
          <p:cNvSpPr>
            <a:spLocks noChangeArrowheads="1"/>
          </p:cNvSpPr>
          <p:nvPr/>
        </p:nvSpPr>
        <p:spPr bwMode="auto">
          <a:xfrm>
            <a:off x="2347913" y="1731963"/>
            <a:ext cx="892175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3600"/>
          </a:p>
        </p:txBody>
      </p:sp>
      <p:sp>
        <p:nvSpPr>
          <p:cNvPr id="62482" name="Rounded Rectangle 54"/>
          <p:cNvSpPr>
            <a:spLocks noChangeArrowheads="1"/>
          </p:cNvSpPr>
          <p:nvPr/>
        </p:nvSpPr>
        <p:spPr bwMode="auto">
          <a:xfrm>
            <a:off x="96838" y="882650"/>
            <a:ext cx="4710112" cy="5570538"/>
          </a:xfrm>
          <a:prstGeom prst="roundRect">
            <a:avLst>
              <a:gd name="adj" fmla="val 580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483" name="Right Arrow 73"/>
          <p:cNvSpPr>
            <a:spLocks noChangeArrowheads="1"/>
          </p:cNvSpPr>
          <p:nvPr/>
        </p:nvSpPr>
        <p:spPr bwMode="auto">
          <a:xfrm rot="-1921285">
            <a:off x="3343275" y="3024188"/>
            <a:ext cx="2381250" cy="1528762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69BE28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GB" sz="240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62484" name="Group 74"/>
          <p:cNvGrpSpPr>
            <a:grpSpLocks/>
          </p:cNvGrpSpPr>
          <p:nvPr/>
        </p:nvGrpSpPr>
        <p:grpSpPr bwMode="auto">
          <a:xfrm>
            <a:off x="5040313" y="882650"/>
            <a:ext cx="4048125" cy="5570538"/>
            <a:chOff x="5040923" y="749301"/>
            <a:chExt cx="4047869" cy="5874238"/>
          </a:xfrm>
        </p:grpSpPr>
        <p:sp>
          <p:nvSpPr>
            <p:cNvPr id="62485" name="TextBox 43"/>
            <p:cNvSpPr txBox="1">
              <a:spLocks noChangeArrowheads="1"/>
            </p:cNvSpPr>
            <p:nvPr/>
          </p:nvSpPr>
          <p:spPr bwMode="auto">
            <a:xfrm>
              <a:off x="5073445" y="800718"/>
              <a:ext cx="3973718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2000">
                  <a:solidFill>
                    <a:srgbClr val="C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Network Functions Virtualisation Approach</a:t>
              </a:r>
            </a:p>
          </p:txBody>
        </p:sp>
        <p:grpSp>
          <p:nvGrpSpPr>
            <p:cNvPr id="62486" name="Group 27"/>
            <p:cNvGrpSpPr>
              <a:grpSpLocks/>
            </p:cNvGrpSpPr>
            <p:nvPr/>
          </p:nvGrpSpPr>
          <p:grpSpPr bwMode="auto">
            <a:xfrm>
              <a:off x="5040923" y="749301"/>
              <a:ext cx="4047869" cy="5874238"/>
              <a:chOff x="5040923" y="749301"/>
              <a:chExt cx="4047869" cy="5874238"/>
            </a:xfrm>
          </p:grpSpPr>
          <p:sp>
            <p:nvSpPr>
              <p:cNvPr id="62487" name="TextBox 45"/>
              <p:cNvSpPr txBox="1">
                <a:spLocks noChangeArrowheads="1"/>
              </p:cNvSpPr>
              <p:nvPr/>
            </p:nvSpPr>
            <p:spPr bwMode="auto">
              <a:xfrm>
                <a:off x="5148263" y="6189296"/>
                <a:ext cx="36242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kumimoji="0" lang="en-GB" sz="1800">
                    <a:solidFill>
                      <a:srgbClr val="C00000"/>
                    </a:solidFill>
                    <a:ea typeface="ＭＳ Ｐゴシック" charset="0"/>
                    <a:cs typeface="ＭＳ Ｐゴシック" charset="0"/>
                  </a:rPr>
                  <a:t>High volume Ethernet switches</a:t>
                </a:r>
              </a:p>
            </p:txBody>
          </p:sp>
          <p:pic>
            <p:nvPicPr>
              <p:cNvPr id="62488" name="Picture 6" descr="http://t1.gstatic.com/images?q=tbn:ANd9GcTUFD7wvOt_9mnoGHjnQK7rpnH3119LecHeYdzsH6mkF4_acWhOhw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9325" y="5451475"/>
                <a:ext cx="777875" cy="78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89" name="TextBox 40"/>
              <p:cNvSpPr txBox="1">
                <a:spLocks noChangeArrowheads="1"/>
              </p:cNvSpPr>
              <p:nvPr/>
            </p:nvSpPr>
            <p:spPr bwMode="auto">
              <a:xfrm>
                <a:off x="5228435" y="4522788"/>
                <a:ext cx="32496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kumimoji="0" lang="en-GB" sz="1800">
                    <a:solidFill>
                      <a:srgbClr val="C00000"/>
                    </a:solidFill>
                    <a:ea typeface="ＭＳ Ｐゴシック" charset="0"/>
                    <a:cs typeface="ＭＳ Ｐゴシック" charset="0"/>
                  </a:rPr>
                  <a:t>High volume standard servers</a:t>
                </a:r>
              </a:p>
            </p:txBody>
          </p:sp>
          <p:pic>
            <p:nvPicPr>
              <p:cNvPr id="62490" name="Picture 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1538" y="3976688"/>
                <a:ext cx="995362" cy="64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8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37"/>
              <a:stretch>
                <a:fillRect/>
              </a:stretch>
            </p:blipFill>
            <p:spPr bwMode="auto">
              <a:xfrm>
                <a:off x="6062663" y="4876800"/>
                <a:ext cx="717550" cy="25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2" name="Picture 6" descr="http://t1.gstatic.com/images?q=tbn:ANd9GcTUFD7wvOt_9mnoGHjnQK7rpnH3119LecHeYdzsH6mkF4_acWhOhw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3088" y="5456238"/>
                <a:ext cx="777875" cy="78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5300" y="3981450"/>
                <a:ext cx="995363" cy="64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4" name="Picture 8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37"/>
              <a:stretch>
                <a:fillRect/>
              </a:stretch>
            </p:blipFill>
            <p:spPr bwMode="auto">
              <a:xfrm>
                <a:off x="6956425" y="4881563"/>
                <a:ext cx="71755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95" name="TextBox 45"/>
              <p:cNvSpPr txBox="1">
                <a:spLocks noChangeArrowheads="1"/>
              </p:cNvSpPr>
              <p:nvPr/>
            </p:nvSpPr>
            <p:spPr bwMode="auto">
              <a:xfrm>
                <a:off x="5189478" y="5075238"/>
                <a:ext cx="32624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kumimoji="0" lang="en-GB" sz="1800">
                    <a:solidFill>
                      <a:srgbClr val="C00000"/>
                    </a:solidFill>
                    <a:ea typeface="ＭＳ Ｐゴシック" charset="0"/>
                    <a:cs typeface="ＭＳ Ｐゴシック" charset="0"/>
                  </a:rPr>
                  <a:t>High volume standard storage</a:t>
                </a:r>
              </a:p>
            </p:txBody>
          </p:sp>
          <p:sp>
            <p:nvSpPr>
              <p:cNvPr id="87" name="Down Arrow 86"/>
              <p:cNvSpPr/>
              <p:nvPr/>
            </p:nvSpPr>
            <p:spPr>
              <a:xfrm>
                <a:off x="6310843" y="3344077"/>
                <a:ext cx="220648" cy="68970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2497" name="Picture 46" descr="AG00221_"/>
              <p:cNvPicPr>
                <a:picLocks noChangeAspect="1" noChangeArrowheads="1" noCrop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145213" y="3503613"/>
                <a:ext cx="477837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98" name="TextBox 88"/>
              <p:cNvSpPr txBox="1">
                <a:spLocks noChangeArrowheads="1"/>
              </p:cNvSpPr>
              <p:nvPr/>
            </p:nvSpPr>
            <p:spPr bwMode="auto">
              <a:xfrm>
                <a:off x="6586538" y="3511550"/>
                <a:ext cx="224948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r>
                  <a:rPr kumimoji="0" lang="en-GB" sz="1200"/>
                  <a:t>Orchestrated,</a:t>
                </a:r>
              </a:p>
              <a:p>
                <a:r>
                  <a:rPr kumimoji="0" lang="en-GB" sz="1200"/>
                  <a:t>automatic &amp; remote install.</a:t>
                </a:r>
              </a:p>
            </p:txBody>
          </p:sp>
          <p:sp>
            <p:nvSpPr>
              <p:cNvPr id="62499" name="TextBox 44"/>
              <p:cNvSpPr txBox="1">
                <a:spLocks noChangeArrowheads="1"/>
              </p:cNvSpPr>
              <p:nvPr/>
            </p:nvSpPr>
            <p:spPr bwMode="auto">
              <a:xfrm rot="5400000">
                <a:off x="7920202" y="2050501"/>
                <a:ext cx="159851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kumimoji="0" lang="en-GB" sz="1400"/>
                  <a:t>Competitive &amp; </a:t>
                </a:r>
              </a:p>
              <a:p>
                <a:pPr algn="ctr"/>
                <a:r>
                  <a:rPr kumimoji="0" lang="en-GB" sz="1400"/>
                  <a:t>Innovative</a:t>
                </a:r>
              </a:p>
              <a:p>
                <a:pPr algn="ctr"/>
                <a:r>
                  <a:rPr kumimoji="0" lang="en-GB" sz="1400"/>
                  <a:t> Open Ecosystem</a:t>
                </a:r>
                <a:endParaRPr kumimoji="0" lang="en-GB" sz="1800"/>
              </a:p>
            </p:txBody>
          </p:sp>
          <p:sp>
            <p:nvSpPr>
              <p:cNvPr id="62500" name="Cloud 100"/>
              <p:cNvSpPr>
                <a:spLocks noChangeArrowheads="1"/>
              </p:cNvSpPr>
              <p:nvPr/>
            </p:nvSpPr>
            <p:spPr bwMode="auto">
              <a:xfrm>
                <a:off x="5229225" y="1509713"/>
                <a:ext cx="3161316" cy="2001837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2147483647 w 43200"/>
                  <a:gd name="T7" fmla="*/ 2147483647 h 432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954 w 43200"/>
                  <a:gd name="T13" fmla="*/ 6524 h 43200"/>
                  <a:gd name="T14" fmla="*/ 34174 w 43200"/>
                  <a:gd name="T15" fmla="*/ 34674 h 43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00" h="43200">
                    <a:moveTo>
                      <a:pt x="3900" y="14370"/>
                    </a:moveTo>
                    <a:lnTo>
                      <a:pt x="3899" y="14370"/>
                    </a:lnTo>
                    <a:cubicBezTo>
                      <a:pt x="3858" y="13959"/>
                      <a:pt x="3838" y="13545"/>
                      <a:pt x="3838" y="13131"/>
                    </a:cubicBezTo>
                    <a:cubicBezTo>
                      <a:pt x="3838" y="8055"/>
                      <a:pt x="6861" y="3941"/>
                      <a:pt x="10591" y="3941"/>
                    </a:cubicBezTo>
                    <a:cubicBezTo>
                      <a:pt x="11791" y="3940"/>
                      <a:pt x="12969" y="4376"/>
                      <a:pt x="14005" y="5201"/>
                    </a:cubicBezTo>
                    <a:lnTo>
                      <a:pt x="14005" y="5202"/>
                    </a:lnTo>
                    <a:cubicBezTo>
                      <a:pt x="14930" y="2828"/>
                      <a:pt x="16742" y="1343"/>
                      <a:pt x="18715" y="1344"/>
                    </a:cubicBezTo>
                    <a:cubicBezTo>
                      <a:pt x="20114" y="1344"/>
                      <a:pt x="21458" y="2093"/>
                      <a:pt x="22456" y="3431"/>
                    </a:cubicBezTo>
                    <a:lnTo>
                      <a:pt x="22456" y="3432"/>
                    </a:lnTo>
                    <a:cubicBezTo>
                      <a:pt x="23194" y="1415"/>
                      <a:pt x="24707" y="140"/>
                      <a:pt x="26362" y="141"/>
                    </a:cubicBezTo>
                    <a:cubicBezTo>
                      <a:pt x="27723" y="141"/>
                      <a:pt x="29007" y="1006"/>
                      <a:pt x="29832" y="2481"/>
                    </a:cubicBezTo>
                    <a:lnTo>
                      <a:pt x="29832" y="2480"/>
                    </a:lnTo>
                    <a:cubicBezTo>
                      <a:pt x="30755" y="1002"/>
                      <a:pt x="32110" y="149"/>
                      <a:pt x="33538" y="150"/>
                    </a:cubicBezTo>
                    <a:cubicBezTo>
                      <a:pt x="35888" y="150"/>
                      <a:pt x="37901" y="2435"/>
                      <a:pt x="38318" y="5575"/>
                    </a:cubicBezTo>
                    <a:lnTo>
                      <a:pt x="38317" y="5576"/>
                    </a:lnTo>
                    <a:cubicBezTo>
                      <a:pt x="40639" y="6438"/>
                      <a:pt x="42250" y="9313"/>
                      <a:pt x="42250" y="12594"/>
                    </a:cubicBezTo>
                    <a:cubicBezTo>
                      <a:pt x="42250" y="13579"/>
                      <a:pt x="42103" y="14554"/>
                      <a:pt x="41818" y="15460"/>
                    </a:cubicBezTo>
                    <a:lnTo>
                      <a:pt x="41818" y="15459"/>
                    </a:lnTo>
                    <a:cubicBezTo>
                      <a:pt x="42727" y="17070"/>
                      <a:pt x="43220" y="19044"/>
                      <a:pt x="43220" y="21076"/>
                    </a:cubicBezTo>
                    <a:cubicBezTo>
                      <a:pt x="43220" y="25663"/>
                      <a:pt x="40741" y="29553"/>
                      <a:pt x="37404" y="30203"/>
                    </a:cubicBezTo>
                    <a:lnTo>
                      <a:pt x="37403" y="30202"/>
                    </a:lnTo>
                    <a:cubicBezTo>
                      <a:pt x="37378" y="34523"/>
                      <a:pt x="34795" y="38006"/>
                      <a:pt x="31619" y="38007"/>
                    </a:cubicBezTo>
                    <a:cubicBezTo>
                      <a:pt x="30535" y="38007"/>
                      <a:pt x="29474" y="37593"/>
                      <a:pt x="28555" y="36813"/>
                    </a:cubicBezTo>
                    <a:lnTo>
                      <a:pt x="28556" y="36813"/>
                    </a:lnTo>
                    <a:cubicBezTo>
                      <a:pt x="27694" y="40699"/>
                      <a:pt x="25069" y="43357"/>
                      <a:pt x="22094" y="43358"/>
                    </a:cubicBezTo>
                    <a:cubicBezTo>
                      <a:pt x="19839" y="43358"/>
                      <a:pt x="17733" y="41821"/>
                      <a:pt x="16480" y="39263"/>
                    </a:cubicBezTo>
                    <a:lnTo>
                      <a:pt x="16480" y="39264"/>
                    </a:lnTo>
                    <a:cubicBezTo>
                      <a:pt x="15279" y="40250"/>
                      <a:pt x="13904" y="40770"/>
                      <a:pt x="12503" y="40771"/>
                    </a:cubicBezTo>
                    <a:cubicBezTo>
                      <a:pt x="9735" y="40771"/>
                      <a:pt x="7180" y="38748"/>
                      <a:pt x="5804" y="35469"/>
                    </a:cubicBezTo>
                    <a:lnTo>
                      <a:pt x="5803" y="35469"/>
                    </a:lnTo>
                    <a:cubicBezTo>
                      <a:pt x="5635" y="35496"/>
                      <a:pt x="5465" y="35509"/>
                      <a:pt x="5296" y="35510"/>
                    </a:cubicBezTo>
                    <a:cubicBezTo>
                      <a:pt x="2888" y="35510"/>
                      <a:pt x="936" y="32860"/>
                      <a:pt x="936" y="29592"/>
                    </a:cubicBezTo>
                    <a:cubicBezTo>
                      <a:pt x="935" y="28090"/>
                      <a:pt x="1356" y="26644"/>
                      <a:pt x="2112" y="25547"/>
                    </a:cubicBezTo>
                    <a:lnTo>
                      <a:pt x="2113" y="25547"/>
                    </a:lnTo>
                    <a:cubicBezTo>
                      <a:pt x="781" y="24481"/>
                      <a:pt x="-36" y="22528"/>
                      <a:pt x="-36" y="20418"/>
                    </a:cubicBezTo>
                    <a:cubicBezTo>
                      <a:pt x="-37" y="17370"/>
                      <a:pt x="1647" y="14817"/>
                      <a:pt x="3863" y="14504"/>
                    </a:cubicBezTo>
                    <a:lnTo>
                      <a:pt x="3900" y="14370"/>
                    </a:lnTo>
                    <a:close/>
                  </a:path>
                  <a:path w="43200" h="43200" fill="none">
                    <a:moveTo>
                      <a:pt x="4693" y="26177"/>
                    </a:moveTo>
                    <a:lnTo>
                      <a:pt x="4693" y="26177"/>
                    </a:lnTo>
                    <a:cubicBezTo>
                      <a:pt x="4580" y="26189"/>
                      <a:pt x="4468" y="26194"/>
                      <a:pt x="4356" y="26195"/>
                    </a:cubicBezTo>
                    <a:cubicBezTo>
                      <a:pt x="3584" y="26195"/>
                      <a:pt x="2826" y="25913"/>
                      <a:pt x="2160" y="25379"/>
                    </a:cubicBezTo>
                    <a:moveTo>
                      <a:pt x="6928" y="34899"/>
                    </a:moveTo>
                    <a:lnTo>
                      <a:pt x="6927" y="34898"/>
                    </a:lnTo>
                    <a:cubicBezTo>
                      <a:pt x="6572" y="35091"/>
                      <a:pt x="6200" y="35219"/>
                      <a:pt x="5820" y="35280"/>
                    </a:cubicBezTo>
                    <a:moveTo>
                      <a:pt x="16478" y="39090"/>
                    </a:moveTo>
                    <a:lnTo>
                      <a:pt x="16477" y="39090"/>
                    </a:lnTo>
                    <a:cubicBezTo>
                      <a:pt x="16210" y="38544"/>
                      <a:pt x="15986" y="37960"/>
                      <a:pt x="15809" y="37350"/>
                    </a:cubicBezTo>
                    <a:moveTo>
                      <a:pt x="28827" y="34751"/>
                    </a:moveTo>
                    <a:lnTo>
                      <a:pt x="28826" y="34750"/>
                    </a:lnTo>
                    <a:cubicBezTo>
                      <a:pt x="28787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lnTo>
                      <a:pt x="34128" y="22954"/>
                    </a:lnTo>
                    <a:cubicBezTo>
                      <a:pt x="36118" y="24271"/>
                      <a:pt x="37381" y="27017"/>
                      <a:pt x="37381" y="30027"/>
                    </a:cubicBezTo>
                    <a:cubicBezTo>
                      <a:pt x="37381" y="30048"/>
                      <a:pt x="37380" y="30069"/>
                      <a:pt x="37380" y="30090"/>
                    </a:cubicBezTo>
                    <a:moveTo>
                      <a:pt x="41798" y="15354"/>
                    </a:moveTo>
                    <a:lnTo>
                      <a:pt x="41798" y="15354"/>
                    </a:ln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lnTo>
                      <a:pt x="38324" y="5425"/>
                    </a:lnTo>
                    <a:cubicBezTo>
                      <a:pt x="38375" y="5811"/>
                      <a:pt x="38401" y="6202"/>
                      <a:pt x="38401" y="6595"/>
                    </a:cubicBezTo>
                    <a:cubicBezTo>
                      <a:pt x="38401" y="6626"/>
                      <a:pt x="38400" y="6658"/>
                      <a:pt x="38400" y="6690"/>
                    </a:cubicBezTo>
                    <a:moveTo>
                      <a:pt x="29078" y="3952"/>
                    </a:moveTo>
                    <a:lnTo>
                      <a:pt x="29078" y="3952"/>
                    </a:lnTo>
                    <a:cubicBezTo>
                      <a:pt x="29266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lnTo>
                      <a:pt x="22140" y="4719"/>
                    </a:lnTo>
                    <a:cubicBezTo>
                      <a:pt x="22217" y="4238"/>
                      <a:pt x="22338" y="3771"/>
                      <a:pt x="22500" y="3330"/>
                    </a:cubicBezTo>
                    <a:moveTo>
                      <a:pt x="14000" y="5192"/>
                    </a:moveTo>
                    <a:lnTo>
                      <a:pt x="14000" y="5191"/>
                    </a:lnTo>
                    <a:cubicBezTo>
                      <a:pt x="14471" y="5568"/>
                      <a:pt x="14908" y="6020"/>
                      <a:pt x="15299" y="6540"/>
                    </a:cubicBezTo>
                    <a:moveTo>
                      <a:pt x="4127" y="15789"/>
                    </a:moveTo>
                    <a:lnTo>
                      <a:pt x="4127" y="15788"/>
                    </a:lnTo>
                    <a:cubicBezTo>
                      <a:pt x="4024" y="15324"/>
                      <a:pt x="3948" y="14850"/>
                      <a:pt x="3900" y="14369"/>
                    </a:cubicBezTo>
                  </a:path>
                </a:pathLst>
              </a:custGeom>
              <a:solidFill>
                <a:srgbClr val="D7EEAA"/>
              </a:solidFill>
              <a:ln>
                <a:noFill/>
              </a:ln>
              <a:effectLst>
                <a:prstShdw prst="shdw17" dist="17961" dir="2700000">
                  <a:srgbClr val="818F66"/>
                </a:prst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pic>
            <p:nvPicPr>
              <p:cNvPr id="62501" name="Picture 5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025" y="2270370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2" name="Picture 6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150" y="2284658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3" name="Picture 7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3563" y="2270370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8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263" y="2284658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5" name="Picture 9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3113" y="2757733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10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50" y="2772020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7" name="Picture 11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7033" y="2783133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508" name="Text Box 30"/>
              <p:cNvSpPr txBox="1">
                <a:spLocks noChangeArrowheads="1"/>
              </p:cNvSpPr>
              <p:nvPr/>
            </p:nvSpPr>
            <p:spPr bwMode="auto">
              <a:xfrm>
                <a:off x="5576888" y="1743075"/>
                <a:ext cx="2579687" cy="83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buClr>
                    <a:srgbClr val="4D4D4D"/>
                  </a:buClr>
                </a:pPr>
                <a:r>
                  <a:rPr kumimoji="0" lang="en-GB" sz="2000">
                    <a:ea typeface="ＭＳ Ｐゴシック" charset="0"/>
                    <a:cs typeface="ＭＳ Ｐゴシック" charset="0"/>
                  </a:rPr>
                  <a:t>Independent</a:t>
                </a:r>
              </a:p>
              <a:p>
                <a:pPr algn="ctr">
                  <a:lnSpc>
                    <a:spcPct val="80000"/>
                  </a:lnSpc>
                  <a:buClr>
                    <a:srgbClr val="4D4D4D"/>
                  </a:buClr>
                </a:pPr>
                <a:r>
                  <a:rPr kumimoji="0" lang="en-GB" sz="2000">
                    <a:ea typeface="ＭＳ Ｐゴシック" charset="0"/>
                    <a:cs typeface="ＭＳ Ｐゴシック" charset="0"/>
                  </a:rPr>
                  <a:t>Software Vendors</a:t>
                </a:r>
              </a:p>
              <a:p>
                <a:pPr algn="ctr">
                  <a:lnSpc>
                    <a:spcPct val="80000"/>
                  </a:lnSpc>
                  <a:buClr>
                    <a:srgbClr val="4D4D4D"/>
                  </a:buClr>
                </a:pPr>
                <a:endParaRPr kumimoji="0" lang="en-GB" sz="200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2509" name="Rounded Rectangle 54"/>
              <p:cNvSpPr>
                <a:spLocks noChangeArrowheads="1"/>
              </p:cNvSpPr>
              <p:nvPr/>
            </p:nvSpPr>
            <p:spPr bwMode="auto">
              <a:xfrm>
                <a:off x="5040923" y="749301"/>
                <a:ext cx="4009754" cy="5874238"/>
              </a:xfrm>
              <a:prstGeom prst="roundRect">
                <a:avLst>
                  <a:gd name="adj" fmla="val 5806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5384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Архитектура </a:t>
            </a:r>
            <a:r>
              <a:rPr lang="en-US" dirty="0" smtClean="0"/>
              <a:t>NFV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6169"/>
            <a:ext cx="792088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21" y="0"/>
            <a:ext cx="8463979" cy="713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Новая сетевая парадигма </a:t>
            </a:r>
            <a:r>
              <a:rPr lang="en-GB" dirty="0" smtClean="0"/>
              <a:t>SDN</a:t>
            </a:r>
            <a:r>
              <a:rPr lang="en-US" dirty="0"/>
              <a:t>/</a:t>
            </a:r>
            <a:r>
              <a:rPr lang="en-US" dirty="0" smtClean="0"/>
              <a:t>NFV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5036257"/>
            <a:ext cx="8507288" cy="98051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NFV </a:t>
            </a:r>
            <a:r>
              <a:rPr lang="ru-RU" sz="1600" dirty="0"/>
              <a:t>и</a:t>
            </a:r>
            <a:r>
              <a:rPr lang="en-US" sz="1600" dirty="0" smtClean="0"/>
              <a:t> SDN </a:t>
            </a:r>
            <a:r>
              <a:rPr lang="ru-RU" sz="1600" dirty="0" smtClean="0"/>
              <a:t>взаимно дополняют друг друга, обеспечивают совместно снижение</a:t>
            </a:r>
            <a:r>
              <a:rPr lang="en-GB" sz="1600" i="1" dirty="0" smtClean="0"/>
              <a:t> </a:t>
            </a:r>
            <a:r>
              <a:rPr lang="en-GB" sz="1600" i="1" dirty="0"/>
              <a:t>CAPEX</a:t>
            </a:r>
            <a:r>
              <a:rPr lang="ru-RU" sz="1600" i="1" dirty="0"/>
              <a:t> и</a:t>
            </a:r>
            <a:r>
              <a:rPr lang="en-GB" sz="1600" i="1" dirty="0"/>
              <a:t> </a:t>
            </a:r>
            <a:r>
              <a:rPr lang="en-GB" sz="1600" i="1" dirty="0" smtClean="0"/>
              <a:t>OPEX</a:t>
            </a:r>
            <a:r>
              <a:rPr lang="ru-RU" sz="1600" i="1" dirty="0" smtClean="0"/>
              <a:t>, </a:t>
            </a:r>
            <a:r>
              <a:rPr lang="ru-RU" sz="1600" dirty="0" smtClean="0"/>
              <a:t>но не зависят друг от друга, т.е. </a:t>
            </a:r>
            <a:r>
              <a:rPr lang="en-US" sz="1600" dirty="0" smtClean="0"/>
              <a:t>NFV </a:t>
            </a:r>
            <a:r>
              <a:rPr lang="ru-RU" sz="1600" dirty="0" smtClean="0"/>
              <a:t>может применяться без </a:t>
            </a:r>
            <a:r>
              <a:rPr lang="en-US" sz="1600" dirty="0" smtClean="0"/>
              <a:t>SDN </a:t>
            </a:r>
            <a:r>
              <a:rPr lang="ru-RU" sz="1600" dirty="0" smtClean="0"/>
              <a:t>и</a:t>
            </a:r>
            <a:r>
              <a:rPr lang="en-US" sz="1600" dirty="0" smtClean="0"/>
              <a:t> vice-versa</a:t>
            </a:r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44614" y="900118"/>
            <a:ext cx="2290885" cy="2300282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21406" y="914401"/>
            <a:ext cx="2296624" cy="2252789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Software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Defined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Networking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2464538"/>
            <a:ext cx="2330450" cy="2208244"/>
          </a:xfrm>
          <a:prstGeom prst="ellipse">
            <a:avLst/>
          </a:prstGeom>
          <a:solidFill>
            <a:srgbClr val="FF33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Functions Virtualisation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530849" y="3466649"/>
            <a:ext cx="189633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Оперативность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400" i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вода новых сервисов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гибкость снижение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 CAPEX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и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 OPEX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557840" y="1394311"/>
            <a:ext cx="15700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Создание сетевой абстракции, повышение гибкости управления,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снижение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 CAPEX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и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 OPEX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09083" y="1342901"/>
            <a:ext cx="16340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Поддержка инновационных приложений 3-й стороны</a:t>
            </a:r>
            <a:endParaRPr lang="en-GB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04716" y="1317812"/>
            <a:ext cx="8720920" cy="5540188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0808"/>
            <a:ext cx="8229600" cy="1236654"/>
          </a:xfrm>
        </p:spPr>
        <p:txBody>
          <a:bodyPr/>
          <a:lstStyle/>
          <a:p>
            <a:r>
              <a:rPr kumimoji="1" lang="ru-RU" altLang="ja-JP" b="1" dirty="0" smtClean="0"/>
              <a:t>Синергия </a:t>
            </a:r>
            <a:r>
              <a:rPr kumimoji="1" lang="en-US" altLang="ja-JP" b="1" dirty="0" smtClean="0"/>
              <a:t>SDN</a:t>
            </a:r>
            <a:r>
              <a:rPr lang="ja-JP" altLang="en-US" b="1" dirty="0" smtClean="0"/>
              <a:t> </a:t>
            </a:r>
            <a:r>
              <a:rPr lang="ru-RU" altLang="ja-JP" b="1" dirty="0" smtClean="0"/>
              <a:t>и</a:t>
            </a:r>
            <a:r>
              <a:rPr kumimoji="1" lang="en-US" altLang="ja-JP" b="1" dirty="0" smtClean="0"/>
              <a:t> NFV</a:t>
            </a:r>
            <a:endParaRPr kumimoji="1" lang="ja-JP" altLang="en-US" b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20" y="1470617"/>
            <a:ext cx="8240897" cy="513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3"/>
          <p:cNvSpPr txBox="1"/>
          <p:nvPr/>
        </p:nvSpPr>
        <p:spPr>
          <a:xfrm>
            <a:off x="2195736" y="3573016"/>
            <a:ext cx="2328330" cy="830997"/>
          </a:xfrm>
          <a:prstGeom prst="rect">
            <a:avLst/>
          </a:prstGeom>
          <a:solidFill>
            <a:srgbClr val="FFCC6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ja-JP" sz="1600" b="1" dirty="0">
                <a:solidFill>
                  <a:srgbClr val="000000"/>
                </a:solidFill>
              </a:rPr>
              <a:t>Пересмотр </a:t>
            </a:r>
            <a:br>
              <a:rPr lang="ru-RU" altLang="ja-JP" sz="1600" b="1" dirty="0">
                <a:solidFill>
                  <a:srgbClr val="000000"/>
                </a:solidFill>
              </a:rPr>
            </a:br>
            <a:r>
              <a:rPr lang="ru-RU" altLang="ja-JP" sz="1600" b="1" dirty="0">
                <a:solidFill>
                  <a:srgbClr val="000000"/>
                </a:solidFill>
              </a:rPr>
              <a:t>сетевой архитектуры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3"/>
          <p:cNvSpPr txBox="1"/>
          <p:nvPr/>
        </p:nvSpPr>
        <p:spPr>
          <a:xfrm>
            <a:off x="1610436" y="4591786"/>
            <a:ext cx="2938232" cy="830997"/>
          </a:xfrm>
          <a:prstGeom prst="rect">
            <a:avLst/>
          </a:prstGeom>
          <a:solidFill>
            <a:srgbClr val="FFCC6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ja-JP" sz="1600" b="1" dirty="0">
                <a:solidFill>
                  <a:srgbClr val="000000"/>
                </a:solidFill>
              </a:rPr>
              <a:t>Разделение управления коммутацией и передачи данных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3"/>
          <p:cNvSpPr txBox="1"/>
          <p:nvPr/>
        </p:nvSpPr>
        <p:spPr>
          <a:xfrm>
            <a:off x="4548667" y="4591785"/>
            <a:ext cx="3053135" cy="830997"/>
          </a:xfrm>
          <a:prstGeom prst="rect">
            <a:avLst/>
          </a:prstGeom>
          <a:solidFill>
            <a:srgbClr val="00CC6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ja-JP" sz="1600" b="1" dirty="0" smtClean="0">
                <a:solidFill>
                  <a:srgbClr val="000000"/>
                </a:solidFill>
              </a:rPr>
              <a:t>Отмена привязки сетевых </a:t>
            </a:r>
            <a:r>
              <a:rPr lang="ru-RU" altLang="ja-JP" sz="1600" dirty="0" smtClean="0">
                <a:solidFill>
                  <a:srgbClr val="000000"/>
                </a:solidFill>
              </a:rPr>
              <a:t>функций </a:t>
            </a:r>
            <a:r>
              <a:rPr lang="ru-RU" altLang="ja-JP" sz="1600" b="1" dirty="0" smtClean="0">
                <a:solidFill>
                  <a:srgbClr val="000000"/>
                </a:solidFill>
              </a:rPr>
              <a:t>к определённому оборудованию и локации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テキスト ボックス 3"/>
          <p:cNvSpPr txBox="1"/>
          <p:nvPr/>
        </p:nvSpPr>
        <p:spPr>
          <a:xfrm>
            <a:off x="4572000" y="3573016"/>
            <a:ext cx="2340591" cy="830997"/>
          </a:xfrm>
          <a:prstGeom prst="rect">
            <a:avLst/>
          </a:prstGeom>
          <a:solidFill>
            <a:srgbClr val="00CC6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ja-JP" sz="1600" b="1" dirty="0" smtClean="0">
                <a:solidFill>
                  <a:srgbClr val="000000"/>
                </a:solidFill>
              </a:rPr>
              <a:t>Пересмотр</a:t>
            </a:r>
            <a:br>
              <a:rPr lang="ru-RU" altLang="ja-JP" sz="1600" b="1" dirty="0" smtClean="0">
                <a:solidFill>
                  <a:srgbClr val="000000"/>
                </a:solidFill>
              </a:rPr>
            </a:br>
            <a:r>
              <a:rPr lang="ru-RU" altLang="ja-JP" sz="1600" b="1" dirty="0" smtClean="0">
                <a:solidFill>
                  <a:srgbClr val="000000"/>
                </a:solidFill>
              </a:rPr>
              <a:t>архитектуры компонентов сети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126"/>
          <p:cNvSpPr txBox="1">
            <a:spLocks noChangeArrowheads="1"/>
          </p:cNvSpPr>
          <p:nvPr/>
        </p:nvSpPr>
        <p:spPr bwMode="auto">
          <a:xfrm>
            <a:off x="5742295" y="1842961"/>
            <a:ext cx="3086606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sz="1400" dirty="0" smtClean="0">
                <a:ea typeface="HGP創英角ｺﾞｼｯｸUB" pitchFamily="34" charset="-128"/>
                <a:cs typeface="Arial" pitchFamily="34" charset="0"/>
              </a:rPr>
              <a:t>Любая сетевая функция может быть динамически развёрнута на любом подходящем вычислительном ресурсе, контролируемом оператором.</a:t>
            </a:r>
            <a:endParaRPr lang="ja-JP" altLang="en-US" sz="1400" b="1" dirty="0">
              <a:ea typeface="HGP創英角ｺﾞｼｯｸUB" pitchFamily="34" charset="-128"/>
              <a:cs typeface="Arial" pitchFamily="34" charset="0"/>
            </a:endParaRPr>
          </a:p>
        </p:txBody>
      </p:sp>
      <p:sp>
        <p:nvSpPr>
          <p:cNvPr id="14" name="テキスト ボックス 126"/>
          <p:cNvSpPr txBox="1">
            <a:spLocks noChangeArrowheads="1"/>
          </p:cNvSpPr>
          <p:nvPr/>
        </p:nvSpPr>
        <p:spPr bwMode="auto">
          <a:xfrm>
            <a:off x="273295" y="1673437"/>
            <a:ext cx="3086606" cy="173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altLang="ja-JP" sz="1400" dirty="0" smtClean="0">
                <a:ea typeface="HGP創英角ｺﾞｼｯｸUB" pitchFamily="34" charset="-128"/>
                <a:cs typeface="Arial" pitchFamily="34" charset="0"/>
              </a:rPr>
              <a:t>Реализация динамической сетевой среды для создания облачной среды </a:t>
            </a:r>
            <a:r>
              <a:rPr lang="ru-RU" altLang="ja-JP" sz="1400" dirty="0">
                <a:ea typeface="HGP創英角ｺﾞｼｯｸUB" pitchFamily="34" charset="-128"/>
                <a:cs typeface="Arial" pitchFamily="34" charset="0"/>
              </a:rPr>
              <a:t>на базе традиционной или </a:t>
            </a:r>
            <a:r>
              <a:rPr lang="en-US" altLang="ja-JP" sz="1400" dirty="0">
                <a:ea typeface="HGP創英角ｺﾞｼｯｸUB" pitchFamily="34" charset="-128"/>
                <a:cs typeface="Arial" pitchFamily="34" charset="0"/>
              </a:rPr>
              <a:t>NFV </a:t>
            </a:r>
            <a:r>
              <a:rPr lang="ru-RU" altLang="ja-JP" sz="1400" dirty="0">
                <a:ea typeface="HGP創英角ｺﾞｼｯｸUB" pitchFamily="34" charset="-128"/>
                <a:cs typeface="Arial" pitchFamily="34" charset="0"/>
              </a:rPr>
              <a:t>инфраструктуры </a:t>
            </a:r>
            <a:endParaRPr lang="ja-JP" altLang="en-US" sz="1400" dirty="0">
              <a:ea typeface="HGP創英角ｺﾞｼｯｸUB" pitchFamily="34" charset="-128"/>
              <a:cs typeface="Arial" pitchFamily="34" charset="0"/>
            </a:endParaRPr>
          </a:p>
          <a:p>
            <a:pPr algn="ctr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sz="1400" dirty="0" smtClean="0">
                <a:ea typeface="HGP創英角ｺﾞｼｯｸUB" pitchFamily="34" charset="-128"/>
                <a:cs typeface="Arial" pitchFamily="34" charset="0"/>
              </a:rPr>
              <a:t>с целью оптимизации задач передачи трафика и предоставления услуг</a:t>
            </a:r>
            <a:endParaRPr lang="ja-JP" altLang="en-US" sz="1400" b="1" dirty="0">
              <a:ea typeface="HGP創英角ｺﾞｼｯｸU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3800" dirty="0"/>
              <a:t>IoT/</a:t>
            </a:r>
            <a:r>
              <a:rPr lang="en-US" sz="13800" dirty="0" err="1" smtClean="0"/>
              <a:t>IoE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4154500527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/>
          </a:p>
          <a:p>
            <a:pPr marL="0" indent="0" algn="ctr">
              <a:buNone/>
            </a:pPr>
            <a:r>
              <a:rPr lang="ru-RU" sz="5400" b="1" dirty="0" smtClean="0"/>
              <a:t>IoT</a:t>
            </a:r>
            <a:r>
              <a:rPr lang="ru-RU" sz="5400" b="1" dirty="0"/>
              <a:t>= (</a:t>
            </a:r>
            <a:r>
              <a:rPr lang="ru-RU" sz="5400" b="1" dirty="0" err="1"/>
              <a:t>Thg</a:t>
            </a:r>
            <a:r>
              <a:rPr lang="ru-RU" sz="5400" b="1" dirty="0"/>
              <a:t> + </a:t>
            </a:r>
            <a:r>
              <a:rPr lang="ru-RU" sz="5400" b="1" dirty="0" err="1"/>
              <a:t>Dev</a:t>
            </a:r>
            <a:r>
              <a:rPr lang="ru-RU" sz="5400" b="1" dirty="0"/>
              <a:t>) </a:t>
            </a:r>
            <a:r>
              <a:rPr lang="ru-RU" sz="5400" b="1" dirty="0" err="1"/>
              <a:t>x</a:t>
            </a:r>
            <a:r>
              <a:rPr lang="ru-RU" sz="5400" b="1" dirty="0"/>
              <a:t> </a:t>
            </a:r>
            <a:r>
              <a:rPr lang="ru-RU" sz="5400" b="1" dirty="0" err="1"/>
              <a:t>Internet</a:t>
            </a:r>
            <a:r>
              <a:rPr lang="ru-RU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67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88913"/>
            <a:ext cx="9144000" cy="7170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u="sng" dirty="0"/>
              <a:t>Причины сдвига телекоммуникационной парадигмы в направлении </a:t>
            </a:r>
            <a:r>
              <a:rPr lang="en-US" sz="2800" i="1" u="sng" dirty="0"/>
              <a:t>SDN </a:t>
            </a:r>
            <a:r>
              <a:rPr lang="ru-RU" sz="2800" i="1" u="sng" dirty="0"/>
              <a:t>и тотальной виртуализации </a:t>
            </a:r>
            <a:br>
              <a:rPr lang="ru-RU" sz="2800" i="1" u="sng" dirty="0"/>
            </a:br>
            <a:endParaRPr lang="ru-RU" sz="2400" i="1" u="sng" dirty="0"/>
          </a:p>
          <a:p>
            <a:pPr marL="342900" indent="-342900">
              <a:buFont typeface="Arial"/>
              <a:buChar char="•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момента зарождения цивилизации и до 2003 г. Человечеством создано 5 </a:t>
            </a:r>
            <a:r>
              <a:rPr lang="ru-RU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экса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байт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2017 году объём мирового трафика оценивается в 1.4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зетта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байта, т.е. по 120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эксабайтов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месяц неделю.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-RU" sz="3200" dirty="0"/>
              <a:t>Из них на видео приходится 55% трафика, на </a:t>
            </a:r>
            <a:r>
              <a:rPr lang="ru-RU" sz="3200" dirty="0" err="1"/>
              <a:t>web</a:t>
            </a:r>
            <a:r>
              <a:rPr lang="ru-RU" sz="3200" dirty="0"/>
              <a:t> – 23%, на обмен файлами – 21%, на голос – 1%.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-RU" sz="3200" dirty="0"/>
              <a:t>При этом ARPU неуклонно снижается.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-RU" sz="3200" dirty="0"/>
              <a:t>CAPEX и OPEX неуклонно растут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33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0650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IoE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3"/>
          <p:cNvPicPr/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8686800" cy="5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23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 descr="Pcy;&amp;ocy;&amp;khcy;&amp;ocy;&amp;zhcy;&amp;iecy;&amp;iecy; &amp;icy;&amp;zcy;&amp;ocy;&amp;bcy;&amp;rcy;&amp;acy;&amp;zhcy;&amp;iecy;&amp;ncy;&amp;icy;&amp;iecy;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 bwMode="auto">
          <a:xfrm>
            <a:off x="0" y="-808279"/>
            <a:ext cx="9144000" cy="7455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371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57701" y="590550"/>
            <a:ext cx="7295699" cy="3038458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/>
              <a:t>Cloud</a:t>
            </a:r>
            <a:r>
              <a:rPr lang="en-US" sz="11500" dirty="0"/>
              <a:t>/Fog 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4154500527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Macintosh HD:Users:borisgoldstein:Pictures:evp060kk0oe5-6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241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3" descr="http://www.livebusiness.ru/pics/news/1404901097.jpg"/>
          <p:cNvPicPr/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23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0" descr="ramari Platform as a Service"/>
          <p:cNvPicPr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3" y="274638"/>
            <a:ext cx="8807929" cy="630706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94179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2" descr="aaS. &amp;Kcy;&amp;ocy;&amp;ncy;&amp;tscy;&amp;iecy;&amp;pcy;&amp;tscy;&amp;icy;&amp;yacy; wordcloud — &amp;Scy;&amp;tcy;&amp;ocy;&amp;kcy;&amp;ocy;&amp;vcy;&amp;ocy;&amp;iecy; &amp;fcy;&amp;ocy;&amp;tcy;&amp;ocy;"/>
          <p:cNvPicPr/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238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34567" b="34567"/>
          <a:stretch>
            <a:fillRect/>
          </a:stretch>
        </p:blipFill>
        <p:spPr>
          <a:xfrm>
            <a:off x="523176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2419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118"/>
          </a:xfrm>
        </p:spPr>
        <p:txBody>
          <a:bodyPr>
            <a:noAutofit/>
          </a:bodyPr>
          <a:lstStyle/>
          <a:p>
            <a:r>
              <a:rPr lang="ru-RU" sz="2800" b="1" dirty="0"/>
              <a:t>Эталонная архитектура облачных вычислений </a:t>
            </a:r>
            <a:r>
              <a:rPr lang="ru-RU" sz="2800" b="1" dirty="0" smtClean="0"/>
              <a:t>NI</a:t>
            </a:r>
            <a:r>
              <a:rPr lang="en-US" sz="2800" b="1" dirty="0" smtClean="0"/>
              <a:t>ST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" name="Рисунок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" b="2814"/>
          <a:stretch>
            <a:fillRect/>
          </a:stretch>
        </p:blipFill>
        <p:spPr bwMode="auto">
          <a:xfrm>
            <a:off x="164943" y="1055711"/>
            <a:ext cx="8857412" cy="5802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51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" y="0"/>
            <a:ext cx="9005861" cy="676315"/>
          </a:xfrm>
        </p:spPr>
        <p:txBody>
          <a:bodyPr>
            <a:noAutofit/>
          </a:bodyPr>
          <a:lstStyle/>
          <a:p>
            <a:r>
              <a:rPr lang="ru-RU" sz="2800" b="1" dirty="0"/>
              <a:t>Эталонная архитектура облачных вычислений ITU-T </a:t>
            </a:r>
          </a:p>
        </p:txBody>
      </p:sp>
      <p:pic>
        <p:nvPicPr>
          <p:cNvPr id="5" name="Рисунок 6" descr="C-cloud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" r="2887"/>
          <a:stretch>
            <a:fillRect/>
          </a:stretch>
        </p:blipFill>
        <p:spPr bwMode="auto">
          <a:xfrm>
            <a:off x="164943" y="841375"/>
            <a:ext cx="8840918" cy="601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60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IP-</a:t>
            </a:r>
            <a:r>
              <a:rPr lang="ru-RU" dirty="0" smtClean="0"/>
              <a:t>телефонии более 20 лет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err="1" smtClean="0"/>
              <a:t>VocalTec</a:t>
            </a:r>
            <a:r>
              <a:rPr lang="en-US" dirty="0" smtClean="0"/>
              <a:t> </a:t>
            </a:r>
            <a:r>
              <a:rPr lang="ru-RU" dirty="0" smtClean="0"/>
              <a:t>в 1995 году)</a:t>
            </a:r>
            <a:endParaRPr lang="ru-RU" dirty="0"/>
          </a:p>
        </p:txBody>
      </p:sp>
      <p:sp>
        <p:nvSpPr>
          <p:cNvPr id="172034" name="TextBox 5"/>
          <p:cNvSpPr txBox="1">
            <a:spLocks noChangeArrowheads="1"/>
          </p:cNvSpPr>
          <p:nvPr/>
        </p:nvSpPr>
        <p:spPr bwMode="auto">
          <a:xfrm>
            <a:off x="-323850" y="1143000"/>
            <a:ext cx="96488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endParaRPr kumimoji="0" lang="ru-RU" sz="1600" b="1">
              <a:solidFill>
                <a:srgbClr val="0070C0"/>
              </a:solidFill>
            </a:endParaRPr>
          </a:p>
          <a:p>
            <a:endParaRPr kumimoji="0" lang="ru-RU" sz="1600" b="1">
              <a:solidFill>
                <a:srgbClr val="0070C0"/>
              </a:solidFill>
            </a:endParaRPr>
          </a:p>
          <a:p>
            <a:r>
              <a:rPr kumimoji="0" lang="ru-RU" sz="1800" b="1">
                <a:solidFill>
                  <a:srgbClr val="0070C0"/>
                </a:solidFill>
              </a:rPr>
              <a:t>	Интернет протоколу (</a:t>
            </a:r>
            <a:r>
              <a:rPr kumimoji="0" lang="en-US" sz="1800" b="1">
                <a:solidFill>
                  <a:srgbClr val="0070C0"/>
                </a:solidFill>
              </a:rPr>
              <a:t>IP</a:t>
            </a:r>
            <a:r>
              <a:rPr kumimoji="0" lang="ru-RU" sz="1800" b="1">
                <a:solidFill>
                  <a:srgbClr val="0070C0"/>
                </a:solidFill>
              </a:rPr>
              <a:t>) -</a:t>
            </a:r>
            <a:r>
              <a:rPr kumimoji="0" lang="ru-RU" sz="1800"/>
              <a:t> фундаменту современных сетей связи</a:t>
            </a:r>
            <a:r>
              <a:rPr kumimoji="0" lang="en-US" sz="1800"/>
              <a:t> </a:t>
            </a:r>
            <a:r>
              <a:rPr kumimoji="0" lang="ru-RU" sz="1800"/>
              <a:t>35 лет</a:t>
            </a:r>
          </a:p>
        </p:txBody>
      </p:sp>
      <p:sp>
        <p:nvSpPr>
          <p:cNvPr id="172035" name="TextBox 14"/>
          <p:cNvSpPr txBox="1">
            <a:spLocks noChangeArrowheads="1"/>
          </p:cNvSpPr>
          <p:nvPr/>
        </p:nvSpPr>
        <p:spPr bwMode="auto">
          <a:xfrm>
            <a:off x="251524" y="2132857"/>
            <a:ext cx="6821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800" b="1"/>
              <a:t>Сетевые технологии </a:t>
            </a:r>
            <a:r>
              <a:rPr kumimoji="0" lang="en-US" sz="1800" b="1"/>
              <a:t>TCP/IP</a:t>
            </a:r>
            <a:r>
              <a:rPr kumimoji="0" lang="ru-RU" sz="1800" b="1"/>
              <a:t> родом </a:t>
            </a:r>
            <a:r>
              <a:rPr kumimoji="0" lang="ru-RU" sz="1800" b="1">
                <a:solidFill>
                  <a:srgbClr val="0070C0"/>
                </a:solidFill>
              </a:rPr>
              <a:t>из восьмидесятых</a:t>
            </a:r>
            <a:endParaRPr kumimoji="0" lang="ru-RU" sz="1800" b="1"/>
          </a:p>
        </p:txBody>
      </p:sp>
      <p:sp>
        <p:nvSpPr>
          <p:cNvPr id="172036" name="TextBox 16"/>
          <p:cNvSpPr txBox="1">
            <a:spLocks noChangeArrowheads="1"/>
          </p:cNvSpPr>
          <p:nvPr/>
        </p:nvSpPr>
        <p:spPr bwMode="auto">
          <a:xfrm>
            <a:off x="179512" y="3140968"/>
            <a:ext cx="635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000" b="1" dirty="0">
                <a:solidFill>
                  <a:srgbClr val="0070C0"/>
                </a:solidFill>
              </a:rPr>
              <a:t>Различные надстройки от </a:t>
            </a:r>
            <a:r>
              <a:rPr kumimoji="0" lang="en-US" sz="2000" b="1" dirty="0">
                <a:solidFill>
                  <a:srgbClr val="0070C0"/>
                </a:solidFill>
              </a:rPr>
              <a:t>SIGTRAN </a:t>
            </a:r>
            <a:r>
              <a:rPr kumimoji="0" lang="ru-RU" sz="2000" b="1" dirty="0">
                <a:solidFill>
                  <a:srgbClr val="0070C0"/>
                </a:solidFill>
              </a:rPr>
              <a:t>до </a:t>
            </a:r>
            <a:r>
              <a:rPr kumimoji="0" lang="en-US" sz="2000" b="1" dirty="0">
                <a:solidFill>
                  <a:srgbClr val="0070C0"/>
                </a:solidFill>
              </a:rPr>
              <a:t>SIP </a:t>
            </a:r>
            <a:r>
              <a:rPr kumimoji="0" lang="ru-RU" sz="2000" dirty="0"/>
              <a:t>позволили дожить </a:t>
            </a:r>
            <a:r>
              <a:rPr kumimoji="0" lang="en-US" sz="2000" dirty="0"/>
              <a:t>VoIP</a:t>
            </a:r>
            <a:r>
              <a:rPr kumimoji="0" lang="ru-RU" sz="2000" dirty="0"/>
              <a:t> до настоящего времени</a:t>
            </a:r>
            <a:r>
              <a:rPr kumimoji="0" lang="en-US" sz="2000" dirty="0"/>
              <a:t>, </a:t>
            </a:r>
            <a:r>
              <a:rPr kumimoji="0" lang="ru-RU" sz="2000" dirty="0"/>
              <a:t>когда </a:t>
            </a:r>
            <a:r>
              <a:rPr kumimoji="0" lang="en-US" sz="2000" dirty="0"/>
              <a:t>VoIP </a:t>
            </a:r>
            <a:r>
              <a:rPr kumimoji="0" lang="ru-RU" sz="2000" dirty="0"/>
              <a:t>уже никому не интересен, а любая телефония – </a:t>
            </a:r>
            <a:r>
              <a:rPr kumimoji="0" lang="en-US" sz="2000" dirty="0"/>
              <a:t>just another application </a:t>
            </a:r>
            <a:r>
              <a:rPr kumimoji="0" lang="ru-RU" sz="2000" dirty="0" err="1"/>
              <a:t>мультисервисной</a:t>
            </a:r>
            <a:r>
              <a:rPr kumimoji="0" lang="ru-RU" sz="2000" dirty="0"/>
              <a:t> </a:t>
            </a:r>
            <a:r>
              <a:rPr kumimoji="0" lang="en-US" sz="2000" dirty="0"/>
              <a:t>NGN/IMS</a:t>
            </a:r>
            <a:r>
              <a:rPr kumimoji="0" lang="ru-RU" sz="2000" dirty="0"/>
              <a:t> </a:t>
            </a:r>
            <a:endParaRPr kumimoji="0" lang="ru-RU" sz="2000" dirty="0" smtClean="0"/>
          </a:p>
          <a:p>
            <a:endParaRPr kumimoji="0" lang="ru-RU" sz="2000" dirty="0"/>
          </a:p>
          <a:p>
            <a:pPr lvl="0" algn="ctr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+mn-cs"/>
              </a:rPr>
              <a:t>Ещё работает, но... не развивается</a:t>
            </a:r>
          </a:p>
          <a:p>
            <a:pPr lvl="0"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HGP創英角ｺﾞｼｯｸUB" pitchFamily="50" charset="-128"/>
                <a:cs typeface="+mn-cs"/>
              </a:rPr>
              <a:t>Отсутствие инноваций!!!</a:t>
            </a:r>
            <a:endParaRPr lang="en-US" sz="2000" b="1" dirty="0">
              <a:solidFill>
                <a:srgbClr val="FF0000"/>
              </a:solidFill>
              <a:latin typeface="Arial" pitchFamily="34" charset="0"/>
              <a:ea typeface="HGP創英角ｺﾞｼｯｸUB" pitchFamily="50" charset="-128"/>
              <a:cs typeface="+mn-cs"/>
            </a:endParaRPr>
          </a:p>
          <a:p>
            <a:r>
              <a:rPr kumimoji="0" lang="ru-RU" sz="2000" dirty="0" smtClean="0"/>
              <a:t>  </a:t>
            </a:r>
            <a:endParaRPr kumimoji="0" lang="en-US" sz="2000" dirty="0"/>
          </a:p>
          <a:p>
            <a:endParaRPr kumimoji="0" lang="en-US" sz="2000" dirty="0"/>
          </a:p>
          <a:p>
            <a:endParaRPr kumimoji="0" lang="ru-RU" sz="1600" dirty="0"/>
          </a:p>
        </p:txBody>
      </p:sp>
      <p:pic>
        <p:nvPicPr>
          <p:cNvPr id="172037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2251078"/>
            <a:ext cx="23368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Прямоугольник 3"/>
          <p:cNvSpPr>
            <a:spLocks noChangeArrowheads="1"/>
          </p:cNvSpPr>
          <p:nvPr/>
        </p:nvSpPr>
        <p:spPr bwMode="auto">
          <a:xfrm>
            <a:off x="323528" y="2708920"/>
            <a:ext cx="690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Протоколы и технология </a:t>
            </a:r>
            <a:r>
              <a:rPr lang="en-US" b="1" dirty="0">
                <a:solidFill>
                  <a:srgbClr val="FF0000"/>
                </a:solidFill>
              </a:rPr>
              <a:t>VoIP</a:t>
            </a:r>
            <a:r>
              <a:rPr lang="ru-RU" b="1" dirty="0"/>
              <a:t> из </a:t>
            </a:r>
            <a:r>
              <a:rPr lang="ru-RU" b="1" dirty="0">
                <a:solidFill>
                  <a:srgbClr val="0070C0"/>
                </a:solidFill>
              </a:rPr>
              <a:t>девяностых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5484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cintosh HD:Users:borisgoldstein:Desktop:Снимок экрана 2017-08-13 в 23.13.1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 bwMode="auto">
          <a:xfrm>
            <a:off x="457200" y="-346404"/>
            <a:ext cx="8229600" cy="7521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3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1" name="Содержимо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1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650219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8854"/>
            <a:ext cx="9144000" cy="4499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err="1"/>
              <a:t>FoE</a:t>
            </a:r>
            <a:r>
              <a:rPr lang="ru-RU" sz="5400" b="1" dirty="0"/>
              <a:t>  =  </a:t>
            </a:r>
            <a:r>
              <a:rPr lang="ru-RU" sz="5400" b="1" dirty="0" err="1"/>
              <a:t>FogComputing</a:t>
            </a:r>
            <a:r>
              <a:rPr lang="ru-RU" sz="5400" b="1" dirty="0"/>
              <a:t> + </a:t>
            </a:r>
            <a:r>
              <a:rPr lang="ru-RU" sz="5400" b="1" dirty="0" err="1"/>
              <a:t>IoE</a:t>
            </a:r>
            <a:r>
              <a:rPr lang="ru-RU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Почему Интернет является закрытым для инноваций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pic>
        <p:nvPicPr>
          <p:cNvPr id="6" name="Picture 5" descr="http://arccn.ru/documents/11952/0/Internet_closed.jpg?t=133432175769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9"/>
            <a:ext cx="9144000" cy="717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4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71"/>
          <p:cNvSpPr>
            <a:spLocks noChangeArrowheads="1"/>
          </p:cNvSpPr>
          <p:nvPr/>
        </p:nvSpPr>
        <p:spPr bwMode="auto">
          <a:xfrm flipV="1">
            <a:off x="4249738" y="2716213"/>
            <a:ext cx="4657725" cy="1296987"/>
          </a:xfrm>
          <a:prstGeom prst="triangle">
            <a:avLst>
              <a:gd name="adj" fmla="val 50042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>
              <a:buClr>
                <a:schemeClr val="hlink"/>
              </a:buClr>
              <a:buFont typeface="Wingdings" charset="0"/>
              <a:buChar char="p"/>
            </a:pPr>
            <a:endParaRPr lang="ru-RU" sz="160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" y="115888"/>
            <a:ext cx="8839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altLang="ja-JP" sz="2800" dirty="0" smtClean="0"/>
              <a:t>Идея </a:t>
            </a:r>
            <a:r>
              <a:rPr lang="en-US" altLang="ja-JP" sz="2800" dirty="0" smtClean="0"/>
              <a:t>SDN</a:t>
            </a:r>
            <a:endParaRPr lang="en-US" altLang="ja-JP" sz="2800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80963" y="820738"/>
            <a:ext cx="88122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charset="0"/>
              <a:buChar char="▐"/>
            </a:pPr>
            <a:r>
              <a:rPr lang="en-US" altLang="ja-JP">
                <a:latin typeface="Verdana" charset="0"/>
                <a:cs typeface="Arial Unicode MS" charset="0"/>
              </a:rPr>
              <a:t>SDN(Software Defined Network) – </a:t>
            </a:r>
            <a:r>
              <a:rPr lang="ru-RU" altLang="ja-JP">
                <a:latin typeface="Verdana" charset="0"/>
                <a:cs typeface="Arial Unicode MS" charset="0"/>
              </a:rPr>
              <a:t>Программно конфигурируемые сети</a:t>
            </a:r>
            <a:endParaRPr lang="en-US" altLang="ja-JP">
              <a:latin typeface="Verdana" charset="0"/>
              <a:cs typeface="Arial Unicode MS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ja-JP" altLang="en-US">
                <a:latin typeface="Verdana" charset="0"/>
                <a:cs typeface="Arial Unicode MS" charset="0"/>
              </a:rPr>
              <a:t>　</a:t>
            </a:r>
            <a:r>
              <a:rPr lang="en-US" altLang="ja-JP">
                <a:latin typeface="Verdana" charset="0"/>
                <a:cs typeface="Arial Unicode MS" charset="0"/>
              </a:rPr>
              <a:t>(OpenFlow</a:t>
            </a:r>
            <a:r>
              <a:rPr lang="ru-RU" altLang="ja-JP">
                <a:latin typeface="Verdana" charset="0"/>
                <a:cs typeface="Arial Unicode MS" charset="0"/>
              </a:rPr>
              <a:t> – протокол управления </a:t>
            </a:r>
            <a:r>
              <a:rPr lang="en-US" altLang="ja-JP">
                <a:latin typeface="Verdana" charset="0"/>
                <a:cs typeface="Arial Unicode MS" charset="0"/>
              </a:rPr>
              <a:t>SDN, </a:t>
            </a:r>
            <a:r>
              <a:rPr lang="ru-RU" altLang="ja-JP">
                <a:latin typeface="Verdana" charset="0"/>
                <a:cs typeface="Arial Unicode MS" charset="0"/>
              </a:rPr>
              <a:t>позволяющий создание виртуальных сетей</a:t>
            </a:r>
            <a:r>
              <a:rPr lang="en-US" altLang="ja-JP">
                <a:latin typeface="Verdana" charset="0"/>
                <a:cs typeface="Arial Unicode MS" charset="0"/>
              </a:rPr>
              <a:t> )</a:t>
            </a:r>
          </a:p>
        </p:txBody>
      </p:sp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661988" y="4251325"/>
            <a:ext cx="3003550" cy="2209800"/>
            <a:chOff x="353" y="2496"/>
            <a:chExt cx="1892" cy="1574"/>
          </a:xfrm>
        </p:grpSpPr>
        <p:grpSp>
          <p:nvGrpSpPr>
            <p:cNvPr id="25723" name="Group 8"/>
            <p:cNvGrpSpPr>
              <a:grpSpLocks/>
            </p:cNvGrpSpPr>
            <p:nvPr/>
          </p:nvGrpSpPr>
          <p:grpSpPr bwMode="auto">
            <a:xfrm>
              <a:off x="1930" y="2853"/>
              <a:ext cx="315" cy="355"/>
              <a:chOff x="1930" y="2853"/>
              <a:chExt cx="315" cy="355"/>
            </a:xfrm>
          </p:grpSpPr>
          <p:sp>
            <p:nvSpPr>
              <p:cNvPr id="25735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</a:rPr>
                  <a:t>Config</a:t>
                </a:r>
              </a:p>
            </p:txBody>
          </p:sp>
          <p:sp>
            <p:nvSpPr>
              <p:cNvPr id="25736" name="Line 10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724" name="Group 11"/>
            <p:cNvGrpSpPr>
              <a:grpSpLocks/>
            </p:cNvGrpSpPr>
            <p:nvPr/>
          </p:nvGrpSpPr>
          <p:grpSpPr bwMode="auto">
            <a:xfrm>
              <a:off x="1452" y="2626"/>
              <a:ext cx="315" cy="355"/>
              <a:chOff x="1930" y="2853"/>
              <a:chExt cx="315" cy="355"/>
            </a:xfrm>
          </p:grpSpPr>
          <p:sp>
            <p:nvSpPr>
              <p:cNvPr id="25733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</a:rPr>
                  <a:t>Config</a:t>
                </a:r>
              </a:p>
            </p:txBody>
          </p:sp>
          <p:sp>
            <p:nvSpPr>
              <p:cNvPr id="25734" name="Line 13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725" name="Group 14"/>
            <p:cNvGrpSpPr>
              <a:grpSpLocks/>
            </p:cNvGrpSpPr>
            <p:nvPr/>
          </p:nvGrpSpPr>
          <p:grpSpPr bwMode="auto">
            <a:xfrm>
              <a:off x="823" y="2496"/>
              <a:ext cx="315" cy="355"/>
              <a:chOff x="1930" y="2853"/>
              <a:chExt cx="315" cy="355"/>
            </a:xfrm>
          </p:grpSpPr>
          <p:sp>
            <p:nvSpPr>
              <p:cNvPr id="25731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</a:rPr>
                  <a:t>Config</a:t>
                </a:r>
              </a:p>
            </p:txBody>
          </p:sp>
          <p:sp>
            <p:nvSpPr>
              <p:cNvPr id="25732" name="Line 16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726" name="Group 17"/>
            <p:cNvGrpSpPr>
              <a:grpSpLocks/>
            </p:cNvGrpSpPr>
            <p:nvPr/>
          </p:nvGrpSpPr>
          <p:grpSpPr bwMode="auto">
            <a:xfrm>
              <a:off x="353" y="2762"/>
              <a:ext cx="315" cy="355"/>
              <a:chOff x="1930" y="2853"/>
              <a:chExt cx="315" cy="355"/>
            </a:xfrm>
          </p:grpSpPr>
          <p:sp>
            <p:nvSpPr>
              <p:cNvPr id="25729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</a:rPr>
                  <a:t>Config</a:t>
                </a:r>
              </a:p>
            </p:txBody>
          </p:sp>
          <p:sp>
            <p:nvSpPr>
              <p:cNvPr id="25730" name="Line 19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727" name="AutoShape 78"/>
            <p:cNvSpPr>
              <a:spLocks noChangeArrowheads="1"/>
            </p:cNvSpPr>
            <p:nvPr/>
          </p:nvSpPr>
          <p:spPr bwMode="auto">
            <a:xfrm>
              <a:off x="793" y="3906"/>
              <a:ext cx="315" cy="164"/>
            </a:xfrm>
            <a:prstGeom prst="foldedCorner">
              <a:avLst>
                <a:gd name="adj" fmla="val 125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200">
                  <a:latin typeface="HGP創英角ｺﾞｼｯｸUB" charset="0"/>
                </a:rPr>
                <a:t>Config</a:t>
              </a:r>
            </a:p>
          </p:txBody>
        </p:sp>
        <p:sp>
          <p:nvSpPr>
            <p:cNvPr id="25728" name="Line 21"/>
            <p:cNvSpPr>
              <a:spLocks noChangeShapeType="1"/>
            </p:cNvSpPr>
            <p:nvPr/>
          </p:nvSpPr>
          <p:spPr bwMode="auto">
            <a:xfrm flipH="1" flipV="1">
              <a:off x="923" y="3785"/>
              <a:ext cx="13" cy="135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5" name="AutoShape 2950"/>
          <p:cNvSpPr>
            <a:spLocks noChangeArrowheads="1"/>
          </p:cNvSpPr>
          <p:nvPr/>
        </p:nvSpPr>
        <p:spPr bwMode="auto">
          <a:xfrm>
            <a:off x="4103688" y="3659188"/>
            <a:ext cx="677862" cy="1073150"/>
          </a:xfrm>
          <a:prstGeom prst="rightArrow">
            <a:avLst>
              <a:gd name="adj1" fmla="val 57194"/>
              <a:gd name="adj2" fmla="val 45375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000">
              <a:latin typeface="HGP創英角ｺﾞｼｯｸUB" charset="0"/>
            </a:endParaRPr>
          </a:p>
        </p:txBody>
      </p:sp>
      <p:grpSp>
        <p:nvGrpSpPr>
          <p:cNvPr id="25606" name="Group 23"/>
          <p:cNvGrpSpPr>
            <a:grpSpLocks/>
          </p:cNvGrpSpPr>
          <p:nvPr/>
        </p:nvGrpSpPr>
        <p:grpSpPr bwMode="auto">
          <a:xfrm>
            <a:off x="434975" y="1930400"/>
            <a:ext cx="3668713" cy="4244975"/>
            <a:chOff x="273" y="1216"/>
            <a:chExt cx="2133" cy="2674"/>
          </a:xfrm>
        </p:grpSpPr>
        <p:grpSp>
          <p:nvGrpSpPr>
            <p:cNvPr id="25674" name="Group 24"/>
            <p:cNvGrpSpPr>
              <a:grpSpLocks/>
            </p:cNvGrpSpPr>
            <p:nvPr/>
          </p:nvGrpSpPr>
          <p:grpSpPr bwMode="auto">
            <a:xfrm>
              <a:off x="273" y="1697"/>
              <a:ext cx="2028" cy="1047"/>
              <a:chOff x="133" y="1394"/>
              <a:chExt cx="2133" cy="1153"/>
            </a:xfrm>
          </p:grpSpPr>
          <p:pic>
            <p:nvPicPr>
              <p:cNvPr id="25700" name="Picture 119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" y="1394"/>
                <a:ext cx="422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01" name="AutoShape 26"/>
              <p:cNvSpPr>
                <a:spLocks noChangeArrowheads="1"/>
              </p:cNvSpPr>
              <p:nvPr/>
            </p:nvSpPr>
            <p:spPr bwMode="auto">
              <a:xfrm>
                <a:off x="433" y="1722"/>
                <a:ext cx="1595" cy="615"/>
              </a:xfrm>
              <a:prstGeom prst="cloudCallout">
                <a:avLst>
                  <a:gd name="adj1" fmla="val -43481"/>
                  <a:gd name="adj2" fmla="val -79269"/>
                </a:avLst>
              </a:prstGeom>
              <a:solidFill>
                <a:schemeClr val="bg1">
                  <a:alpha val="3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5702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4" y="1530"/>
                <a:ext cx="19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03" name="Line 28"/>
              <p:cNvSpPr>
                <a:spLocks noChangeShapeType="1"/>
              </p:cNvSpPr>
              <p:nvPr/>
            </p:nvSpPr>
            <p:spPr bwMode="auto">
              <a:xfrm>
                <a:off x="735" y="2138"/>
                <a:ext cx="196" cy="123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4" name="Line 29"/>
              <p:cNvSpPr>
                <a:spLocks noChangeShapeType="1"/>
              </p:cNvSpPr>
              <p:nvPr/>
            </p:nvSpPr>
            <p:spPr bwMode="auto">
              <a:xfrm flipV="1">
                <a:off x="1098" y="1905"/>
                <a:ext cx="396" cy="343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5" name="Line 30"/>
              <p:cNvSpPr>
                <a:spLocks noChangeShapeType="1"/>
              </p:cNvSpPr>
              <p:nvPr/>
            </p:nvSpPr>
            <p:spPr bwMode="auto">
              <a:xfrm flipV="1">
                <a:off x="1141" y="2173"/>
                <a:ext cx="564" cy="98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6" name="Line 31"/>
              <p:cNvSpPr>
                <a:spLocks noChangeShapeType="1"/>
              </p:cNvSpPr>
              <p:nvPr/>
            </p:nvSpPr>
            <p:spPr bwMode="auto">
              <a:xfrm flipV="1">
                <a:off x="1617" y="1687"/>
                <a:ext cx="89" cy="1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7" name="Line 32"/>
              <p:cNvSpPr>
                <a:spLocks noChangeShapeType="1"/>
              </p:cNvSpPr>
              <p:nvPr/>
            </p:nvSpPr>
            <p:spPr bwMode="auto">
              <a:xfrm>
                <a:off x="1638" y="1911"/>
                <a:ext cx="148" cy="177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8" name="Line 33"/>
              <p:cNvSpPr>
                <a:spLocks noChangeShapeType="1"/>
              </p:cNvSpPr>
              <p:nvPr/>
            </p:nvSpPr>
            <p:spPr bwMode="auto">
              <a:xfrm flipV="1">
                <a:off x="723" y="1883"/>
                <a:ext cx="186" cy="222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9" name="Line 34"/>
              <p:cNvSpPr>
                <a:spLocks noChangeShapeType="1"/>
              </p:cNvSpPr>
              <p:nvPr/>
            </p:nvSpPr>
            <p:spPr bwMode="auto">
              <a:xfrm flipH="1" flipV="1">
                <a:off x="1901" y="2154"/>
                <a:ext cx="21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0" name="Line 35"/>
              <p:cNvSpPr>
                <a:spLocks noChangeShapeType="1"/>
              </p:cNvSpPr>
              <p:nvPr/>
            </p:nvSpPr>
            <p:spPr bwMode="auto">
              <a:xfrm flipH="1" flipV="1">
                <a:off x="1156" y="2336"/>
                <a:ext cx="81" cy="6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1" name="Line 36"/>
              <p:cNvSpPr>
                <a:spLocks noChangeShapeType="1"/>
              </p:cNvSpPr>
              <p:nvPr/>
            </p:nvSpPr>
            <p:spPr bwMode="auto">
              <a:xfrm>
                <a:off x="274" y="2117"/>
                <a:ext cx="200" cy="5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2" name="Line 37"/>
              <p:cNvSpPr>
                <a:spLocks noChangeShapeType="1"/>
              </p:cNvSpPr>
              <p:nvPr/>
            </p:nvSpPr>
            <p:spPr bwMode="auto">
              <a:xfrm flipH="1">
                <a:off x="1123" y="1847"/>
                <a:ext cx="323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5713" name="図 534" descr="PFC_blue_256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" y="2410"/>
                <a:ext cx="16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4" name="図 534" descr="PFC_blue_256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" y="2095"/>
                <a:ext cx="16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5" name="図 534" descr="PFC_blue_256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" y="2057"/>
                <a:ext cx="16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16" name="Line 41"/>
              <p:cNvSpPr>
                <a:spLocks noChangeShapeType="1"/>
              </p:cNvSpPr>
              <p:nvPr/>
            </p:nvSpPr>
            <p:spPr bwMode="auto">
              <a:xfrm flipV="1">
                <a:off x="1025" y="1663"/>
                <a:ext cx="60" cy="144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5717" name="Picture 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" y="1552"/>
                <a:ext cx="194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8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" y="2226"/>
                <a:ext cx="26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9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1" y="1780"/>
                <a:ext cx="26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20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" y="2061"/>
                <a:ext cx="26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21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" y="1780"/>
                <a:ext cx="26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22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4" y="2075"/>
                <a:ext cx="26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75" name="Group 48"/>
            <p:cNvGrpSpPr>
              <a:grpSpLocks/>
            </p:cNvGrpSpPr>
            <p:nvPr/>
          </p:nvGrpSpPr>
          <p:grpSpPr bwMode="auto">
            <a:xfrm>
              <a:off x="299" y="2885"/>
              <a:ext cx="2107" cy="1005"/>
              <a:chOff x="227" y="2730"/>
              <a:chExt cx="2107" cy="1136"/>
            </a:xfrm>
          </p:grpSpPr>
          <p:pic>
            <p:nvPicPr>
              <p:cNvPr id="25677" name="Picture 47" descr="it_0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" y="2851"/>
                <a:ext cx="35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78" name="Picture 47" descr="it_0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3128"/>
                <a:ext cx="35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79" name="Line 32"/>
              <p:cNvSpPr>
                <a:spLocks noChangeShapeType="1"/>
              </p:cNvSpPr>
              <p:nvPr/>
            </p:nvSpPr>
            <p:spPr bwMode="auto">
              <a:xfrm>
                <a:off x="227" y="3266"/>
                <a:ext cx="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0" name="Line 33"/>
              <p:cNvSpPr>
                <a:spLocks noChangeShapeType="1"/>
              </p:cNvSpPr>
              <p:nvPr/>
            </p:nvSpPr>
            <p:spPr bwMode="auto">
              <a:xfrm flipV="1">
                <a:off x="631" y="3106"/>
                <a:ext cx="286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1" name="Line 34"/>
              <p:cNvSpPr>
                <a:spLocks noChangeShapeType="1"/>
              </p:cNvSpPr>
              <p:nvPr/>
            </p:nvSpPr>
            <p:spPr bwMode="auto">
              <a:xfrm>
                <a:off x="676" y="3269"/>
                <a:ext cx="203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2" name="Line 35"/>
              <p:cNvSpPr>
                <a:spLocks noChangeShapeType="1"/>
              </p:cNvSpPr>
              <p:nvPr/>
            </p:nvSpPr>
            <p:spPr bwMode="auto">
              <a:xfrm>
                <a:off x="1129" y="3017"/>
                <a:ext cx="251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3" name="Line 36"/>
              <p:cNvSpPr>
                <a:spLocks noChangeShapeType="1"/>
              </p:cNvSpPr>
              <p:nvPr/>
            </p:nvSpPr>
            <p:spPr bwMode="auto">
              <a:xfrm flipH="1">
                <a:off x="965" y="3183"/>
                <a:ext cx="511" cy="4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4" name="Line 37"/>
              <p:cNvSpPr>
                <a:spLocks noChangeShapeType="1"/>
              </p:cNvSpPr>
              <p:nvPr/>
            </p:nvSpPr>
            <p:spPr bwMode="auto">
              <a:xfrm flipV="1">
                <a:off x="1110" y="3357"/>
                <a:ext cx="826" cy="2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5" name="Line 38"/>
              <p:cNvSpPr>
                <a:spLocks noChangeShapeType="1"/>
              </p:cNvSpPr>
              <p:nvPr/>
            </p:nvSpPr>
            <p:spPr bwMode="auto">
              <a:xfrm>
                <a:off x="1675" y="3101"/>
                <a:ext cx="31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6" name="Line 39"/>
              <p:cNvSpPr>
                <a:spLocks noChangeShapeType="1"/>
              </p:cNvSpPr>
              <p:nvPr/>
            </p:nvSpPr>
            <p:spPr bwMode="auto">
              <a:xfrm>
                <a:off x="2208" y="3324"/>
                <a:ext cx="126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5687" name="Picture 47" descr="it_0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" y="2968"/>
                <a:ext cx="355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88" name="Picture 47" descr="it_0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8" y="3187"/>
                <a:ext cx="35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89" name="Line 43"/>
              <p:cNvSpPr>
                <a:spLocks noChangeShapeType="1"/>
              </p:cNvSpPr>
              <p:nvPr/>
            </p:nvSpPr>
            <p:spPr bwMode="auto">
              <a:xfrm>
                <a:off x="623" y="3375"/>
                <a:ext cx="136" cy="2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0" name="Line 44"/>
              <p:cNvSpPr>
                <a:spLocks noChangeShapeType="1"/>
              </p:cNvSpPr>
              <p:nvPr/>
            </p:nvSpPr>
            <p:spPr bwMode="auto">
              <a:xfrm flipH="1">
                <a:off x="916" y="3168"/>
                <a:ext cx="466" cy="44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1" name="Line 45"/>
              <p:cNvSpPr>
                <a:spLocks noChangeShapeType="1"/>
              </p:cNvSpPr>
              <p:nvPr/>
            </p:nvSpPr>
            <p:spPr bwMode="auto">
              <a:xfrm flipH="1">
                <a:off x="1096" y="3311"/>
                <a:ext cx="722" cy="2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2" name="Line 46"/>
              <p:cNvSpPr>
                <a:spLocks noChangeShapeType="1"/>
              </p:cNvSpPr>
              <p:nvPr/>
            </p:nvSpPr>
            <p:spPr bwMode="auto">
              <a:xfrm flipH="1" flipV="1">
                <a:off x="1195" y="2939"/>
                <a:ext cx="171" cy="5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3" name="Line 47"/>
              <p:cNvSpPr>
                <a:spLocks noChangeShapeType="1"/>
              </p:cNvSpPr>
              <p:nvPr/>
            </p:nvSpPr>
            <p:spPr bwMode="auto">
              <a:xfrm flipH="1" flipV="1">
                <a:off x="1791" y="3057"/>
                <a:ext cx="170" cy="13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4" name="Line 48"/>
              <p:cNvSpPr>
                <a:spLocks noChangeShapeType="1"/>
              </p:cNvSpPr>
              <p:nvPr/>
            </p:nvSpPr>
            <p:spPr bwMode="auto">
              <a:xfrm flipH="1">
                <a:off x="606" y="3008"/>
                <a:ext cx="158" cy="11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4577" name="Text Box 49"/>
              <p:cNvSpPr txBox="1">
                <a:spLocks noChangeArrowheads="1"/>
              </p:cNvSpPr>
              <p:nvPr/>
            </p:nvSpPr>
            <p:spPr bwMode="auto">
              <a:xfrm>
                <a:off x="778" y="3215"/>
                <a:ext cx="316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900">
                    <a:solidFill>
                      <a:schemeClr val="accent2"/>
                    </a:solidFill>
                    <a:ea typeface="ＭＳ Ｐゴシック" pitchFamily="50" charset="-128"/>
                  </a:rPr>
                  <a:t>OSPF/</a:t>
                </a:r>
              </a:p>
              <a:p>
                <a:pPr>
                  <a:defRPr/>
                </a:pPr>
                <a:r>
                  <a:rPr lang="en-US" altLang="ja-JP" sz="900">
                    <a:solidFill>
                      <a:schemeClr val="accent2"/>
                    </a:solidFill>
                    <a:ea typeface="ＭＳ Ｐゴシック" pitchFamily="50" charset="-128"/>
                  </a:rPr>
                  <a:t>BGP</a:t>
                </a:r>
              </a:p>
            </p:txBody>
          </p:sp>
          <p:sp>
            <p:nvSpPr>
              <p:cNvPr id="25696" name="Line 68"/>
              <p:cNvSpPr>
                <a:spLocks noChangeShapeType="1"/>
              </p:cNvSpPr>
              <p:nvPr/>
            </p:nvSpPr>
            <p:spPr bwMode="auto">
              <a:xfrm>
                <a:off x="1000" y="3743"/>
                <a:ext cx="8" cy="1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5697" name="Picture 22" descr="it_0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" y="3617"/>
                <a:ext cx="529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98" name="Line 39"/>
              <p:cNvSpPr>
                <a:spLocks noChangeShapeType="1"/>
              </p:cNvSpPr>
              <p:nvPr/>
            </p:nvSpPr>
            <p:spPr bwMode="auto">
              <a:xfrm flipV="1">
                <a:off x="1647" y="2860"/>
                <a:ext cx="65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9" name="Line 39"/>
              <p:cNvSpPr>
                <a:spLocks noChangeShapeType="1"/>
              </p:cNvSpPr>
              <p:nvPr/>
            </p:nvSpPr>
            <p:spPr bwMode="auto">
              <a:xfrm flipV="1">
                <a:off x="1040" y="2730"/>
                <a:ext cx="57" cy="1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7496" name="Text Box 72"/>
            <p:cNvSpPr txBox="1">
              <a:spLocks noChangeArrowheads="1"/>
            </p:cNvSpPr>
            <p:nvPr/>
          </p:nvSpPr>
          <p:spPr bwMode="auto">
            <a:xfrm>
              <a:off x="280" y="1216"/>
              <a:ext cx="20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ja-JP" sz="1400" dirty="0"/>
                <a:t>Существующая сеть на базе коммутаторов и маршрутизаторов</a:t>
              </a:r>
              <a:endParaRPr lang="en-US" altLang="ja-JP" sz="1400" dirty="0"/>
            </a:p>
          </p:txBody>
        </p:sp>
      </p:grpSp>
      <p:sp>
        <p:nvSpPr>
          <p:cNvPr id="25607" name="AutoShape 71"/>
          <p:cNvSpPr>
            <a:spLocks noChangeArrowheads="1"/>
          </p:cNvSpPr>
          <p:nvPr/>
        </p:nvSpPr>
        <p:spPr bwMode="auto">
          <a:xfrm>
            <a:off x="3948113" y="4125913"/>
            <a:ext cx="5049837" cy="2141537"/>
          </a:xfrm>
          <a:prstGeom prst="triangle">
            <a:avLst>
              <a:gd name="adj" fmla="val 50042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charset="0"/>
              <a:buChar char="p"/>
            </a:pPr>
            <a:endParaRPr lang="ru-RU" sz="1600"/>
          </a:p>
        </p:txBody>
      </p:sp>
      <p:pic>
        <p:nvPicPr>
          <p:cNvPr id="25608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4675188" y="5246688"/>
            <a:ext cx="12779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5337175" y="5894388"/>
            <a:ext cx="1279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6648450" y="5894388"/>
            <a:ext cx="1279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7397750" y="5370513"/>
            <a:ext cx="12779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6629400" y="4841875"/>
            <a:ext cx="1279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Line 79"/>
          <p:cNvSpPr>
            <a:spLocks noChangeShapeType="1"/>
          </p:cNvSpPr>
          <p:nvPr/>
        </p:nvSpPr>
        <p:spPr bwMode="auto">
          <a:xfrm>
            <a:off x="6400800" y="6084888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4" name="Line 80"/>
          <p:cNvSpPr>
            <a:spLocks noChangeShapeType="1"/>
          </p:cNvSpPr>
          <p:nvPr/>
        </p:nvSpPr>
        <p:spPr bwMode="auto">
          <a:xfrm>
            <a:off x="5437188" y="5530850"/>
            <a:ext cx="373062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5" name="Line 81"/>
          <p:cNvSpPr>
            <a:spLocks noChangeShapeType="1"/>
          </p:cNvSpPr>
          <p:nvPr/>
        </p:nvSpPr>
        <p:spPr bwMode="auto">
          <a:xfrm>
            <a:off x="6362700" y="4989513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6" name="Line 82"/>
          <p:cNvSpPr>
            <a:spLocks noChangeShapeType="1"/>
          </p:cNvSpPr>
          <p:nvPr/>
        </p:nvSpPr>
        <p:spPr bwMode="auto">
          <a:xfrm flipV="1">
            <a:off x="7302500" y="5603875"/>
            <a:ext cx="649288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7" name="Line 83"/>
          <p:cNvSpPr>
            <a:spLocks noChangeShapeType="1"/>
          </p:cNvSpPr>
          <p:nvPr/>
        </p:nvSpPr>
        <p:spPr bwMode="auto">
          <a:xfrm>
            <a:off x="7505700" y="5110163"/>
            <a:ext cx="301625" cy="349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8" name="Line 84"/>
          <p:cNvSpPr>
            <a:spLocks noChangeShapeType="1"/>
          </p:cNvSpPr>
          <p:nvPr/>
        </p:nvSpPr>
        <p:spPr bwMode="auto">
          <a:xfrm flipV="1">
            <a:off x="5510213" y="5013325"/>
            <a:ext cx="39687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9" name="Line 85"/>
          <p:cNvSpPr>
            <a:spLocks noChangeShapeType="1"/>
          </p:cNvSpPr>
          <p:nvPr/>
        </p:nvSpPr>
        <p:spPr bwMode="auto">
          <a:xfrm flipV="1">
            <a:off x="6196013" y="5086350"/>
            <a:ext cx="901700" cy="854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0" name="Line 86"/>
          <p:cNvSpPr>
            <a:spLocks noChangeShapeType="1"/>
          </p:cNvSpPr>
          <p:nvPr/>
        </p:nvSpPr>
        <p:spPr bwMode="auto">
          <a:xfrm>
            <a:off x="6172200" y="4989513"/>
            <a:ext cx="985838" cy="949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1" name="Line 87"/>
          <p:cNvSpPr>
            <a:spLocks noChangeShapeType="1"/>
          </p:cNvSpPr>
          <p:nvPr/>
        </p:nvSpPr>
        <p:spPr bwMode="auto">
          <a:xfrm>
            <a:off x="5724525" y="5421313"/>
            <a:ext cx="174625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2" name="Line 88"/>
          <p:cNvSpPr>
            <a:spLocks noChangeShapeType="1"/>
          </p:cNvSpPr>
          <p:nvPr/>
        </p:nvSpPr>
        <p:spPr bwMode="auto">
          <a:xfrm>
            <a:off x="4427538" y="5399088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3" name="Line 89"/>
          <p:cNvSpPr>
            <a:spLocks noChangeShapeType="1"/>
          </p:cNvSpPr>
          <p:nvPr/>
        </p:nvSpPr>
        <p:spPr bwMode="auto">
          <a:xfrm>
            <a:off x="8469313" y="5567363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4" name="Line 90"/>
          <p:cNvSpPr>
            <a:spLocks noChangeShapeType="1"/>
          </p:cNvSpPr>
          <p:nvPr/>
        </p:nvSpPr>
        <p:spPr bwMode="auto">
          <a:xfrm>
            <a:off x="5921375" y="4649788"/>
            <a:ext cx="1539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5" name="Line 91"/>
          <p:cNvSpPr>
            <a:spLocks noChangeShapeType="1"/>
          </p:cNvSpPr>
          <p:nvPr/>
        </p:nvSpPr>
        <p:spPr bwMode="auto">
          <a:xfrm flipH="1">
            <a:off x="7399338" y="4711700"/>
            <a:ext cx="131762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6" name="Line 92"/>
          <p:cNvSpPr>
            <a:spLocks noChangeShapeType="1"/>
          </p:cNvSpPr>
          <p:nvPr/>
        </p:nvSpPr>
        <p:spPr bwMode="auto">
          <a:xfrm flipH="1">
            <a:off x="5837238" y="6145213"/>
            <a:ext cx="166687" cy="192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7" name="Line 93"/>
          <p:cNvSpPr>
            <a:spLocks noChangeShapeType="1"/>
          </p:cNvSpPr>
          <p:nvPr/>
        </p:nvSpPr>
        <p:spPr bwMode="auto">
          <a:xfrm>
            <a:off x="7304088" y="6134100"/>
            <a:ext cx="82550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7518" name="Text Box 94"/>
          <p:cNvSpPr txBox="1">
            <a:spLocks noChangeArrowheads="1"/>
          </p:cNvSpPr>
          <p:nvPr/>
        </p:nvSpPr>
        <p:spPr bwMode="auto">
          <a:xfrm>
            <a:off x="4784725" y="1933575"/>
            <a:ext cx="3179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ja-JP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Программно</a:t>
            </a:r>
            <a:r>
              <a:rPr lang="en-US" altLang="ja-JP" sz="1400" dirty="0">
                <a:latin typeface="+mn-lt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altLang="ja-JP" sz="1400" dirty="0">
                <a:latin typeface="+mn-lt"/>
                <a:ea typeface="Arial Unicode MS" pitchFamily="34" charset="-128"/>
                <a:cs typeface="Arial Unicode MS" pitchFamily="34" charset="-128"/>
              </a:rPr>
              <a:t>конфигурируемая сеть   </a:t>
            </a:r>
            <a:endParaRPr lang="ja-JP" altLang="en-US" sz="1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5629" name="Group 95"/>
          <p:cNvGrpSpPr>
            <a:grpSpLocks/>
          </p:cNvGrpSpPr>
          <p:nvPr/>
        </p:nvGrpSpPr>
        <p:grpSpPr bwMode="auto">
          <a:xfrm>
            <a:off x="5124450" y="2651125"/>
            <a:ext cx="3200400" cy="952500"/>
            <a:chOff x="3221" y="2321"/>
            <a:chExt cx="2016" cy="600"/>
          </a:xfrm>
        </p:grpSpPr>
        <p:sp>
          <p:nvSpPr>
            <p:cNvPr id="25649" name="AutoShape 96"/>
            <p:cNvSpPr>
              <a:spLocks noChangeArrowheads="1"/>
            </p:cNvSpPr>
            <p:nvPr/>
          </p:nvSpPr>
          <p:spPr bwMode="auto">
            <a:xfrm>
              <a:off x="3271" y="2501"/>
              <a:ext cx="1966" cy="289"/>
            </a:xfrm>
            <a:prstGeom prst="parallelogram">
              <a:avLst>
                <a:gd name="adj" fmla="val 17006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FF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50" name="図 290" descr="PFC_14_256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2493"/>
              <a:ext cx="137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1" name="図 290" descr="PFC_14_256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2669"/>
              <a:ext cx="13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2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" y="2809"/>
              <a:ext cx="18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3" name="Line 100"/>
            <p:cNvSpPr>
              <a:spLocks noChangeShapeType="1"/>
            </p:cNvSpPr>
            <p:nvPr/>
          </p:nvSpPr>
          <p:spPr bwMode="auto">
            <a:xfrm flipV="1">
              <a:off x="3316" y="2714"/>
              <a:ext cx="798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54" name="Line 101"/>
            <p:cNvSpPr>
              <a:spLocks noChangeShapeType="1"/>
            </p:cNvSpPr>
            <p:nvPr/>
          </p:nvSpPr>
          <p:spPr bwMode="auto">
            <a:xfrm flipH="1" flipV="1">
              <a:off x="3958" y="2445"/>
              <a:ext cx="134" cy="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5655" name="Picture 10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" y="2577"/>
              <a:ext cx="17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6" name="図 534" descr="PFC_blue_256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" y="2804"/>
              <a:ext cx="15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7" name="図 534" descr="PFC_blue_256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2812"/>
              <a:ext cx="15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8" name="図 534" descr="PFC_blue_256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" y="2817"/>
              <a:ext cx="157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9" name="図 290" descr="PFC_14_256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2493"/>
              <a:ext cx="136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0" name="図 290" descr="PFC_14_256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" y="2490"/>
              <a:ext cx="136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1" name="Line 108"/>
            <p:cNvSpPr>
              <a:spLocks noChangeShapeType="1"/>
            </p:cNvSpPr>
            <p:nvPr/>
          </p:nvSpPr>
          <p:spPr bwMode="auto">
            <a:xfrm flipV="1">
              <a:off x="4732" y="2442"/>
              <a:ext cx="348" cy="7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Line 109"/>
            <p:cNvSpPr>
              <a:spLocks noChangeShapeType="1"/>
            </p:cNvSpPr>
            <p:nvPr/>
          </p:nvSpPr>
          <p:spPr bwMode="auto">
            <a:xfrm flipV="1">
              <a:off x="4331" y="2527"/>
              <a:ext cx="348" cy="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3" name="Line 110"/>
            <p:cNvSpPr>
              <a:spLocks noChangeShapeType="1"/>
            </p:cNvSpPr>
            <p:nvPr/>
          </p:nvSpPr>
          <p:spPr bwMode="auto">
            <a:xfrm flipH="1" flipV="1">
              <a:off x="4150" y="2549"/>
              <a:ext cx="48" cy="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4" name="Line 111"/>
            <p:cNvSpPr>
              <a:spLocks noChangeShapeType="1"/>
            </p:cNvSpPr>
            <p:nvPr/>
          </p:nvSpPr>
          <p:spPr bwMode="auto">
            <a:xfrm flipH="1">
              <a:off x="4404" y="2442"/>
              <a:ext cx="100" cy="6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5" name="Line 112"/>
            <p:cNvSpPr>
              <a:spLocks noChangeShapeType="1"/>
            </p:cNvSpPr>
            <p:nvPr/>
          </p:nvSpPr>
          <p:spPr bwMode="auto">
            <a:xfrm flipH="1">
              <a:off x="4313" y="2552"/>
              <a:ext cx="31" cy="1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5666" name="Picture 1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" y="2321"/>
              <a:ext cx="18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7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" y="2347"/>
              <a:ext cx="19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340"/>
              <a:ext cx="18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9" name="Line 116"/>
            <p:cNvSpPr>
              <a:spLocks noChangeShapeType="1"/>
            </p:cNvSpPr>
            <p:nvPr/>
          </p:nvSpPr>
          <p:spPr bwMode="auto">
            <a:xfrm>
              <a:off x="4185" y="2727"/>
              <a:ext cx="280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70" name="Line 117"/>
            <p:cNvSpPr>
              <a:spLocks noChangeShapeType="1"/>
            </p:cNvSpPr>
            <p:nvPr/>
          </p:nvSpPr>
          <p:spPr bwMode="auto">
            <a:xfrm flipH="1">
              <a:off x="3631" y="2721"/>
              <a:ext cx="505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71" name="Line 118"/>
            <p:cNvSpPr>
              <a:spLocks noChangeShapeType="1"/>
            </p:cNvSpPr>
            <p:nvPr/>
          </p:nvSpPr>
          <p:spPr bwMode="auto">
            <a:xfrm>
              <a:off x="4145" y="2727"/>
              <a:ext cx="88" cy="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72" name="Line 119"/>
            <p:cNvSpPr>
              <a:spLocks noChangeShapeType="1"/>
            </p:cNvSpPr>
            <p:nvPr/>
          </p:nvSpPr>
          <p:spPr bwMode="auto">
            <a:xfrm flipV="1">
              <a:off x="4171" y="2665"/>
              <a:ext cx="67" cy="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73" name="Text Box 120"/>
            <p:cNvSpPr txBox="1">
              <a:spLocks noChangeArrowheads="1"/>
            </p:cNvSpPr>
            <p:nvPr/>
          </p:nvSpPr>
          <p:spPr bwMode="auto">
            <a:xfrm>
              <a:off x="4388" y="2591"/>
              <a:ext cx="7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000" b="1">
                  <a:solidFill>
                    <a:srgbClr val="0000CC"/>
                  </a:solidFill>
                  <a:ea typeface="ＭＳ Ｐゴシック" charset="0"/>
                  <a:cs typeface="ＭＳ Ｐゴシック" charset="0"/>
                </a:rPr>
                <a:t>Logical Network</a:t>
              </a:r>
            </a:p>
          </p:txBody>
        </p:sp>
      </p:grpSp>
      <p:grpSp>
        <p:nvGrpSpPr>
          <p:cNvPr id="25630" name="Group 62"/>
          <p:cNvGrpSpPr>
            <a:grpSpLocks noChangeAspect="1"/>
          </p:cNvGrpSpPr>
          <p:nvPr/>
        </p:nvGrpSpPr>
        <p:grpSpPr bwMode="auto">
          <a:xfrm>
            <a:off x="5992813" y="5189538"/>
            <a:ext cx="1293812" cy="652462"/>
            <a:chOff x="2649" y="1095"/>
            <a:chExt cx="1848" cy="1965"/>
          </a:xfrm>
        </p:grpSpPr>
        <p:grpSp>
          <p:nvGrpSpPr>
            <p:cNvPr id="25643" name="Group 63"/>
            <p:cNvGrpSpPr>
              <a:grpSpLocks noChangeAspect="1"/>
            </p:cNvGrpSpPr>
            <p:nvPr/>
          </p:nvGrpSpPr>
          <p:grpSpPr bwMode="auto">
            <a:xfrm>
              <a:off x="2650" y="1095"/>
              <a:ext cx="1845" cy="1965"/>
              <a:chOff x="2126" y="1164"/>
              <a:chExt cx="1845" cy="1965"/>
            </a:xfrm>
          </p:grpSpPr>
          <p:grpSp>
            <p:nvGrpSpPr>
              <p:cNvPr id="25645" name="Group 64"/>
              <p:cNvGrpSpPr>
                <a:grpSpLocks noChangeAspect="1"/>
              </p:cNvGrpSpPr>
              <p:nvPr/>
            </p:nvGrpSpPr>
            <p:grpSpPr bwMode="auto">
              <a:xfrm>
                <a:off x="2126" y="1164"/>
                <a:ext cx="1844" cy="1965"/>
                <a:chOff x="1840" y="1052"/>
                <a:chExt cx="2080" cy="2216"/>
              </a:xfrm>
            </p:grpSpPr>
            <p:pic>
              <p:nvPicPr>
                <p:cNvPr id="25647" name="Picture 65" descr="立方体_L_紫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0" y="1052"/>
                  <a:ext cx="2080" cy="2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48" name="Picture 66" descr="立方体用L"/>
                <p:cNvPicPr>
                  <a:picLocks noChangeAspect="1" noChangeArrowheads="1"/>
                </p:cNvPicPr>
                <p:nvPr/>
              </p:nvPicPr>
              <p:blipFill>
                <a:blip r:embed="rId13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5" y="1648"/>
                  <a:ext cx="1534" cy="1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5646" name="Freeform 67"/>
              <p:cNvSpPr>
                <a:spLocks noChangeAspect="1"/>
              </p:cNvSpPr>
              <p:nvPr/>
            </p:nvSpPr>
            <p:spPr bwMode="auto">
              <a:xfrm>
                <a:off x="2126" y="1168"/>
                <a:ext cx="1845" cy="1957"/>
              </a:xfrm>
              <a:custGeom>
                <a:avLst/>
                <a:gdLst>
                  <a:gd name="T0" fmla="*/ 0 w 879"/>
                  <a:gd name="T1" fmla="*/ 2147483647 h 934"/>
                  <a:gd name="T2" fmla="*/ 0 w 879"/>
                  <a:gd name="T3" fmla="*/ 2147483647 h 934"/>
                  <a:gd name="T4" fmla="*/ 2147483647 w 879"/>
                  <a:gd name="T5" fmla="*/ 0 h 934"/>
                  <a:gd name="T6" fmla="*/ 2147483647 w 879"/>
                  <a:gd name="T7" fmla="*/ 2147483647 h 934"/>
                  <a:gd name="T8" fmla="*/ 2147483647 w 879"/>
                  <a:gd name="T9" fmla="*/ 2147483647 h 934"/>
                  <a:gd name="T10" fmla="*/ 2147483647 w 879"/>
                  <a:gd name="T11" fmla="*/ 2147483647 h 934"/>
                  <a:gd name="T12" fmla="*/ 0 w 879"/>
                  <a:gd name="T13" fmla="*/ 2147483647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44" name="Freeform 68"/>
            <p:cNvSpPr>
              <a:spLocks noChangeAspect="1"/>
            </p:cNvSpPr>
            <p:nvPr/>
          </p:nvSpPr>
          <p:spPr bwMode="auto">
            <a:xfrm>
              <a:off x="2649" y="1098"/>
              <a:ext cx="1848" cy="1957"/>
            </a:xfrm>
            <a:custGeom>
              <a:avLst/>
              <a:gdLst>
                <a:gd name="T0" fmla="*/ 2147483647 w 880"/>
                <a:gd name="T1" fmla="*/ 2147483647 h 934"/>
                <a:gd name="T2" fmla="*/ 2147483647 w 880"/>
                <a:gd name="T3" fmla="*/ 2147483647 h 934"/>
                <a:gd name="T4" fmla="*/ 2147483647 w 880"/>
                <a:gd name="T5" fmla="*/ 2147483647 h 934"/>
                <a:gd name="T6" fmla="*/ 2147483647 w 880"/>
                <a:gd name="T7" fmla="*/ 2147483647 h 934"/>
                <a:gd name="T8" fmla="*/ 48100051 w 880"/>
                <a:gd name="T9" fmla="*/ 2147483647 h 934"/>
                <a:gd name="T10" fmla="*/ 0 w 880"/>
                <a:gd name="T11" fmla="*/ 2147483647 h 934"/>
                <a:gd name="T12" fmla="*/ 48100051 w 880"/>
                <a:gd name="T13" fmla="*/ 2147483647 h 934"/>
                <a:gd name="T14" fmla="*/ 2147483647 w 880"/>
                <a:gd name="T15" fmla="*/ 2147483647 h 934"/>
                <a:gd name="T16" fmla="*/ 2147483647 w 880"/>
                <a:gd name="T17" fmla="*/ 0 h 934"/>
                <a:gd name="T18" fmla="*/ 2147483647 w 880"/>
                <a:gd name="T19" fmla="*/ 1449914137 h 934"/>
                <a:gd name="T20" fmla="*/ 2147483647 w 880"/>
                <a:gd name="T21" fmla="*/ 2147483647 h 934"/>
                <a:gd name="T22" fmla="*/ 2147483647 w 880"/>
                <a:gd name="T23" fmla="*/ 2147483647 h 934"/>
                <a:gd name="T24" fmla="*/ 2147483647 w 880"/>
                <a:gd name="T25" fmla="*/ 2147483647 h 934"/>
                <a:gd name="T26" fmla="*/ 2147483647 w 880"/>
                <a:gd name="T27" fmla="*/ 2147483647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31" name="Group 128"/>
          <p:cNvGrpSpPr>
            <a:grpSpLocks/>
          </p:cNvGrpSpPr>
          <p:nvPr/>
        </p:nvGrpSpPr>
        <p:grpSpPr bwMode="auto">
          <a:xfrm>
            <a:off x="182563" y="4086225"/>
            <a:ext cx="3884612" cy="1177925"/>
            <a:chOff x="115" y="2574"/>
            <a:chExt cx="2447" cy="742"/>
          </a:xfrm>
        </p:grpSpPr>
        <p:pic>
          <p:nvPicPr>
            <p:cNvPr id="25639" name="Picture 188" descr="j043393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" y="2574"/>
              <a:ext cx="2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0" name="Picture 188" descr="j043393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2846"/>
              <a:ext cx="2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1" name="Picture 188" descr="j043393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8" y="2597"/>
              <a:ext cx="2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2" name="Picture 188" descr="j043393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27" y="3006"/>
              <a:ext cx="2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32" name="Picture 188" descr="j04339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6010275"/>
            <a:ext cx="373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2447" descr="r120a-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914775"/>
            <a:ext cx="115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4" name="Text Box 135"/>
          <p:cNvSpPr txBox="1">
            <a:spLocks noChangeArrowheads="1"/>
          </p:cNvSpPr>
          <p:nvPr/>
        </p:nvSpPr>
        <p:spPr bwMode="auto">
          <a:xfrm>
            <a:off x="1458913" y="3532188"/>
            <a:ext cx="13033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1000" b="1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Logical Network</a:t>
            </a:r>
          </a:p>
        </p:txBody>
      </p:sp>
      <p:sp>
        <p:nvSpPr>
          <p:cNvPr id="487560" name="Oval 136"/>
          <p:cNvSpPr>
            <a:spLocks noChangeArrowheads="1"/>
          </p:cNvSpPr>
          <p:nvPr/>
        </p:nvSpPr>
        <p:spPr bwMode="auto">
          <a:xfrm>
            <a:off x="4903788" y="3522663"/>
            <a:ext cx="3725862" cy="6016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altLang="ja-JP" sz="1200" dirty="0">
                <a:solidFill>
                  <a:schemeClr val="accent2"/>
                </a:solidFill>
                <a:latin typeface="+mn-lt"/>
              </a:rPr>
              <a:t>Программный контроллер </a:t>
            </a:r>
            <a:br>
              <a:rPr lang="ru-RU" altLang="ja-JP" sz="1200" dirty="0">
                <a:solidFill>
                  <a:schemeClr val="accent2"/>
                </a:solidFill>
                <a:latin typeface="+mn-lt"/>
              </a:rPr>
            </a:br>
            <a:r>
              <a:rPr lang="ru-RU" altLang="ja-JP" sz="1200" dirty="0">
                <a:solidFill>
                  <a:schemeClr val="accent2"/>
                </a:solidFill>
                <a:latin typeface="+mn-lt"/>
              </a:rPr>
              <a:t>на базе</a:t>
            </a:r>
            <a:r>
              <a:rPr lang="en-US" altLang="ja-JP" sz="1200" dirty="0" err="1">
                <a:solidFill>
                  <a:schemeClr val="accent2"/>
                </a:solidFill>
                <a:latin typeface="+mn-lt"/>
              </a:rPr>
              <a:t>OpenFlow</a:t>
            </a:r>
            <a:endParaRPr lang="en-US" altLang="ja-JP" sz="12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5636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5343525" y="4745038"/>
            <a:ext cx="1279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AutoShape 91"/>
          <p:cNvSpPr>
            <a:spLocks noChangeArrowheads="1"/>
          </p:cNvSpPr>
          <p:nvPr/>
        </p:nvSpPr>
        <p:spPr bwMode="auto">
          <a:xfrm rot="5400000">
            <a:off x="6338888" y="4308475"/>
            <a:ext cx="423862" cy="458788"/>
          </a:xfrm>
          <a:prstGeom prst="leftRightArrow">
            <a:avLst>
              <a:gd name="adj1" fmla="val 47870"/>
              <a:gd name="adj2" fmla="val 20620"/>
            </a:avLst>
          </a:prstGeom>
          <a:gradFill rotWithShape="1">
            <a:gsLst>
              <a:gs pos="0">
                <a:srgbClr val="5807F9"/>
              </a:gs>
              <a:gs pos="50000">
                <a:schemeClr val="bg1"/>
              </a:gs>
              <a:gs pos="100000">
                <a:srgbClr val="5807F9"/>
              </a:gs>
            </a:gsLst>
            <a:lin ang="0" scaled="1"/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Char char="p"/>
              <a:defRPr/>
            </a:pPr>
            <a:endParaRPr lang="ru-RU" sz="1600"/>
          </a:p>
        </p:txBody>
      </p:sp>
      <p:pic>
        <p:nvPicPr>
          <p:cNvPr id="25638" name="Picture 32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506663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946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88900" y="914400"/>
            <a:ext cx="8991600" cy="1371600"/>
          </a:xfrm>
          <a:prstGeom prst="rect">
            <a:avLst/>
          </a:prstGeo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algn="l"/>
            <a:endParaRPr lang="ru-RU" sz="2400"/>
          </a:p>
        </p:txBody>
      </p:sp>
      <p:sp>
        <p:nvSpPr>
          <p:cNvPr id="631811" name="AutoShape 71"/>
          <p:cNvSpPr>
            <a:spLocks noChangeArrowheads="1"/>
          </p:cNvSpPr>
          <p:nvPr/>
        </p:nvSpPr>
        <p:spPr bwMode="auto">
          <a:xfrm>
            <a:off x="5938842" y="3878264"/>
            <a:ext cx="2809875" cy="1873251"/>
          </a:xfrm>
          <a:prstGeom prst="triangle">
            <a:avLst>
              <a:gd name="adj" fmla="val 50042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ru-RU" altLang="ja-JP" sz="3200" dirty="0" smtClean="0">
                <a:cs typeface="Arial" pitchFamily="34" charset="0"/>
              </a:rPr>
              <a:t>Эволюция сетевых технологий</a:t>
            </a:r>
            <a:endParaRPr lang="en-US" altLang="ja-JP" sz="3200" dirty="0">
              <a:cs typeface="Arial" pitchFamily="34" charset="0"/>
            </a:endParaRPr>
          </a:p>
        </p:txBody>
      </p:sp>
      <p:sp>
        <p:nvSpPr>
          <p:cNvPr id="631813" name="コンテンツ プレースホルダ 68"/>
          <p:cNvSpPr>
            <a:spLocks noGrp="1"/>
          </p:cNvSpPr>
          <p:nvPr>
            <p:ph idx="4294967295"/>
          </p:nvPr>
        </p:nvSpPr>
        <p:spPr>
          <a:xfrm>
            <a:off x="4" y="838200"/>
            <a:ext cx="8964613" cy="1447800"/>
          </a:xfrm>
        </p:spPr>
        <p:txBody>
          <a:bodyPr/>
          <a:lstStyle/>
          <a:p>
            <a:endParaRPr lang="ru-RU" altLang="ja-JP" sz="1600" dirty="0" smtClean="0">
              <a:cs typeface="Arial" pitchFamily="34" charset="0"/>
            </a:endParaRPr>
          </a:p>
          <a:p>
            <a:r>
              <a:rPr lang="en-US" altLang="ja-JP" sz="1600" dirty="0" smtClean="0">
                <a:cs typeface="Arial" pitchFamily="34" charset="0"/>
              </a:rPr>
              <a:t>OpenFlow </a:t>
            </a:r>
            <a:r>
              <a:rPr lang="ru-RU" altLang="ja-JP" sz="1600" dirty="0" smtClean="0">
                <a:cs typeface="Arial" pitchFamily="34" charset="0"/>
              </a:rPr>
              <a:t>позволяет перенести логику сети на уровень приложений и отделить программную составляющую сети от аппаратной</a:t>
            </a:r>
            <a:endParaRPr lang="en-US" altLang="ja-JP" sz="1600" dirty="0">
              <a:cs typeface="Arial" pitchFamily="34" charset="0"/>
            </a:endParaRPr>
          </a:p>
          <a:p>
            <a:r>
              <a:rPr lang="ru-RU" altLang="ja-JP" sz="1600" dirty="0" smtClean="0">
                <a:cs typeface="Arial" pitchFamily="34" charset="0"/>
              </a:rPr>
              <a:t>Возможность программирования потоков позволяет создать с помощью </a:t>
            </a:r>
            <a:r>
              <a:rPr lang="en-US" altLang="ja-JP" sz="1600" dirty="0" err="1" smtClean="0">
                <a:cs typeface="Arial" pitchFamily="34" charset="0"/>
              </a:rPr>
              <a:t>OpenFlow</a:t>
            </a:r>
            <a:r>
              <a:rPr lang="en-US" altLang="ja-JP" sz="1600" dirty="0" smtClean="0">
                <a:cs typeface="Arial" pitchFamily="34" charset="0"/>
              </a:rPr>
              <a:t> </a:t>
            </a:r>
            <a:r>
              <a:rPr lang="ru-RU" altLang="ja-JP" sz="1600" dirty="0" smtClean="0">
                <a:cs typeface="Arial" pitchFamily="34" charset="0"/>
              </a:rPr>
              <a:t>по настоящему виртуальную сеть.</a:t>
            </a:r>
            <a:endParaRPr lang="en-US" altLang="ja-JP" sz="1600" i="1" dirty="0">
              <a:cs typeface="Arial" pitchFamily="34" charset="0"/>
            </a:endParaRPr>
          </a:p>
        </p:txBody>
      </p:sp>
      <p:sp>
        <p:nvSpPr>
          <p:cNvPr id="631814" name="Rectangle 61"/>
          <p:cNvSpPr>
            <a:spLocks noChangeArrowheads="1"/>
          </p:cNvSpPr>
          <p:nvPr/>
        </p:nvSpPr>
        <p:spPr bwMode="auto">
          <a:xfrm>
            <a:off x="360363" y="3352800"/>
            <a:ext cx="2525712" cy="2209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grpSp>
        <p:nvGrpSpPr>
          <p:cNvPr id="631815" name="Group 84"/>
          <p:cNvGrpSpPr>
            <a:grpSpLocks/>
          </p:cNvGrpSpPr>
          <p:nvPr/>
        </p:nvGrpSpPr>
        <p:grpSpPr bwMode="auto">
          <a:xfrm>
            <a:off x="1296988" y="4951395"/>
            <a:ext cx="1517650" cy="536574"/>
            <a:chOff x="862" y="3220"/>
            <a:chExt cx="953" cy="320"/>
          </a:xfrm>
        </p:grpSpPr>
        <p:sp>
          <p:nvSpPr>
            <p:cNvPr id="631816" name="AutoShape 85"/>
            <p:cNvSpPr>
              <a:spLocks noChangeArrowheads="1"/>
            </p:cNvSpPr>
            <p:nvPr/>
          </p:nvSpPr>
          <p:spPr bwMode="auto">
            <a:xfrm>
              <a:off x="862" y="3223"/>
              <a:ext cx="953" cy="31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/>
              </a:prstShdw>
            </a:effectLst>
          </p:spPr>
          <p:txBody>
            <a:bodyPr wrap="none" anchor="ctr"/>
            <a:lstStyle/>
            <a:p>
              <a:pPr algn="l">
                <a:buClr>
                  <a:schemeClr val="hlink"/>
                </a:buClr>
                <a:buFont typeface="Wingdings" pitchFamily="2" charset="2"/>
                <a:buChar char="p"/>
              </a:pPr>
              <a:endParaRPr lang="ru-RU" sz="1600"/>
            </a:p>
          </p:txBody>
        </p:sp>
        <p:sp>
          <p:nvSpPr>
            <p:cNvPr id="631817" name="Text Box 48"/>
            <p:cNvSpPr txBox="1">
              <a:spLocks noChangeArrowheads="1"/>
            </p:cNvSpPr>
            <p:nvPr/>
          </p:nvSpPr>
          <p:spPr bwMode="auto">
            <a:xfrm>
              <a:off x="907" y="3220"/>
              <a:ext cx="869" cy="1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ja-JP" altLang="en-US" sz="1400">
                  <a:solidFill>
                    <a:srgbClr val="0000FF"/>
                  </a:solidFill>
                </a:rPr>
                <a:t>ハードウェア</a:t>
              </a:r>
            </a:p>
          </p:txBody>
        </p:sp>
        <p:sp>
          <p:nvSpPr>
            <p:cNvPr id="631818" name="Text Box 49"/>
            <p:cNvSpPr txBox="1">
              <a:spLocks noChangeArrowheads="1"/>
            </p:cNvSpPr>
            <p:nvPr/>
          </p:nvSpPr>
          <p:spPr bwMode="auto">
            <a:xfrm>
              <a:off x="907" y="3356"/>
              <a:ext cx="885" cy="16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ja-JP" altLang="en-US" sz="1200"/>
                <a:t>パケット転送機能</a:t>
              </a:r>
            </a:p>
          </p:txBody>
        </p:sp>
      </p:grpSp>
      <p:grpSp>
        <p:nvGrpSpPr>
          <p:cNvPr id="631819" name="Group 80"/>
          <p:cNvGrpSpPr>
            <a:grpSpLocks/>
          </p:cNvGrpSpPr>
          <p:nvPr/>
        </p:nvGrpSpPr>
        <p:grpSpPr bwMode="auto">
          <a:xfrm>
            <a:off x="1296988" y="4300552"/>
            <a:ext cx="1517650" cy="547687"/>
            <a:chOff x="771" y="3256"/>
            <a:chExt cx="953" cy="327"/>
          </a:xfrm>
        </p:grpSpPr>
        <p:sp>
          <p:nvSpPr>
            <p:cNvPr id="631820" name="AutoShape 81"/>
            <p:cNvSpPr>
              <a:spLocks noChangeArrowheads="1"/>
            </p:cNvSpPr>
            <p:nvPr/>
          </p:nvSpPr>
          <p:spPr bwMode="auto">
            <a:xfrm>
              <a:off x="771" y="3266"/>
              <a:ext cx="953" cy="31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/>
              </a:prstShdw>
            </a:effectLst>
          </p:spPr>
          <p:txBody>
            <a:bodyPr wrap="none" anchor="ctr"/>
            <a:lstStyle/>
            <a:p>
              <a:pPr algn="l">
                <a:buClr>
                  <a:schemeClr val="hlink"/>
                </a:buClr>
                <a:buFont typeface="Wingdings" pitchFamily="2" charset="2"/>
                <a:buChar char="p"/>
              </a:pPr>
              <a:endParaRPr lang="ru-RU" sz="1600"/>
            </a:p>
          </p:txBody>
        </p:sp>
        <p:sp>
          <p:nvSpPr>
            <p:cNvPr id="631821" name="Text Box 50"/>
            <p:cNvSpPr txBox="1">
              <a:spLocks noChangeArrowheads="1"/>
            </p:cNvSpPr>
            <p:nvPr/>
          </p:nvSpPr>
          <p:spPr bwMode="auto">
            <a:xfrm>
              <a:off x="817" y="3256"/>
              <a:ext cx="893" cy="1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ja-JP" altLang="en-US" sz="1400">
                  <a:solidFill>
                    <a:srgbClr val="0000FF"/>
                  </a:solidFill>
                </a:rPr>
                <a:t>ソフトウェア</a:t>
              </a:r>
            </a:p>
          </p:txBody>
        </p:sp>
        <p:sp>
          <p:nvSpPr>
            <p:cNvPr id="631822" name="Text Box 51"/>
            <p:cNvSpPr txBox="1">
              <a:spLocks noChangeArrowheads="1"/>
            </p:cNvSpPr>
            <p:nvPr/>
          </p:nvSpPr>
          <p:spPr bwMode="auto">
            <a:xfrm>
              <a:off x="817" y="3403"/>
              <a:ext cx="884" cy="16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ja-JP" altLang="en-US" sz="1200"/>
                <a:t>通信経路制御機能</a:t>
              </a: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3635375" y="2944815"/>
            <a:ext cx="2032000" cy="15128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pic>
        <p:nvPicPr>
          <p:cNvPr id="631824" name="Picture 37" descr="r120a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163" y="3786189"/>
            <a:ext cx="14859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25" name="Text Box 38"/>
          <p:cNvSpPr txBox="1">
            <a:spLocks noChangeArrowheads="1"/>
          </p:cNvSpPr>
          <p:nvPr/>
        </p:nvSpPr>
        <p:spPr bwMode="auto">
          <a:xfrm>
            <a:off x="3995742" y="3348984"/>
            <a:ext cx="172878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200" dirty="0" smtClean="0">
                <a:solidFill>
                  <a:srgbClr val="0000FF"/>
                </a:solidFill>
              </a:rPr>
              <a:t>SDN</a:t>
            </a:r>
            <a:endParaRPr lang="en-US" altLang="ja-JP" sz="1200" dirty="0">
              <a:solidFill>
                <a:srgbClr val="0000FF"/>
              </a:solidFill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200" dirty="0">
                <a:solidFill>
                  <a:srgbClr val="0000FF"/>
                </a:solidFill>
              </a:rPr>
              <a:t>Controller</a:t>
            </a:r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3635375" y="4959351"/>
            <a:ext cx="2032000" cy="1295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28" name="Text Box 41"/>
          <p:cNvSpPr txBox="1">
            <a:spLocks noChangeArrowheads="1"/>
          </p:cNvSpPr>
          <p:nvPr/>
        </p:nvSpPr>
        <p:spPr bwMode="auto">
          <a:xfrm>
            <a:off x="4283968" y="5373216"/>
            <a:ext cx="1620838" cy="2769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200" dirty="0" smtClean="0">
                <a:solidFill>
                  <a:srgbClr val="0000FF"/>
                </a:solidFill>
              </a:rPr>
              <a:t>SDN Switch</a:t>
            </a:r>
            <a:endParaRPr lang="en-US" altLang="ja-JP" sz="1200" dirty="0">
              <a:solidFill>
                <a:srgbClr val="0000FF"/>
              </a:solidFill>
            </a:endParaRPr>
          </a:p>
        </p:txBody>
      </p:sp>
      <p:sp>
        <p:nvSpPr>
          <p:cNvPr id="631829" name="Oval 34"/>
          <p:cNvSpPr>
            <a:spLocks noChangeArrowheads="1"/>
          </p:cNvSpPr>
          <p:nvPr/>
        </p:nvSpPr>
        <p:spPr bwMode="auto">
          <a:xfrm>
            <a:off x="3324225" y="4941888"/>
            <a:ext cx="1176338" cy="620712"/>
          </a:xfrm>
          <a:prstGeom prst="ellipse">
            <a:avLst/>
          </a:prstGeom>
          <a:solidFill>
            <a:srgbClr val="A3E1C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000" dirty="0" smtClean="0"/>
              <a:t>Передача пакетов</a:t>
            </a:r>
            <a:endParaRPr lang="en-US" altLang="ja-JP" sz="1000" dirty="0"/>
          </a:p>
        </p:txBody>
      </p:sp>
      <p:sp>
        <p:nvSpPr>
          <p:cNvPr id="631830" name="AutoShape 661"/>
          <p:cNvSpPr>
            <a:spLocks noChangeArrowheads="1"/>
          </p:cNvSpPr>
          <p:nvPr/>
        </p:nvSpPr>
        <p:spPr bwMode="auto">
          <a:xfrm>
            <a:off x="215904" y="2630488"/>
            <a:ext cx="2886075" cy="4227512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31" name="Rectangle 663"/>
          <p:cNvSpPr>
            <a:spLocks noChangeArrowheads="1"/>
          </p:cNvSpPr>
          <p:nvPr/>
        </p:nvSpPr>
        <p:spPr bwMode="auto">
          <a:xfrm>
            <a:off x="569917" y="2487615"/>
            <a:ext cx="2090737" cy="288147"/>
          </a:xfrm>
          <a:prstGeom prst="rect">
            <a:avLst/>
          </a:prstGeom>
          <a:solidFill>
            <a:srgbClr val="6699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>
                <a:solidFill>
                  <a:schemeClr val="bg1"/>
                </a:solidFill>
              </a:rPr>
              <a:t>Существующая сеть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631832" name="Rectangle 70"/>
          <p:cNvSpPr>
            <a:spLocks noChangeArrowheads="1"/>
          </p:cNvSpPr>
          <p:nvPr/>
        </p:nvSpPr>
        <p:spPr bwMode="auto">
          <a:xfrm>
            <a:off x="415925" y="2852920"/>
            <a:ext cx="25146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000" dirty="0" smtClean="0"/>
              <a:t>Автономное и распределённое управление</a:t>
            </a:r>
            <a:endParaRPr lang="en-US" altLang="ja-JP" sz="1000" dirty="0"/>
          </a:p>
        </p:txBody>
      </p:sp>
      <p:sp>
        <p:nvSpPr>
          <p:cNvPr id="631833" name="AutoShape 661"/>
          <p:cNvSpPr>
            <a:spLocks noChangeArrowheads="1"/>
          </p:cNvSpPr>
          <p:nvPr/>
        </p:nvSpPr>
        <p:spPr bwMode="auto">
          <a:xfrm>
            <a:off x="3276600" y="2657476"/>
            <a:ext cx="5688013" cy="4200524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34" name="Text Box 54"/>
          <p:cNvSpPr txBox="1">
            <a:spLocks noChangeArrowheads="1"/>
          </p:cNvSpPr>
          <p:nvPr/>
        </p:nvSpPr>
        <p:spPr bwMode="auto">
          <a:xfrm>
            <a:off x="2971802" y="4648202"/>
            <a:ext cx="992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>
                <a:solidFill>
                  <a:srgbClr val="006600"/>
                </a:solidFill>
              </a:rPr>
              <a:t>Изоляция</a:t>
            </a:r>
            <a:endParaRPr lang="en-US" altLang="ja-JP" sz="1400" dirty="0">
              <a:solidFill>
                <a:srgbClr val="006600"/>
              </a:solidFill>
            </a:endParaRPr>
          </a:p>
        </p:txBody>
      </p:sp>
      <p:sp>
        <p:nvSpPr>
          <p:cNvPr id="631835" name="AutoShape 53"/>
          <p:cNvSpPr>
            <a:spLocks noChangeArrowheads="1"/>
          </p:cNvSpPr>
          <p:nvPr/>
        </p:nvSpPr>
        <p:spPr bwMode="auto">
          <a:xfrm rot="16378368" flipH="1">
            <a:off x="2899816" y="4935949"/>
            <a:ext cx="409575" cy="530225"/>
          </a:xfrm>
          <a:prstGeom prst="downArrow">
            <a:avLst>
              <a:gd name="adj1" fmla="val 47185"/>
              <a:gd name="adj2" fmla="val 69338"/>
            </a:avLst>
          </a:prstGeom>
          <a:solidFill>
            <a:srgbClr val="CCFF3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36" name="AutoShape 53"/>
          <p:cNvSpPr>
            <a:spLocks noChangeArrowheads="1"/>
          </p:cNvSpPr>
          <p:nvPr/>
        </p:nvSpPr>
        <p:spPr bwMode="auto">
          <a:xfrm rot="13698723" flipH="1">
            <a:off x="2963895" y="3473186"/>
            <a:ext cx="392112" cy="988005"/>
          </a:xfrm>
          <a:prstGeom prst="downArrow">
            <a:avLst>
              <a:gd name="adj1" fmla="val 47185"/>
              <a:gd name="adj2" fmla="val 83913"/>
            </a:avLst>
          </a:prstGeom>
          <a:solidFill>
            <a:srgbClr val="CCFF3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37" name="Rectangle 664"/>
          <p:cNvSpPr>
            <a:spLocks noChangeArrowheads="1"/>
          </p:cNvSpPr>
          <p:nvPr/>
        </p:nvSpPr>
        <p:spPr bwMode="auto">
          <a:xfrm>
            <a:off x="3678238" y="2441578"/>
            <a:ext cx="3713162" cy="288147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>
                <a:solidFill>
                  <a:schemeClr val="bg1"/>
                </a:solidFill>
              </a:rPr>
              <a:t>Сеть на базе </a:t>
            </a:r>
            <a:r>
              <a:rPr lang="en-US" altLang="ja-JP" sz="1400" dirty="0" smtClean="0">
                <a:solidFill>
                  <a:schemeClr val="bg1"/>
                </a:solidFill>
              </a:rPr>
              <a:t>SDN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pic>
        <p:nvPicPr>
          <p:cNvPr id="631838" name="Picture 56" descr="r120a-2"/>
          <p:cNvPicPr>
            <a:picLocks noChangeAspect="1" noChangeArrowheads="1"/>
          </p:cNvPicPr>
          <p:nvPr/>
        </p:nvPicPr>
        <p:blipFill>
          <a:blip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643315"/>
            <a:ext cx="12509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39" name="Oval 56"/>
          <p:cNvSpPr>
            <a:spLocks noChangeArrowheads="1"/>
          </p:cNvSpPr>
          <p:nvPr/>
        </p:nvSpPr>
        <p:spPr bwMode="auto">
          <a:xfrm>
            <a:off x="5938842" y="3375025"/>
            <a:ext cx="2809875" cy="2860675"/>
          </a:xfrm>
          <a:prstGeom prst="ellipse">
            <a:avLst/>
          </a:prstGeom>
          <a:noFill/>
          <a:ln w="9525">
            <a:solidFill>
              <a:srgbClr val="CCFFCC"/>
            </a:solidFill>
            <a:round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40" name="Rectangle 70"/>
          <p:cNvSpPr>
            <a:spLocks noChangeArrowheads="1"/>
          </p:cNvSpPr>
          <p:nvPr/>
        </p:nvSpPr>
        <p:spPr bwMode="auto">
          <a:xfrm>
            <a:off x="5795967" y="3185409"/>
            <a:ext cx="1787631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>
                <a:solidFill>
                  <a:srgbClr val="FF6600"/>
                </a:solidFill>
              </a:rPr>
              <a:t>Централизованное </a:t>
            </a:r>
          </a:p>
          <a:p>
            <a:pPr algn="l"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>
                <a:solidFill>
                  <a:srgbClr val="FF6600"/>
                </a:solidFill>
              </a:rPr>
              <a:t>управление</a:t>
            </a:r>
            <a:endParaRPr lang="en-US" altLang="ja-JP" sz="1400" dirty="0">
              <a:solidFill>
                <a:srgbClr val="FF6600"/>
              </a:solidFill>
            </a:endParaRPr>
          </a:p>
        </p:txBody>
      </p:sp>
      <p:pic>
        <p:nvPicPr>
          <p:cNvPr id="631841" name="Picture 23" descr="120lf_l">
            <a:hlinkClick r:id="rId4"/>
          </p:cNvPr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8564563" y="3465513"/>
            <a:ext cx="3286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42" name="AutoShape 59"/>
          <p:cNvSpPr>
            <a:spLocks noChangeArrowheads="1"/>
          </p:cNvSpPr>
          <p:nvPr/>
        </p:nvSpPr>
        <p:spPr bwMode="auto">
          <a:xfrm>
            <a:off x="7696200" y="3657600"/>
            <a:ext cx="838200" cy="304800"/>
          </a:xfrm>
          <a:prstGeom prst="leftRightArrow">
            <a:avLst>
              <a:gd name="adj1" fmla="val 56139"/>
              <a:gd name="adj2" fmla="val 55242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wrap="none" anchor="ctr"/>
          <a:lstStyle/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100" dirty="0"/>
              <a:t>Integration</a:t>
            </a:r>
            <a:endParaRPr lang="en-US" altLang="ja-JP" sz="1200" dirty="0"/>
          </a:p>
        </p:txBody>
      </p:sp>
      <p:sp>
        <p:nvSpPr>
          <p:cNvPr id="631843" name="Rectangle 70"/>
          <p:cNvSpPr>
            <a:spLocks noChangeArrowheads="1"/>
          </p:cNvSpPr>
          <p:nvPr/>
        </p:nvSpPr>
        <p:spPr bwMode="auto">
          <a:xfrm>
            <a:off x="6906809" y="2850882"/>
            <a:ext cx="2013254" cy="307777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/>
              <a:t>Интеграция</a:t>
            </a:r>
            <a:r>
              <a:rPr lang="en-US" altLang="ja-JP" sz="1400" dirty="0" smtClean="0"/>
              <a:t> </a:t>
            </a:r>
            <a:r>
              <a:rPr lang="ru-RU" altLang="ja-JP" sz="1400" dirty="0" smtClean="0"/>
              <a:t>ИТ и сети</a:t>
            </a:r>
            <a:endParaRPr lang="en-US" altLang="ja-JP" sz="1400" dirty="0"/>
          </a:p>
        </p:txBody>
      </p:sp>
      <p:grpSp>
        <p:nvGrpSpPr>
          <p:cNvPr id="631844" name="Group 70"/>
          <p:cNvGrpSpPr>
            <a:grpSpLocks/>
          </p:cNvGrpSpPr>
          <p:nvPr/>
        </p:nvGrpSpPr>
        <p:grpSpPr bwMode="auto">
          <a:xfrm>
            <a:off x="1300166" y="4197105"/>
            <a:ext cx="1586127" cy="627199"/>
            <a:chOff x="771" y="3209"/>
            <a:chExt cx="996" cy="374"/>
          </a:xfrm>
        </p:grpSpPr>
        <p:sp>
          <p:nvSpPr>
            <p:cNvPr id="631845" name="AutoShape 66"/>
            <p:cNvSpPr>
              <a:spLocks noChangeArrowheads="1"/>
            </p:cNvSpPr>
            <p:nvPr/>
          </p:nvSpPr>
          <p:spPr bwMode="auto">
            <a:xfrm>
              <a:off x="771" y="3266"/>
              <a:ext cx="953" cy="31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/>
              </a:prstShdw>
            </a:effectLst>
          </p:spPr>
          <p:txBody>
            <a:bodyPr wrap="none" anchor="ctr"/>
            <a:lstStyle/>
            <a:p>
              <a:pPr algn="l">
                <a:buClr>
                  <a:schemeClr val="hlink"/>
                </a:buClr>
                <a:buFont typeface="Wingdings" pitchFamily="2" charset="2"/>
                <a:buChar char="p"/>
              </a:pPr>
              <a:endParaRPr lang="ru-RU" sz="1600"/>
            </a:p>
          </p:txBody>
        </p:sp>
        <p:sp>
          <p:nvSpPr>
            <p:cNvPr id="631846" name="Text Box 50"/>
            <p:cNvSpPr txBox="1">
              <a:spLocks noChangeArrowheads="1"/>
            </p:cNvSpPr>
            <p:nvPr/>
          </p:nvSpPr>
          <p:spPr bwMode="auto">
            <a:xfrm>
              <a:off x="817" y="3209"/>
              <a:ext cx="893" cy="1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ja-JP" sz="1400" dirty="0">
                  <a:solidFill>
                    <a:srgbClr val="0000FF"/>
                  </a:solidFill>
                </a:rPr>
                <a:t>Software</a:t>
              </a:r>
            </a:p>
          </p:txBody>
        </p:sp>
        <p:sp>
          <p:nvSpPr>
            <p:cNvPr id="631847" name="Text Box 51"/>
            <p:cNvSpPr txBox="1">
              <a:spLocks noChangeArrowheads="1"/>
            </p:cNvSpPr>
            <p:nvPr/>
          </p:nvSpPr>
          <p:spPr bwMode="auto">
            <a:xfrm>
              <a:off x="816" y="3372"/>
              <a:ext cx="951" cy="12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ru-RU" altLang="ja-JP" sz="800" dirty="0" smtClean="0"/>
                <a:t>Управление коммутацией</a:t>
              </a:r>
              <a:r>
                <a:rPr lang="en-US" altLang="ja-JP" sz="800" dirty="0" smtClean="0"/>
                <a:t>`</a:t>
              </a:r>
              <a:endParaRPr lang="en-US" altLang="ja-JP" sz="800" dirty="0"/>
            </a:p>
          </p:txBody>
        </p:sp>
      </p:grpSp>
      <p:grpSp>
        <p:nvGrpSpPr>
          <p:cNvPr id="631848" name="Group 71"/>
          <p:cNvGrpSpPr>
            <a:grpSpLocks/>
          </p:cNvGrpSpPr>
          <p:nvPr/>
        </p:nvGrpSpPr>
        <p:grpSpPr bwMode="auto">
          <a:xfrm>
            <a:off x="1285875" y="4813744"/>
            <a:ext cx="1530350" cy="644861"/>
            <a:chOff x="857" y="3155"/>
            <a:chExt cx="961" cy="385"/>
          </a:xfrm>
        </p:grpSpPr>
        <p:sp>
          <p:nvSpPr>
            <p:cNvPr id="631849" name="AutoShape 69"/>
            <p:cNvSpPr>
              <a:spLocks noChangeArrowheads="1"/>
            </p:cNvSpPr>
            <p:nvPr/>
          </p:nvSpPr>
          <p:spPr bwMode="auto">
            <a:xfrm>
              <a:off x="862" y="3223"/>
              <a:ext cx="953" cy="31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/>
              </a:prstShdw>
            </a:effectLst>
          </p:spPr>
          <p:txBody>
            <a:bodyPr wrap="none" anchor="ctr"/>
            <a:lstStyle/>
            <a:p>
              <a:pPr algn="l">
                <a:buClr>
                  <a:schemeClr val="hlink"/>
                </a:buClr>
                <a:buFont typeface="Wingdings" pitchFamily="2" charset="2"/>
                <a:buChar char="p"/>
              </a:pPr>
              <a:endParaRPr lang="ru-RU" sz="1600"/>
            </a:p>
          </p:txBody>
        </p:sp>
        <p:sp>
          <p:nvSpPr>
            <p:cNvPr id="631850" name="Text Box 48"/>
            <p:cNvSpPr txBox="1">
              <a:spLocks noChangeArrowheads="1"/>
            </p:cNvSpPr>
            <p:nvPr/>
          </p:nvSpPr>
          <p:spPr bwMode="auto">
            <a:xfrm>
              <a:off x="899" y="3155"/>
              <a:ext cx="869" cy="1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ja-JP" sz="1400" dirty="0">
                  <a:solidFill>
                    <a:srgbClr val="0000FF"/>
                  </a:solidFill>
                </a:rPr>
                <a:t>Hardware</a:t>
              </a:r>
            </a:p>
          </p:txBody>
        </p:sp>
        <p:sp>
          <p:nvSpPr>
            <p:cNvPr id="631851" name="Text Box 49"/>
            <p:cNvSpPr txBox="1">
              <a:spLocks noChangeArrowheads="1"/>
            </p:cNvSpPr>
            <p:nvPr/>
          </p:nvSpPr>
          <p:spPr bwMode="auto">
            <a:xfrm>
              <a:off x="857" y="3297"/>
              <a:ext cx="961" cy="1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ru-RU" altLang="ja-JP" sz="900" dirty="0" smtClean="0"/>
                <a:t>Передача пакетов</a:t>
              </a:r>
              <a:endParaRPr lang="en-US" altLang="ja-JP" sz="900" dirty="0"/>
            </a:p>
          </p:txBody>
        </p:sp>
      </p:grpSp>
      <p:sp>
        <p:nvSpPr>
          <p:cNvPr id="631852" name="AutoShape 89"/>
          <p:cNvSpPr>
            <a:spLocks noChangeArrowheads="1"/>
          </p:cNvSpPr>
          <p:nvPr/>
        </p:nvSpPr>
        <p:spPr bwMode="auto">
          <a:xfrm>
            <a:off x="323528" y="5805264"/>
            <a:ext cx="2670175" cy="503239"/>
          </a:xfrm>
          <a:prstGeom prst="roundRect">
            <a:avLst>
              <a:gd name="adj" fmla="val 16667"/>
            </a:avLst>
          </a:prstGeom>
          <a:solidFill>
            <a:srgbClr val="C9E4FF"/>
          </a:solidFill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anchor="ctr"/>
          <a:lstStyle/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/>
              <a:t>Сеть, как </a:t>
            </a:r>
            <a:r>
              <a:rPr lang="en-US" altLang="ja-JP" sz="1400" dirty="0" smtClean="0"/>
              <a:t>“</a:t>
            </a:r>
            <a:r>
              <a:rPr lang="ru-RU" altLang="ja-JP" sz="1400" dirty="0" smtClean="0"/>
              <a:t>чёрный ящик</a:t>
            </a:r>
            <a:r>
              <a:rPr lang="en-US" altLang="ja-JP" sz="1400" dirty="0" smtClean="0"/>
              <a:t>”</a:t>
            </a:r>
            <a:endParaRPr lang="en-US" altLang="ja-JP" sz="1400" dirty="0"/>
          </a:p>
        </p:txBody>
      </p:sp>
      <p:sp>
        <p:nvSpPr>
          <p:cNvPr id="96" name="AutoShape 91"/>
          <p:cNvSpPr>
            <a:spLocks noChangeArrowheads="1"/>
          </p:cNvSpPr>
          <p:nvPr/>
        </p:nvSpPr>
        <p:spPr bwMode="auto">
          <a:xfrm rot="5400000">
            <a:off x="5056190" y="4518027"/>
            <a:ext cx="874713" cy="315912"/>
          </a:xfrm>
          <a:prstGeom prst="leftRightArrow">
            <a:avLst>
              <a:gd name="adj1" fmla="val 50000"/>
              <a:gd name="adj2" fmla="val 55480"/>
            </a:avLst>
          </a:prstGeom>
          <a:gradFill rotWithShape="1">
            <a:gsLst>
              <a:gs pos="0">
                <a:srgbClr val="5807F9"/>
              </a:gs>
              <a:gs pos="50000">
                <a:schemeClr val="bg1"/>
              </a:gs>
              <a:gs pos="100000">
                <a:srgbClr val="5807F9"/>
              </a:gs>
            </a:gsLst>
            <a:lin ang="0" scaled="1"/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54" name="AutoShape 53"/>
          <p:cNvSpPr>
            <a:spLocks noChangeArrowheads="1"/>
          </p:cNvSpPr>
          <p:nvPr/>
        </p:nvSpPr>
        <p:spPr bwMode="auto">
          <a:xfrm rot="16200000" flipH="1">
            <a:off x="5641182" y="4426747"/>
            <a:ext cx="558800" cy="471487"/>
          </a:xfrm>
          <a:prstGeom prst="downArrow">
            <a:avLst>
              <a:gd name="adj1" fmla="val 47185"/>
              <a:gd name="adj2" fmla="val 53560"/>
            </a:avLst>
          </a:prstGeom>
          <a:solidFill>
            <a:srgbClr val="CCFF3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pic>
        <p:nvPicPr>
          <p:cNvPr id="631855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3810004" y="5729288"/>
            <a:ext cx="15779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56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6858004" y="4343401"/>
            <a:ext cx="892175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57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6248400" y="4800601"/>
            <a:ext cx="892175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58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6400804" y="5334001"/>
            <a:ext cx="892175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59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7315204" y="5334001"/>
            <a:ext cx="892175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60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7467603" y="4876801"/>
            <a:ext cx="892175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61" name="Line 38"/>
          <p:cNvSpPr>
            <a:spLocks noChangeShapeType="1"/>
          </p:cNvSpPr>
          <p:nvPr/>
        </p:nvSpPr>
        <p:spPr bwMode="auto">
          <a:xfrm flipH="1">
            <a:off x="1066800" y="3733800"/>
            <a:ext cx="914400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1862" name="Line 38"/>
          <p:cNvSpPr>
            <a:spLocks noChangeShapeType="1"/>
          </p:cNvSpPr>
          <p:nvPr/>
        </p:nvSpPr>
        <p:spPr bwMode="auto">
          <a:xfrm flipH="1" flipV="1">
            <a:off x="1447800" y="35814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1863" name="Line 38"/>
          <p:cNvSpPr>
            <a:spLocks noChangeShapeType="1"/>
          </p:cNvSpPr>
          <p:nvPr/>
        </p:nvSpPr>
        <p:spPr bwMode="auto">
          <a:xfrm flipV="1">
            <a:off x="762000" y="3581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1864" name="Line 38"/>
          <p:cNvSpPr>
            <a:spLocks noChangeShapeType="1"/>
          </p:cNvSpPr>
          <p:nvPr/>
        </p:nvSpPr>
        <p:spPr bwMode="auto">
          <a:xfrm>
            <a:off x="685800" y="39624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1865" name="Line 38"/>
          <p:cNvSpPr>
            <a:spLocks noChangeShapeType="1"/>
          </p:cNvSpPr>
          <p:nvPr/>
        </p:nvSpPr>
        <p:spPr bwMode="auto">
          <a:xfrm flipH="1">
            <a:off x="914400" y="36576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31866" name="Picture 47" descr="it_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400" y="4360865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67" name="Picture 47" descr="it_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0317" y="3352801"/>
            <a:ext cx="369887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68" name="Picture 47" descr="it_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733801"/>
            <a:ext cx="36988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69" name="Picture 47" descr="it_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6117" y="3505201"/>
            <a:ext cx="369887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70" name="Line 52"/>
          <p:cNvSpPr>
            <a:spLocks noChangeShapeType="1"/>
          </p:cNvSpPr>
          <p:nvPr/>
        </p:nvSpPr>
        <p:spPr bwMode="auto">
          <a:xfrm flipV="1">
            <a:off x="1219200" y="3962400"/>
            <a:ext cx="609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1871" name="Line 52"/>
          <p:cNvSpPr>
            <a:spLocks noChangeShapeType="1"/>
          </p:cNvSpPr>
          <p:nvPr/>
        </p:nvSpPr>
        <p:spPr bwMode="auto">
          <a:xfrm flipV="1">
            <a:off x="1054100" y="3810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1872" name="Line 52"/>
          <p:cNvSpPr>
            <a:spLocks noChangeShapeType="1"/>
          </p:cNvSpPr>
          <p:nvPr/>
        </p:nvSpPr>
        <p:spPr bwMode="auto">
          <a:xfrm flipH="1" flipV="1">
            <a:off x="635000" y="4140200"/>
            <a:ext cx="50800" cy="203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1873" name="Line 52"/>
          <p:cNvSpPr>
            <a:spLocks noChangeShapeType="1"/>
          </p:cNvSpPr>
          <p:nvPr/>
        </p:nvSpPr>
        <p:spPr bwMode="auto">
          <a:xfrm flipV="1">
            <a:off x="914400" y="3581400"/>
            <a:ext cx="3048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1874" name="Line 52"/>
          <p:cNvSpPr>
            <a:spLocks noChangeShapeType="1"/>
          </p:cNvSpPr>
          <p:nvPr/>
        </p:nvSpPr>
        <p:spPr bwMode="auto">
          <a:xfrm flipH="1" flipV="1">
            <a:off x="1625600" y="3543300"/>
            <a:ext cx="2286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5" name="Text Box 54"/>
          <p:cNvSpPr txBox="1">
            <a:spLocks noChangeArrowheads="1"/>
          </p:cNvSpPr>
          <p:nvPr/>
        </p:nvSpPr>
        <p:spPr bwMode="auto">
          <a:xfrm>
            <a:off x="533031" y="3320611"/>
            <a:ext cx="543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900" dirty="0">
                <a:solidFill>
                  <a:schemeClr val="accent2"/>
                </a:solidFill>
                <a:ea typeface="+mn-ea"/>
                <a:cs typeface="Arial" pitchFamily="34" charset="0"/>
              </a:rPr>
              <a:t>OSPF/</a:t>
            </a:r>
          </a:p>
          <a:p>
            <a:pPr>
              <a:defRPr/>
            </a:pPr>
            <a:r>
              <a:rPr lang="en-US" altLang="ja-JP" sz="900" dirty="0">
                <a:solidFill>
                  <a:schemeClr val="accent2"/>
                </a:solidFill>
                <a:ea typeface="+mn-ea"/>
                <a:cs typeface="Arial" pitchFamily="34" charset="0"/>
              </a:rPr>
              <a:t>BGP</a:t>
            </a:r>
          </a:p>
        </p:txBody>
      </p:sp>
      <p:grpSp>
        <p:nvGrpSpPr>
          <p:cNvPr id="6" name="Group 62"/>
          <p:cNvGrpSpPr>
            <a:grpSpLocks noChangeAspect="1"/>
          </p:cNvGrpSpPr>
          <p:nvPr/>
        </p:nvGrpSpPr>
        <p:grpSpPr bwMode="auto">
          <a:xfrm>
            <a:off x="6629404" y="4343400"/>
            <a:ext cx="1349375" cy="1330325"/>
            <a:chOff x="2649" y="1095"/>
            <a:chExt cx="1848" cy="1965"/>
          </a:xfrm>
        </p:grpSpPr>
        <p:grpSp>
          <p:nvGrpSpPr>
            <p:cNvPr id="631877" name="Group 63"/>
            <p:cNvGrpSpPr>
              <a:grpSpLocks noChangeAspect="1"/>
            </p:cNvGrpSpPr>
            <p:nvPr/>
          </p:nvGrpSpPr>
          <p:grpSpPr bwMode="auto">
            <a:xfrm>
              <a:off x="2650" y="1095"/>
              <a:ext cx="1845" cy="1965"/>
              <a:chOff x="2126" y="1164"/>
              <a:chExt cx="1845" cy="1965"/>
            </a:xfrm>
          </p:grpSpPr>
          <p:grpSp>
            <p:nvGrpSpPr>
              <p:cNvPr id="631878" name="Group 64"/>
              <p:cNvGrpSpPr>
                <a:grpSpLocks noChangeAspect="1"/>
              </p:cNvGrpSpPr>
              <p:nvPr/>
            </p:nvGrpSpPr>
            <p:grpSpPr bwMode="auto">
              <a:xfrm>
                <a:off x="2126" y="1164"/>
                <a:ext cx="1844" cy="1965"/>
                <a:chOff x="1840" y="1052"/>
                <a:chExt cx="2080" cy="2216"/>
              </a:xfrm>
            </p:grpSpPr>
            <p:pic>
              <p:nvPicPr>
                <p:cNvPr id="631879" name="Picture 65" descr="立方体_L_紫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840" y="1052"/>
                  <a:ext cx="2080" cy="2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1880" name="Picture 66" descr="立方体用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>
                  <a:off x="1855" y="1648"/>
                  <a:ext cx="1534" cy="1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31881" name="Freeform 67"/>
              <p:cNvSpPr>
                <a:spLocks noChangeAspect="1"/>
              </p:cNvSpPr>
              <p:nvPr/>
            </p:nvSpPr>
            <p:spPr bwMode="auto">
              <a:xfrm>
                <a:off x="2126" y="1168"/>
                <a:ext cx="1845" cy="1957"/>
              </a:xfrm>
              <a:custGeom>
                <a:avLst/>
                <a:gdLst>
                  <a:gd name="T0" fmla="*/ 0 w 879"/>
                  <a:gd name="T1" fmla="*/ 2147483647 h 934"/>
                  <a:gd name="T2" fmla="*/ 0 w 879"/>
                  <a:gd name="T3" fmla="*/ 449591525 h 934"/>
                  <a:gd name="T4" fmla="*/ 674842192 w 879"/>
                  <a:gd name="T5" fmla="*/ 0 h 934"/>
                  <a:gd name="T6" fmla="*/ 2147483647 w 879"/>
                  <a:gd name="T7" fmla="*/ 170314774 h 934"/>
                  <a:gd name="T8" fmla="*/ 2147483647 w 879"/>
                  <a:gd name="T9" fmla="*/ 2035163607 h 934"/>
                  <a:gd name="T10" fmla="*/ 1757865472 w 879"/>
                  <a:gd name="T11" fmla="*/ 2147483647 h 934"/>
                  <a:gd name="T12" fmla="*/ 0 w 879"/>
                  <a:gd name="T13" fmla="*/ 2147483647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31882" name="Freeform 68"/>
            <p:cNvSpPr>
              <a:spLocks noChangeAspect="1"/>
            </p:cNvSpPr>
            <p:nvPr/>
          </p:nvSpPr>
          <p:spPr bwMode="auto">
            <a:xfrm>
              <a:off x="2649" y="1098"/>
              <a:ext cx="1848" cy="1957"/>
            </a:xfrm>
            <a:custGeom>
              <a:avLst/>
              <a:gdLst>
                <a:gd name="T0" fmla="*/ 984237001 w 880"/>
                <a:gd name="T1" fmla="*/ 536752041 h 934"/>
                <a:gd name="T2" fmla="*/ 1777928185 w 880"/>
                <a:gd name="T3" fmla="*/ 1551075654 h 934"/>
                <a:gd name="T4" fmla="*/ 1777928185 w 880"/>
                <a:gd name="T5" fmla="*/ 2147483647 h 934"/>
                <a:gd name="T6" fmla="*/ 926132133 w 880"/>
                <a:gd name="T7" fmla="*/ 2147483647 h 934"/>
                <a:gd name="T8" fmla="*/ 2473252 w 880"/>
                <a:gd name="T9" fmla="*/ 2147483647 h 934"/>
                <a:gd name="T10" fmla="*/ 0 w 880"/>
                <a:gd name="T11" fmla="*/ 1388638427 h 934"/>
                <a:gd name="T12" fmla="*/ 2473252 w 880"/>
                <a:gd name="T13" fmla="*/ 449591525 h 934"/>
                <a:gd name="T14" fmla="*/ 361405666 w 880"/>
                <a:gd name="T15" fmla="*/ 215710055 h 934"/>
                <a:gd name="T16" fmla="*/ 685239554 w 880"/>
                <a:gd name="T17" fmla="*/ 0 h 934"/>
                <a:gd name="T18" fmla="*/ 1519806068 w 880"/>
                <a:gd name="T19" fmla="*/ 75225652 h 934"/>
                <a:gd name="T20" fmla="*/ 2147483647 w 880"/>
                <a:gd name="T21" fmla="*/ 170314774 h 934"/>
                <a:gd name="T22" fmla="*/ 2147483647 w 880"/>
                <a:gd name="T23" fmla="*/ 1111797777 h 934"/>
                <a:gd name="T24" fmla="*/ 2147483647 w 880"/>
                <a:gd name="T25" fmla="*/ 2035163607 h 934"/>
                <a:gd name="T26" fmla="*/ 2147409811 w 880"/>
                <a:gd name="T27" fmla="*/ 2147483647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4114800" y="4495800"/>
            <a:ext cx="13773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OpenFlow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133850" y="4495800"/>
            <a:ext cx="13773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OpenFlow</a:t>
            </a:r>
          </a:p>
        </p:txBody>
      </p:sp>
      <p:sp>
        <p:nvSpPr>
          <p:cNvPr id="631826" name="Oval 36"/>
          <p:cNvSpPr>
            <a:spLocks noChangeArrowheads="1"/>
          </p:cNvSpPr>
          <p:nvPr/>
        </p:nvSpPr>
        <p:spPr bwMode="auto">
          <a:xfrm>
            <a:off x="3179766" y="2852922"/>
            <a:ext cx="1152525" cy="63958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000" dirty="0" smtClean="0"/>
              <a:t>Управление </a:t>
            </a:r>
          </a:p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000" dirty="0" smtClean="0"/>
              <a:t>потоками данных</a:t>
            </a:r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8834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60" y="1138189"/>
            <a:ext cx="9028539" cy="571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74138" y="136600"/>
            <a:ext cx="35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Архитетура</a:t>
            </a:r>
            <a:r>
              <a:rPr lang="ru-RU" sz="2800" b="1" dirty="0" smtClean="0"/>
              <a:t> </a:t>
            </a:r>
            <a:r>
              <a:rPr lang="en-US" sz="2800" b="1" dirty="0" smtClean="0"/>
              <a:t>SDN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80125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2006</Words>
  <Application>Microsoft Office PowerPoint</Application>
  <PresentationFormat>Экран (4:3)</PresentationFormat>
  <Paragraphs>673</Paragraphs>
  <Slides>52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Тема Office</vt:lpstr>
      <vt:lpstr>Лист</vt:lpstr>
      <vt:lpstr>Учебный курс  Программное обеспечение инфокоммуникационных сетей и систем</vt:lpstr>
      <vt:lpstr>Презентация PowerPoint</vt:lpstr>
      <vt:lpstr>Презентация PowerPoint</vt:lpstr>
      <vt:lpstr>Презентация PowerPoint</vt:lpstr>
      <vt:lpstr>IP-телефонии более 20 лет (VocalTec в 1995 году)</vt:lpstr>
      <vt:lpstr>Почему Интернет является закрытым для инноваций?</vt:lpstr>
      <vt:lpstr>Презентация PowerPoint</vt:lpstr>
      <vt:lpstr>Эволюция сетевых технологий</vt:lpstr>
      <vt:lpstr>Презентация PowerPoint</vt:lpstr>
      <vt:lpstr>Как работает OpenFlow </vt:lpstr>
      <vt:lpstr> Определение коммутации потоков OpenFlow</vt:lpstr>
      <vt:lpstr>Определение потока и программируемость</vt:lpstr>
      <vt:lpstr>Презентация PowerPoint</vt:lpstr>
      <vt:lpstr>Презентация PowerPoint</vt:lpstr>
      <vt:lpstr>Задачи конфигурирования и управления сетью     - Упрощает структуру сети и оптимизирует сетевые ресурсы</vt:lpstr>
      <vt:lpstr>Презентация PowerPoint</vt:lpstr>
      <vt:lpstr>2.Масштабирование сетевой архитектуры.</vt:lpstr>
      <vt:lpstr>Презентация PowerPoint</vt:lpstr>
      <vt:lpstr>Презентация PowerPoint</vt:lpstr>
      <vt:lpstr>Создание виртуальной сети от L2/L3 до L4/L7</vt:lpstr>
      <vt:lpstr>Презентация PowerPoint</vt:lpstr>
      <vt:lpstr> 4.Мониторинг потоков и сетевой нагрузки</vt:lpstr>
      <vt:lpstr>Презентация PowerPoint</vt:lpstr>
      <vt:lpstr>Снижение CAPEX:  Повышение эффективности сети</vt:lpstr>
      <vt:lpstr> Сравнение затрат на строительство сетей NGN и SDN </vt:lpstr>
      <vt:lpstr> Снижение эксплуатационных расходов за счёт упрощения конфигурации сети </vt:lpstr>
      <vt:lpstr>Сравнение OPEX: конфигурирование и модификация</vt:lpstr>
      <vt:lpstr>Презентация PowerPoint</vt:lpstr>
      <vt:lpstr>Презентация PowerPoint</vt:lpstr>
      <vt:lpstr>Будущее SDN  SDE</vt:lpstr>
      <vt:lpstr>Архитектура HP SDN </vt:lpstr>
      <vt:lpstr>Архитектура  SDN СПбГУТ-Х</vt:lpstr>
      <vt:lpstr>NFV</vt:lpstr>
      <vt:lpstr>Виртуализация сетевых функций</vt:lpstr>
      <vt:lpstr>Архитектура NFV</vt:lpstr>
      <vt:lpstr>Новая сетевая парадигма SDN/NFV</vt:lpstr>
      <vt:lpstr>Синергия SDN и NFV</vt:lpstr>
      <vt:lpstr>Презентация PowerPoint</vt:lpstr>
      <vt:lpstr>Презентация PowerPoint</vt:lpstr>
      <vt:lpstr>IoE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Эталонная архитектура облачных вычислений NIST </vt:lpstr>
      <vt:lpstr>Эталонная архитектура облачных вычислений ITU-T </vt:lpstr>
      <vt:lpstr>Презентация PowerPoint</vt:lpstr>
      <vt:lpstr>Презентация PowerPoint</vt:lpstr>
      <vt:lpstr>Презентация PowerPoint</vt:lpstr>
    </vt:vector>
  </TitlesOfParts>
  <Company>niits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 Goldstein</dc:creator>
  <cp:lastModifiedBy>admin</cp:lastModifiedBy>
  <cp:revision>25</cp:revision>
  <dcterms:created xsi:type="dcterms:W3CDTF">2018-02-01T12:14:55Z</dcterms:created>
  <dcterms:modified xsi:type="dcterms:W3CDTF">2019-02-10T19:14:17Z</dcterms:modified>
</cp:coreProperties>
</file>